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5"/>
  </p:notesMasterIdLst>
  <p:sldIdLst>
    <p:sldId id="1904" r:id="rId2"/>
    <p:sldId id="1905" r:id="rId3"/>
    <p:sldId id="1906" r:id="rId4"/>
    <p:sldId id="256" r:id="rId5"/>
    <p:sldId id="1762" r:id="rId6"/>
    <p:sldId id="1888" r:id="rId7"/>
    <p:sldId id="1889" r:id="rId8"/>
    <p:sldId id="1890" r:id="rId9"/>
    <p:sldId id="1892" r:id="rId10"/>
    <p:sldId id="1893" r:id="rId11"/>
    <p:sldId id="1763" r:id="rId12"/>
    <p:sldId id="1891" r:id="rId13"/>
    <p:sldId id="1894" r:id="rId14"/>
    <p:sldId id="1902" r:id="rId15"/>
    <p:sldId id="1903" r:id="rId16"/>
    <p:sldId id="1466" r:id="rId17"/>
    <p:sldId id="1896" r:id="rId18"/>
    <p:sldId id="1676" r:id="rId19"/>
    <p:sldId id="1482" r:id="rId20"/>
    <p:sldId id="1724" r:id="rId21"/>
    <p:sldId id="1725" r:id="rId22"/>
    <p:sldId id="1728" r:id="rId23"/>
    <p:sldId id="1733" r:id="rId24"/>
    <p:sldId id="1727" r:id="rId25"/>
    <p:sldId id="1730" r:id="rId26"/>
    <p:sldId id="1731" r:id="rId27"/>
    <p:sldId id="1679" r:id="rId28"/>
    <p:sldId id="1345" r:id="rId29"/>
    <p:sldId id="1734" r:id="rId30"/>
    <p:sldId id="1735" r:id="rId31"/>
    <p:sldId id="1736" r:id="rId32"/>
    <p:sldId id="1737" r:id="rId33"/>
    <p:sldId id="1738" r:id="rId34"/>
    <p:sldId id="1739" r:id="rId35"/>
    <p:sldId id="1411" r:id="rId36"/>
    <p:sldId id="1740" r:id="rId37"/>
    <p:sldId id="1742" r:id="rId38"/>
    <p:sldId id="1741" r:id="rId39"/>
    <p:sldId id="1347" r:id="rId40"/>
    <p:sldId id="1439" r:id="rId41"/>
    <p:sldId id="1352" r:id="rId42"/>
    <p:sldId id="1424" r:id="rId43"/>
    <p:sldId id="1551" r:id="rId44"/>
    <p:sldId id="1552" r:id="rId45"/>
    <p:sldId id="1554" r:id="rId46"/>
    <p:sldId id="1553" r:id="rId47"/>
    <p:sldId id="1427" r:id="rId48"/>
    <p:sldId id="1426" r:id="rId49"/>
    <p:sldId id="1425" r:id="rId50"/>
    <p:sldId id="1743" r:id="rId51"/>
    <p:sldId id="1744" r:id="rId52"/>
    <p:sldId id="1745" r:id="rId53"/>
    <p:sldId id="1449" r:id="rId54"/>
    <p:sldId id="1746" r:id="rId55"/>
    <p:sldId id="1451" r:id="rId56"/>
    <p:sldId id="1747" r:id="rId57"/>
    <p:sldId id="1748" r:id="rId58"/>
    <p:sldId id="1749" r:id="rId59"/>
    <p:sldId id="1750" r:id="rId60"/>
    <p:sldId id="1751" r:id="rId61"/>
    <p:sldId id="1753" r:id="rId62"/>
    <p:sldId id="1752" r:id="rId63"/>
    <p:sldId id="1885" r:id="rId64"/>
    <p:sldId id="1761" r:id="rId65"/>
    <p:sldId id="1754" r:id="rId66"/>
    <p:sldId id="1544" r:id="rId67"/>
    <p:sldId id="1916" r:id="rId68"/>
    <p:sldId id="1917" r:id="rId69"/>
    <p:sldId id="1918" r:id="rId70"/>
    <p:sldId id="1480" r:id="rId71"/>
    <p:sldId id="1773" r:id="rId72"/>
    <p:sldId id="1774" r:id="rId73"/>
    <p:sldId id="1488" r:id="rId74"/>
    <p:sldId id="1557" r:id="rId75"/>
    <p:sldId id="1562" r:id="rId76"/>
    <p:sldId id="1720" r:id="rId77"/>
    <p:sldId id="1776" r:id="rId78"/>
    <p:sldId id="1722" r:id="rId79"/>
    <p:sldId id="1777" r:id="rId80"/>
    <p:sldId id="1867" r:id="rId81"/>
    <p:sldId id="1868" r:id="rId82"/>
    <p:sldId id="1764" r:id="rId83"/>
    <p:sldId id="1767" r:id="rId84"/>
    <p:sldId id="1878" r:id="rId85"/>
    <p:sldId id="1879" r:id="rId86"/>
    <p:sldId id="1881" r:id="rId87"/>
    <p:sldId id="1882" r:id="rId88"/>
    <p:sldId id="1919" r:id="rId89"/>
    <p:sldId id="1920" r:id="rId90"/>
    <p:sldId id="1921" r:id="rId91"/>
    <p:sldId id="1786" r:id="rId92"/>
    <p:sldId id="1787" r:id="rId93"/>
    <p:sldId id="1788" r:id="rId94"/>
    <p:sldId id="1789" r:id="rId95"/>
    <p:sldId id="1782" r:id="rId96"/>
    <p:sldId id="1897" r:id="rId97"/>
    <p:sldId id="1784" r:id="rId98"/>
    <p:sldId id="1783" r:id="rId99"/>
    <p:sldId id="1810" r:id="rId100"/>
    <p:sldId id="1812" r:id="rId101"/>
    <p:sldId id="1779" r:id="rId102"/>
    <p:sldId id="1793" r:id="rId103"/>
    <p:sldId id="1791" r:id="rId104"/>
    <p:sldId id="1792" r:id="rId105"/>
    <p:sldId id="1825" r:id="rId106"/>
    <p:sldId id="1826" r:id="rId107"/>
    <p:sldId id="1898" r:id="rId108"/>
    <p:sldId id="1887" r:id="rId109"/>
    <p:sldId id="922" r:id="rId110"/>
    <p:sldId id="913" r:id="rId111"/>
    <p:sldId id="920" r:id="rId112"/>
    <p:sldId id="917" r:id="rId113"/>
    <p:sldId id="918" r:id="rId1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67603"/>
  </p:normalViewPr>
  <p:slideViewPr>
    <p:cSldViewPr snapToGrid="0">
      <p:cViewPr varScale="1">
        <p:scale>
          <a:sx n="68" d="100"/>
          <a:sy n="68" d="100"/>
        </p:scale>
        <p:origin x="536" y="192"/>
      </p:cViewPr>
      <p:guideLst/>
    </p:cSldViewPr>
  </p:slideViewPr>
  <p:notesTextViewPr>
    <p:cViewPr>
      <p:scale>
        <a:sx n="1" d="1"/>
        <a:sy n="1" d="1"/>
      </p:scale>
      <p:origin x="0" y="0"/>
    </p:cViewPr>
  </p:notesTextViewPr>
  <p:sorterViewPr>
    <p:cViewPr>
      <p:scale>
        <a:sx n="20" d="100"/>
        <a:sy n="2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5D1E9-315B-1842-B350-FBBFB7782A15}" type="datetimeFigureOut">
              <a:rPr lang="en-US" smtClean="0"/>
              <a:t>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E3B80E-16FB-5147-84AD-5036D4EA0A38}" type="slidenum">
              <a:rPr lang="en-US" smtClean="0"/>
              <a:t>‹#›</a:t>
            </a:fld>
            <a:endParaRPr lang="en-US"/>
          </a:p>
        </p:txBody>
      </p:sp>
    </p:spTree>
    <p:extLst>
      <p:ext uri="{BB962C8B-B14F-4D97-AF65-F5344CB8AC3E}">
        <p14:creationId xmlns:p14="http://schemas.microsoft.com/office/powerpoint/2010/main" val="4276269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Which are you?</a:t>
            </a:r>
          </a:p>
          <a:p>
            <a:r>
              <a:rPr lang="en-US"/>
              <a:t>https://www.polleverywhere.com/multiple_choice_polls/97oMwZhypjNTDe5IzfPtg?display_state=instructions&amp;activity_state=opened&amp;state=opened&amp;flow=Engagement&amp;onscreen=persist</a:t>
            </a:r>
          </a:p>
        </p:txBody>
      </p:sp>
      <p:sp>
        <p:nvSpPr>
          <p:cNvPr id="4" name="Slide Number Placeholder 3"/>
          <p:cNvSpPr>
            <a:spLocks noGrp="1"/>
          </p:cNvSpPr>
          <p:nvPr>
            <p:ph type="sldNum" sz="quarter" idx="5"/>
          </p:nvPr>
        </p:nvSpPr>
        <p:spPr/>
        <p:txBody>
          <a:bodyPr/>
          <a:lstStyle/>
          <a:p>
            <a:fld id="{AFE3B80E-16FB-5147-84AD-5036D4EA0A38}" type="slidenum">
              <a:rPr lang="en-US" smtClean="0"/>
              <a:t>1</a:t>
            </a:fld>
            <a:endParaRPr lang="en-US"/>
          </a:p>
        </p:txBody>
      </p:sp>
    </p:spTree>
    <p:extLst>
      <p:ext uri="{BB962C8B-B14F-4D97-AF65-F5344CB8AC3E}">
        <p14:creationId xmlns:p14="http://schemas.microsoft.com/office/powerpoint/2010/main" val="2331868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23</a:t>
            </a:fld>
            <a:endParaRPr lang="en-US"/>
          </a:p>
        </p:txBody>
      </p:sp>
    </p:spTree>
    <p:extLst>
      <p:ext uri="{BB962C8B-B14F-4D97-AF65-F5344CB8AC3E}">
        <p14:creationId xmlns:p14="http://schemas.microsoft.com/office/powerpoint/2010/main" val="3360309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Harding"/>
              </a:rPr>
              <a:t>All known suitable meadows are shown as small circles, with meadows in which Glanville fritillary larvae were present in autumn 1995 indicated by black circles (and large symbols), and unoccupied meadows by white circles. Of the 42 local populations sampled, the 35 that survived to autumn 1996 (green circles) are distinguished from the seven that went extinct (red triangles).</a:t>
            </a:r>
            <a:endParaRPr lang="en-US" dirty="0"/>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24</a:t>
            </a:fld>
            <a:endParaRPr lang="en-US"/>
          </a:p>
        </p:txBody>
      </p:sp>
    </p:spTree>
    <p:extLst>
      <p:ext uri="{BB962C8B-B14F-4D97-AF65-F5344CB8AC3E}">
        <p14:creationId xmlns:p14="http://schemas.microsoft.com/office/powerpoint/2010/main" val="2001380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Harding"/>
              </a:rPr>
              <a:t>he relationships between the observed probability of local extinction (</a:t>
            </a:r>
            <a:r>
              <a:rPr lang="en-US" b="0" i="0" dirty="0" err="1">
                <a:solidFill>
                  <a:srgbClr val="222222"/>
                </a:solidFill>
                <a:effectLst/>
                <a:latin typeface="Harding"/>
              </a:rPr>
              <a:t>EobS</a:t>
            </a:r>
            <a:r>
              <a:rPr lang="en-US" b="0" i="0" dirty="0">
                <a:solidFill>
                  <a:srgbClr val="222222"/>
                </a:solidFill>
                <a:effectLst/>
                <a:latin typeface="Harding"/>
              </a:rPr>
              <a:t>; vertical axis) and the calculated extinction probability without the rescue effect (</a:t>
            </a:r>
            <a:r>
              <a:rPr lang="en-US" b="0" i="0" dirty="0" err="1">
                <a:solidFill>
                  <a:srgbClr val="222222"/>
                </a:solidFill>
                <a:effectLst/>
                <a:latin typeface="Harding"/>
              </a:rPr>
              <a:t>Eint</a:t>
            </a:r>
            <a:r>
              <a:rPr lang="en-US" b="0" i="0" dirty="0">
                <a:solidFill>
                  <a:srgbClr val="222222"/>
                </a:solidFill>
                <a:effectLst/>
                <a:latin typeface="Harding"/>
              </a:rPr>
              <a:t>; circles) and the product </a:t>
            </a:r>
            <a:r>
              <a:rPr lang="en-US" b="0" i="0" dirty="0" err="1">
                <a:solidFill>
                  <a:srgbClr val="222222"/>
                </a:solidFill>
                <a:effectLst/>
                <a:latin typeface="Harding"/>
              </a:rPr>
              <a:t>Eint</a:t>
            </a:r>
            <a:r>
              <a:rPr lang="en-US" b="0" i="0" dirty="0">
                <a:solidFill>
                  <a:srgbClr val="222222"/>
                </a:solidFill>
                <a:effectLst/>
                <a:latin typeface="Harding"/>
              </a:rPr>
              <a:t>(1- C) (asterisks, where C is the probability of recolonization of an empty patch).Note that </a:t>
            </a:r>
            <a:r>
              <a:rPr lang="en-US" b="0" i="0" dirty="0" err="1">
                <a:solidFill>
                  <a:srgbClr val="222222"/>
                </a:solidFill>
                <a:effectLst/>
                <a:latin typeface="Harding"/>
              </a:rPr>
              <a:t>Eob</a:t>
            </a:r>
            <a:r>
              <a:rPr lang="en-US" b="0" i="0" dirty="0">
                <a:solidFill>
                  <a:srgbClr val="222222"/>
                </a:solidFill>
                <a:effectLst/>
                <a:latin typeface="Harding"/>
              </a:rPr>
              <a:t>, ' </a:t>
            </a:r>
            <a:r>
              <a:rPr lang="en-US" b="0" i="0" dirty="0" err="1">
                <a:solidFill>
                  <a:srgbClr val="222222"/>
                </a:solidFill>
                <a:effectLst/>
                <a:latin typeface="Harding"/>
              </a:rPr>
              <a:t>Eint</a:t>
            </a:r>
            <a:r>
              <a:rPr lang="en-US" b="0" i="0" dirty="0">
                <a:solidFill>
                  <a:srgbClr val="222222"/>
                </a:solidFill>
                <a:effectLst/>
                <a:latin typeface="Harding"/>
              </a:rPr>
              <a:t>(1- C), which suggests </a:t>
            </a:r>
            <a:r>
              <a:rPr lang="en-US" b="0" i="0" dirty="0" err="1">
                <a:solidFill>
                  <a:srgbClr val="222222"/>
                </a:solidFill>
                <a:effectLst/>
                <a:latin typeface="Harding"/>
              </a:rPr>
              <a:t>thatr</a:t>
            </a:r>
            <a:r>
              <a:rPr lang="en-US" b="0" i="0" dirty="0">
                <a:solidFill>
                  <a:srgbClr val="222222"/>
                </a:solidFill>
                <a:effectLst/>
                <a:latin typeface="Harding"/>
              </a:rPr>
              <a:t> 1 inequation(4). These results are for the Glanville fritillary, </a:t>
            </a:r>
            <a:r>
              <a:rPr lang="en-US" b="0" i="0" dirty="0" err="1">
                <a:solidFill>
                  <a:srgbClr val="222222"/>
                </a:solidFill>
                <a:effectLst/>
                <a:latin typeface="Harding"/>
              </a:rPr>
              <a:t>Melitaeacinxia,living</a:t>
            </a:r>
            <a:r>
              <a:rPr lang="en-US" b="0" i="0" dirty="0">
                <a:solidFill>
                  <a:srgbClr val="222222"/>
                </a:solidFill>
                <a:effectLst/>
                <a:latin typeface="Harding"/>
              </a:rPr>
              <a:t> in a large network of habitat patches (</a:t>
            </a:r>
            <a:r>
              <a:rPr lang="en-US" b="0" i="0" dirty="0" err="1">
                <a:solidFill>
                  <a:srgbClr val="222222"/>
                </a:solidFill>
                <a:effectLst/>
                <a:latin typeface="Harding"/>
              </a:rPr>
              <a:t>Hanskiet</a:t>
            </a:r>
            <a:r>
              <a:rPr lang="en-US" b="0" i="0" dirty="0">
                <a:solidFill>
                  <a:srgbClr val="222222"/>
                </a:solidFill>
                <a:effectLst/>
                <a:latin typeface="Harding"/>
              </a:rPr>
              <a:t> al.1995a;I. </a:t>
            </a:r>
            <a:r>
              <a:rPr lang="en-US" b="0" i="0" dirty="0" err="1">
                <a:solidFill>
                  <a:srgbClr val="222222"/>
                </a:solidFill>
                <a:effectLst/>
                <a:latin typeface="Harding"/>
              </a:rPr>
              <a:t>Hanski,unpublished</a:t>
            </a:r>
            <a:r>
              <a:rPr lang="en-US" b="0" i="0" dirty="0">
                <a:solidFill>
                  <a:srgbClr val="222222"/>
                </a:solidFill>
                <a:effectLst/>
                <a:latin typeface="Harding"/>
              </a:rPr>
              <a:t> data).The broken line indicates equality of the extinction rates</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25</a:t>
            </a:fld>
            <a:endParaRPr lang="en-US"/>
          </a:p>
        </p:txBody>
      </p:sp>
    </p:spTree>
    <p:extLst>
      <p:ext uri="{BB962C8B-B14F-4D97-AF65-F5344CB8AC3E}">
        <p14:creationId xmlns:p14="http://schemas.microsoft.com/office/powerpoint/2010/main" val="3654389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Harding"/>
              </a:rPr>
              <a:t>he relationships </a:t>
            </a:r>
            <a:r>
              <a:rPr lang="en-US" b="0" i="0" dirty="0" err="1">
                <a:solidFill>
                  <a:srgbClr val="222222"/>
                </a:solidFill>
                <a:effectLst/>
                <a:latin typeface="Harding"/>
              </a:rPr>
              <a:t>betweentheobservedprobability</a:t>
            </a:r>
            <a:r>
              <a:rPr lang="en-US" b="0" i="0" dirty="0">
                <a:solidFill>
                  <a:srgbClr val="222222"/>
                </a:solidFill>
                <a:effectLst/>
                <a:latin typeface="Harding"/>
              </a:rPr>
              <a:t> of local extinction (</a:t>
            </a:r>
            <a:r>
              <a:rPr lang="en-US" b="0" i="0" dirty="0" err="1">
                <a:solidFill>
                  <a:srgbClr val="222222"/>
                </a:solidFill>
                <a:effectLst/>
                <a:latin typeface="Harding"/>
              </a:rPr>
              <a:t>EobS</a:t>
            </a:r>
            <a:r>
              <a:rPr lang="en-US" b="0" i="0" dirty="0">
                <a:solidFill>
                  <a:srgbClr val="222222"/>
                </a:solidFill>
                <a:effectLst/>
                <a:latin typeface="Harding"/>
              </a:rPr>
              <a:t>; vertical axis)</a:t>
            </a:r>
            <a:r>
              <a:rPr lang="en-US" b="0" i="0" dirty="0" err="1">
                <a:solidFill>
                  <a:srgbClr val="222222"/>
                </a:solidFill>
                <a:effectLst/>
                <a:latin typeface="Harding"/>
              </a:rPr>
              <a:t>andthecalculatedextinction</a:t>
            </a:r>
            <a:r>
              <a:rPr lang="en-US" b="0" i="0" dirty="0">
                <a:solidFill>
                  <a:srgbClr val="222222"/>
                </a:solidFill>
                <a:effectLst/>
                <a:latin typeface="Harding"/>
              </a:rPr>
              <a:t> probability without the rescue effect (</a:t>
            </a:r>
            <a:r>
              <a:rPr lang="en-US" b="0" i="0" dirty="0" err="1">
                <a:solidFill>
                  <a:srgbClr val="222222"/>
                </a:solidFill>
                <a:effectLst/>
                <a:latin typeface="Harding"/>
              </a:rPr>
              <a:t>Eint</a:t>
            </a:r>
            <a:r>
              <a:rPr lang="en-US" b="0" i="0" dirty="0">
                <a:solidFill>
                  <a:srgbClr val="222222"/>
                </a:solidFill>
                <a:effectLst/>
                <a:latin typeface="Harding"/>
              </a:rPr>
              <a:t>; circles) and </a:t>
            </a:r>
            <a:r>
              <a:rPr lang="en-US" b="0" i="0" dirty="0" err="1">
                <a:solidFill>
                  <a:srgbClr val="222222"/>
                </a:solidFill>
                <a:effectLst/>
                <a:latin typeface="Harding"/>
              </a:rPr>
              <a:t>theproduct</a:t>
            </a:r>
            <a:r>
              <a:rPr lang="en-US" b="0" i="0" dirty="0">
                <a:solidFill>
                  <a:srgbClr val="222222"/>
                </a:solidFill>
                <a:effectLst/>
                <a:latin typeface="Harding"/>
              </a:rPr>
              <a:t> </a:t>
            </a:r>
            <a:r>
              <a:rPr lang="en-US" b="0" i="0" dirty="0" err="1">
                <a:solidFill>
                  <a:srgbClr val="222222"/>
                </a:solidFill>
                <a:effectLst/>
                <a:latin typeface="Harding"/>
              </a:rPr>
              <a:t>Eint</a:t>
            </a:r>
            <a:r>
              <a:rPr lang="en-US" b="0" i="0" dirty="0">
                <a:solidFill>
                  <a:srgbClr val="222222"/>
                </a:solidFill>
                <a:effectLst/>
                <a:latin typeface="Harding"/>
              </a:rPr>
              <a:t>(1- C) (asterisks, </a:t>
            </a:r>
            <a:r>
              <a:rPr lang="en-US" b="0" i="0" dirty="0" err="1">
                <a:solidFill>
                  <a:srgbClr val="222222"/>
                </a:solidFill>
                <a:effectLst/>
                <a:latin typeface="Harding"/>
              </a:rPr>
              <a:t>whereC</a:t>
            </a:r>
            <a:r>
              <a:rPr lang="en-US" b="0" i="0" dirty="0">
                <a:solidFill>
                  <a:srgbClr val="222222"/>
                </a:solidFill>
                <a:effectLst/>
                <a:latin typeface="Harding"/>
              </a:rPr>
              <a:t> </a:t>
            </a:r>
            <a:r>
              <a:rPr lang="en-US" b="0" i="0" dirty="0" err="1">
                <a:solidFill>
                  <a:srgbClr val="222222"/>
                </a:solidFill>
                <a:effectLst/>
                <a:latin typeface="Harding"/>
              </a:rPr>
              <a:t>istheprobability</a:t>
            </a:r>
            <a:r>
              <a:rPr lang="en-US" b="0" i="0" dirty="0">
                <a:solidFill>
                  <a:srgbClr val="222222"/>
                </a:solidFill>
                <a:effectLst/>
                <a:latin typeface="Harding"/>
              </a:rPr>
              <a:t> of recolonization of </a:t>
            </a:r>
            <a:r>
              <a:rPr lang="en-US" b="0" i="0" dirty="0" err="1">
                <a:solidFill>
                  <a:srgbClr val="222222"/>
                </a:solidFill>
                <a:effectLst/>
                <a:latin typeface="Harding"/>
              </a:rPr>
              <a:t>anempty</a:t>
            </a:r>
            <a:r>
              <a:rPr lang="en-US" b="0" i="0" dirty="0">
                <a:solidFill>
                  <a:srgbClr val="222222"/>
                </a:solidFill>
                <a:effectLst/>
                <a:latin typeface="Harding"/>
              </a:rPr>
              <a:t> patch).</a:t>
            </a:r>
            <a:r>
              <a:rPr lang="en-US" b="0" i="0" dirty="0" err="1">
                <a:solidFill>
                  <a:srgbClr val="222222"/>
                </a:solidFill>
                <a:effectLst/>
                <a:latin typeface="Harding"/>
              </a:rPr>
              <a:t>NotethatEob</a:t>
            </a:r>
            <a:r>
              <a:rPr lang="en-US" b="0" i="0" dirty="0">
                <a:solidFill>
                  <a:srgbClr val="222222"/>
                </a:solidFill>
                <a:effectLst/>
                <a:latin typeface="Harding"/>
              </a:rPr>
              <a:t>, ' </a:t>
            </a:r>
            <a:r>
              <a:rPr lang="en-US" b="0" i="0" dirty="0" err="1">
                <a:solidFill>
                  <a:srgbClr val="222222"/>
                </a:solidFill>
                <a:effectLst/>
                <a:latin typeface="Harding"/>
              </a:rPr>
              <a:t>Eint</a:t>
            </a:r>
            <a:r>
              <a:rPr lang="en-US" b="0" i="0" dirty="0">
                <a:solidFill>
                  <a:srgbClr val="222222"/>
                </a:solidFill>
                <a:effectLst/>
                <a:latin typeface="Harding"/>
              </a:rPr>
              <a:t>(1- C), </a:t>
            </a:r>
            <a:r>
              <a:rPr lang="en-US" b="0" i="0" dirty="0" err="1">
                <a:solidFill>
                  <a:srgbClr val="222222"/>
                </a:solidFill>
                <a:effectLst/>
                <a:latin typeface="Harding"/>
              </a:rPr>
              <a:t>whichsuggests</a:t>
            </a:r>
            <a:r>
              <a:rPr lang="en-US" b="0" i="0" dirty="0">
                <a:solidFill>
                  <a:srgbClr val="222222"/>
                </a:solidFill>
                <a:effectLst/>
                <a:latin typeface="Harding"/>
              </a:rPr>
              <a:t> </a:t>
            </a:r>
            <a:r>
              <a:rPr lang="en-US" b="0" i="0" dirty="0" err="1">
                <a:solidFill>
                  <a:srgbClr val="222222"/>
                </a:solidFill>
                <a:effectLst/>
                <a:latin typeface="Harding"/>
              </a:rPr>
              <a:t>thatr</a:t>
            </a:r>
            <a:r>
              <a:rPr lang="en-US" b="0" i="0" dirty="0">
                <a:solidFill>
                  <a:srgbClr val="222222"/>
                </a:solidFill>
                <a:effectLst/>
                <a:latin typeface="Harding"/>
              </a:rPr>
              <a:t> 1 inequation(4). </a:t>
            </a:r>
            <a:r>
              <a:rPr lang="en-US" b="0" i="0" dirty="0" err="1">
                <a:solidFill>
                  <a:srgbClr val="222222"/>
                </a:solidFill>
                <a:effectLst/>
                <a:latin typeface="Harding"/>
              </a:rPr>
              <a:t>Theseresults</a:t>
            </a:r>
            <a:r>
              <a:rPr lang="en-US" b="0" i="0" dirty="0">
                <a:solidFill>
                  <a:srgbClr val="222222"/>
                </a:solidFill>
                <a:effectLst/>
                <a:latin typeface="Harding"/>
              </a:rPr>
              <a:t> </a:t>
            </a:r>
            <a:r>
              <a:rPr lang="en-US" b="0" i="0" dirty="0" err="1">
                <a:solidFill>
                  <a:srgbClr val="222222"/>
                </a:solidFill>
                <a:effectLst/>
                <a:latin typeface="Harding"/>
              </a:rPr>
              <a:t>arefor</a:t>
            </a:r>
            <a:r>
              <a:rPr lang="en-US" b="0" i="0" dirty="0">
                <a:solidFill>
                  <a:srgbClr val="222222"/>
                </a:solidFill>
                <a:effectLst/>
                <a:latin typeface="Harding"/>
              </a:rPr>
              <a:t> the Glanville fritillary, </a:t>
            </a:r>
            <a:r>
              <a:rPr lang="en-US" b="0" i="0" dirty="0" err="1">
                <a:solidFill>
                  <a:srgbClr val="222222"/>
                </a:solidFill>
                <a:effectLst/>
                <a:latin typeface="Harding"/>
              </a:rPr>
              <a:t>Melitaeacinxia,livingina</a:t>
            </a:r>
            <a:r>
              <a:rPr lang="en-US" b="0" i="0" dirty="0">
                <a:solidFill>
                  <a:srgbClr val="222222"/>
                </a:solidFill>
                <a:effectLst/>
                <a:latin typeface="Harding"/>
              </a:rPr>
              <a:t> </a:t>
            </a:r>
            <a:r>
              <a:rPr lang="en-US" b="0" i="0" dirty="0" err="1">
                <a:solidFill>
                  <a:srgbClr val="222222"/>
                </a:solidFill>
                <a:effectLst/>
                <a:latin typeface="Harding"/>
              </a:rPr>
              <a:t>largenetworkof</a:t>
            </a:r>
            <a:r>
              <a:rPr lang="en-US" b="0" i="0" dirty="0">
                <a:solidFill>
                  <a:srgbClr val="222222"/>
                </a:solidFill>
                <a:effectLst/>
                <a:latin typeface="Harding"/>
              </a:rPr>
              <a:t> habitat patches (</a:t>
            </a:r>
            <a:r>
              <a:rPr lang="en-US" b="0" i="0" dirty="0" err="1">
                <a:solidFill>
                  <a:srgbClr val="222222"/>
                </a:solidFill>
                <a:effectLst/>
                <a:latin typeface="Harding"/>
              </a:rPr>
              <a:t>Hanskiet</a:t>
            </a:r>
            <a:r>
              <a:rPr lang="en-US" b="0" i="0" dirty="0">
                <a:solidFill>
                  <a:srgbClr val="222222"/>
                </a:solidFill>
                <a:effectLst/>
                <a:latin typeface="Harding"/>
              </a:rPr>
              <a:t> al.1995a;I. </a:t>
            </a:r>
            <a:r>
              <a:rPr lang="en-US" b="0" i="0" dirty="0" err="1">
                <a:solidFill>
                  <a:srgbClr val="222222"/>
                </a:solidFill>
                <a:effectLst/>
                <a:latin typeface="Harding"/>
              </a:rPr>
              <a:t>Hanski,unpublished</a:t>
            </a:r>
            <a:r>
              <a:rPr lang="en-US" b="0" i="0" dirty="0">
                <a:solidFill>
                  <a:srgbClr val="222222"/>
                </a:solidFill>
                <a:effectLst/>
                <a:latin typeface="Harding"/>
              </a:rPr>
              <a:t> data).The broken line indicates </a:t>
            </a:r>
            <a:r>
              <a:rPr lang="en-US" b="0" i="0" dirty="0" err="1">
                <a:solidFill>
                  <a:srgbClr val="222222"/>
                </a:solidFill>
                <a:effectLst/>
                <a:latin typeface="Harding"/>
              </a:rPr>
              <a:t>equalityof</a:t>
            </a:r>
            <a:r>
              <a:rPr lang="en-US" b="0" i="0" dirty="0">
                <a:solidFill>
                  <a:srgbClr val="222222"/>
                </a:solidFill>
                <a:effectLst/>
                <a:latin typeface="Harding"/>
              </a:rPr>
              <a:t> the extinction rates</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26</a:t>
            </a:fld>
            <a:endParaRPr lang="en-US"/>
          </a:p>
        </p:txBody>
      </p:sp>
    </p:spTree>
    <p:extLst>
      <p:ext uri="{BB962C8B-B14F-4D97-AF65-F5344CB8AC3E}">
        <p14:creationId xmlns:p14="http://schemas.microsoft.com/office/powerpoint/2010/main" val="885808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27</a:t>
            </a:fld>
            <a:endParaRPr lang="en-US"/>
          </a:p>
        </p:txBody>
      </p:sp>
    </p:spTree>
    <p:extLst>
      <p:ext uri="{BB962C8B-B14F-4D97-AF65-F5344CB8AC3E}">
        <p14:creationId xmlns:p14="http://schemas.microsoft.com/office/powerpoint/2010/main" val="3065148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Makira Natural Park and </a:t>
            </a:r>
            <a:r>
              <a:rPr lang="en-US" dirty="0" err="1"/>
              <a:t>Masoala</a:t>
            </a:r>
            <a:r>
              <a:rPr lang="en-US" dirty="0"/>
              <a:t> National Park = Madagascar’s largest protected area and one of the last remaining tracts of intact rainforest.</a:t>
            </a:r>
          </a:p>
          <a:p>
            <a:pPr marL="171450" indent="-171450">
              <a:buFontTx/>
              <a:buChar char="-"/>
            </a:pPr>
            <a:r>
              <a:rPr lang="en-US" dirty="0"/>
              <a:t>home to &gt; 50% of the island’s floral biodiversity</a:t>
            </a:r>
          </a:p>
          <a:p>
            <a:pPr marL="171450" indent="-171450">
              <a:buFontTx/>
              <a:buChar char="-"/>
            </a:pPr>
            <a:r>
              <a:rPr lang="en-US" dirty="0"/>
              <a:t>And highest lemur diversity known on the island (17 </a:t>
            </a:r>
            <a:r>
              <a:rPr lang="en-US" dirty="0" err="1"/>
              <a:t>spp</a:t>
            </a:r>
            <a:r>
              <a:rPr lang="en-US" dirty="0"/>
              <a:t> total)</a:t>
            </a:r>
          </a:p>
        </p:txBody>
      </p:sp>
      <p:sp>
        <p:nvSpPr>
          <p:cNvPr id="4" name="Slide Number Placeholder 3"/>
          <p:cNvSpPr>
            <a:spLocks noGrp="1"/>
          </p:cNvSpPr>
          <p:nvPr>
            <p:ph type="sldNum" sz="quarter" idx="5"/>
          </p:nvPr>
        </p:nvSpPr>
        <p:spPr/>
        <p:txBody>
          <a:bodyPr/>
          <a:lstStyle/>
          <a:p>
            <a:fld id="{A8C508D1-CDDD-6445-AC0B-42415DA4AB68}" type="slidenum">
              <a:rPr lang="en-US" smtClean="0"/>
              <a:t>28</a:t>
            </a:fld>
            <a:endParaRPr lang="en-US"/>
          </a:p>
        </p:txBody>
      </p:sp>
    </p:spTree>
    <p:extLst>
      <p:ext uri="{BB962C8B-B14F-4D97-AF65-F5344CB8AC3E}">
        <p14:creationId xmlns:p14="http://schemas.microsoft.com/office/powerpoint/2010/main" val="2120345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Makira Natural Park and </a:t>
            </a:r>
            <a:r>
              <a:rPr lang="en-US" dirty="0" err="1"/>
              <a:t>Masoala</a:t>
            </a:r>
            <a:r>
              <a:rPr lang="en-US" dirty="0"/>
              <a:t> National Park = Madagascar’s largest protected area and one of the last remaining tracts of intact rainforest.</a:t>
            </a:r>
          </a:p>
          <a:p>
            <a:pPr marL="171450" indent="-171450">
              <a:buFontTx/>
              <a:buChar char="-"/>
            </a:pPr>
            <a:r>
              <a:rPr lang="en-US" dirty="0"/>
              <a:t>home to &gt; 50% of the island’s floral biodiversity</a:t>
            </a:r>
          </a:p>
          <a:p>
            <a:pPr marL="171450" indent="-171450">
              <a:buFontTx/>
              <a:buChar char="-"/>
            </a:pPr>
            <a:r>
              <a:rPr lang="en-US" dirty="0"/>
              <a:t>And highest lemur diversity known on the island (17 </a:t>
            </a:r>
            <a:r>
              <a:rPr lang="en-US" dirty="0" err="1"/>
              <a:t>spp</a:t>
            </a:r>
            <a:r>
              <a:rPr lang="en-US" dirty="0"/>
              <a:t> total)</a:t>
            </a:r>
          </a:p>
        </p:txBody>
      </p:sp>
      <p:sp>
        <p:nvSpPr>
          <p:cNvPr id="4" name="Slide Number Placeholder 3"/>
          <p:cNvSpPr>
            <a:spLocks noGrp="1"/>
          </p:cNvSpPr>
          <p:nvPr>
            <p:ph type="sldNum" sz="quarter" idx="5"/>
          </p:nvPr>
        </p:nvSpPr>
        <p:spPr/>
        <p:txBody>
          <a:bodyPr/>
          <a:lstStyle/>
          <a:p>
            <a:fld id="{A8C508D1-CDDD-6445-AC0B-42415DA4AB68}" type="slidenum">
              <a:rPr lang="en-US" smtClean="0"/>
              <a:t>29</a:t>
            </a:fld>
            <a:endParaRPr lang="en-US"/>
          </a:p>
        </p:txBody>
      </p:sp>
    </p:spTree>
    <p:extLst>
      <p:ext uri="{BB962C8B-B14F-4D97-AF65-F5344CB8AC3E}">
        <p14:creationId xmlns:p14="http://schemas.microsoft.com/office/powerpoint/2010/main" val="10590145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Makira Natural Park and </a:t>
            </a:r>
            <a:r>
              <a:rPr lang="en-US" dirty="0" err="1"/>
              <a:t>Masoala</a:t>
            </a:r>
            <a:r>
              <a:rPr lang="en-US" dirty="0"/>
              <a:t> National Park = Madagascar’s largest protected area and one of the last remaining tracts of intact rainforest.</a:t>
            </a:r>
          </a:p>
          <a:p>
            <a:pPr marL="171450" indent="-171450">
              <a:buFontTx/>
              <a:buChar char="-"/>
            </a:pPr>
            <a:r>
              <a:rPr lang="en-US" dirty="0"/>
              <a:t>home to &gt; 50% of the island’s floral biodiversity</a:t>
            </a:r>
          </a:p>
          <a:p>
            <a:pPr marL="171450" indent="-171450">
              <a:buFontTx/>
              <a:buChar char="-"/>
            </a:pPr>
            <a:r>
              <a:rPr lang="en-US" dirty="0"/>
              <a:t>And highest lemur diversity known on the island (17 </a:t>
            </a:r>
            <a:r>
              <a:rPr lang="en-US" dirty="0" err="1"/>
              <a:t>spp</a:t>
            </a:r>
            <a:r>
              <a:rPr lang="en-US" dirty="0"/>
              <a:t> total)</a:t>
            </a:r>
          </a:p>
        </p:txBody>
      </p:sp>
      <p:sp>
        <p:nvSpPr>
          <p:cNvPr id="4" name="Slide Number Placeholder 3"/>
          <p:cNvSpPr>
            <a:spLocks noGrp="1"/>
          </p:cNvSpPr>
          <p:nvPr>
            <p:ph type="sldNum" sz="quarter" idx="5"/>
          </p:nvPr>
        </p:nvSpPr>
        <p:spPr/>
        <p:txBody>
          <a:bodyPr/>
          <a:lstStyle/>
          <a:p>
            <a:fld id="{A8C508D1-CDDD-6445-AC0B-42415DA4AB68}" type="slidenum">
              <a:rPr lang="en-US" smtClean="0"/>
              <a:t>30</a:t>
            </a:fld>
            <a:endParaRPr lang="en-US"/>
          </a:p>
        </p:txBody>
      </p:sp>
    </p:spTree>
    <p:extLst>
      <p:ext uri="{BB962C8B-B14F-4D97-AF65-F5344CB8AC3E}">
        <p14:creationId xmlns:p14="http://schemas.microsoft.com/office/powerpoint/2010/main" val="3990512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Makira Natural Park and </a:t>
            </a:r>
            <a:r>
              <a:rPr lang="en-US" dirty="0" err="1"/>
              <a:t>Masoala</a:t>
            </a:r>
            <a:r>
              <a:rPr lang="en-US" dirty="0"/>
              <a:t> National Park = Madagascar’s largest protected area and one of the last remaining tracts of intact rainforest.</a:t>
            </a:r>
          </a:p>
          <a:p>
            <a:pPr marL="171450" indent="-171450">
              <a:buFontTx/>
              <a:buChar char="-"/>
            </a:pPr>
            <a:r>
              <a:rPr lang="en-US" dirty="0"/>
              <a:t>home to &gt; 50% of the island’s floral biodiversity</a:t>
            </a:r>
          </a:p>
          <a:p>
            <a:pPr marL="171450" indent="-171450">
              <a:buFontTx/>
              <a:buChar char="-"/>
            </a:pPr>
            <a:r>
              <a:rPr lang="en-US" dirty="0"/>
              <a:t>And highest lemur diversity known on the island (17 </a:t>
            </a:r>
            <a:r>
              <a:rPr lang="en-US" dirty="0" err="1"/>
              <a:t>spp</a:t>
            </a:r>
            <a:r>
              <a:rPr lang="en-US" dirty="0"/>
              <a:t> total)</a:t>
            </a:r>
          </a:p>
        </p:txBody>
      </p:sp>
      <p:sp>
        <p:nvSpPr>
          <p:cNvPr id="4" name="Slide Number Placeholder 3"/>
          <p:cNvSpPr>
            <a:spLocks noGrp="1"/>
          </p:cNvSpPr>
          <p:nvPr>
            <p:ph type="sldNum" sz="quarter" idx="5"/>
          </p:nvPr>
        </p:nvSpPr>
        <p:spPr/>
        <p:txBody>
          <a:bodyPr/>
          <a:lstStyle/>
          <a:p>
            <a:fld id="{A8C508D1-CDDD-6445-AC0B-42415DA4AB68}" type="slidenum">
              <a:rPr lang="en-US" smtClean="0"/>
              <a:t>31</a:t>
            </a:fld>
            <a:endParaRPr lang="en-US"/>
          </a:p>
        </p:txBody>
      </p:sp>
    </p:spTree>
    <p:extLst>
      <p:ext uri="{BB962C8B-B14F-4D97-AF65-F5344CB8AC3E}">
        <p14:creationId xmlns:p14="http://schemas.microsoft.com/office/powerpoint/2010/main" val="10206451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Makira Natural Park and </a:t>
            </a:r>
            <a:r>
              <a:rPr lang="en-US" dirty="0" err="1"/>
              <a:t>Masoala</a:t>
            </a:r>
            <a:r>
              <a:rPr lang="en-US" dirty="0"/>
              <a:t> National Park = Madagascar’s largest protected area and one of the last remaining tracts of intact rainforest.</a:t>
            </a:r>
          </a:p>
          <a:p>
            <a:pPr marL="171450" indent="-171450">
              <a:buFontTx/>
              <a:buChar char="-"/>
            </a:pPr>
            <a:r>
              <a:rPr lang="en-US" dirty="0"/>
              <a:t>home to &gt; 50% of the island’s floral biodiversity</a:t>
            </a:r>
          </a:p>
          <a:p>
            <a:pPr marL="171450" indent="-171450">
              <a:buFontTx/>
              <a:buChar char="-"/>
            </a:pPr>
            <a:r>
              <a:rPr lang="en-US" dirty="0"/>
              <a:t>And highest lemur diversity known on the island (17 </a:t>
            </a:r>
            <a:r>
              <a:rPr lang="en-US" dirty="0" err="1"/>
              <a:t>spp</a:t>
            </a:r>
            <a:r>
              <a:rPr lang="en-US" dirty="0"/>
              <a:t> total)</a:t>
            </a:r>
          </a:p>
        </p:txBody>
      </p:sp>
      <p:sp>
        <p:nvSpPr>
          <p:cNvPr id="4" name="Slide Number Placeholder 3"/>
          <p:cNvSpPr>
            <a:spLocks noGrp="1"/>
          </p:cNvSpPr>
          <p:nvPr>
            <p:ph type="sldNum" sz="quarter" idx="5"/>
          </p:nvPr>
        </p:nvSpPr>
        <p:spPr/>
        <p:txBody>
          <a:bodyPr/>
          <a:lstStyle/>
          <a:p>
            <a:fld id="{A8C508D1-CDDD-6445-AC0B-42415DA4AB68}" type="slidenum">
              <a:rPr lang="en-US" smtClean="0"/>
              <a:t>32</a:t>
            </a:fld>
            <a:endParaRPr lang="en-US"/>
          </a:p>
        </p:txBody>
      </p:sp>
    </p:spTree>
    <p:extLst>
      <p:ext uri="{BB962C8B-B14F-4D97-AF65-F5344CB8AC3E}">
        <p14:creationId xmlns:p14="http://schemas.microsoft.com/office/powerpoint/2010/main" val="1346746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Which are you?</a:t>
            </a:r>
          </a:p>
          <a:p>
            <a:r>
              <a:rPr lang="en-US"/>
              <a:t>https://www.polleverywhere.com/multiple_choice_polls/97oMwZhypjNTDe5IzfPtg?display_state=chart&amp;activity_state=opened&amp;state=opened&amp;flow=Engagement&amp;onscreen=persist</a:t>
            </a:r>
          </a:p>
        </p:txBody>
      </p:sp>
      <p:sp>
        <p:nvSpPr>
          <p:cNvPr id="4" name="Slide Number Placeholder 3"/>
          <p:cNvSpPr>
            <a:spLocks noGrp="1"/>
          </p:cNvSpPr>
          <p:nvPr>
            <p:ph type="sldNum" sz="quarter" idx="5"/>
          </p:nvPr>
        </p:nvSpPr>
        <p:spPr/>
        <p:txBody>
          <a:bodyPr/>
          <a:lstStyle/>
          <a:p>
            <a:fld id="{AFE3B80E-16FB-5147-84AD-5036D4EA0A38}" type="slidenum">
              <a:rPr lang="en-US" smtClean="0"/>
              <a:t>2</a:t>
            </a:fld>
            <a:endParaRPr lang="en-US"/>
          </a:p>
        </p:txBody>
      </p:sp>
    </p:spTree>
    <p:extLst>
      <p:ext uri="{BB962C8B-B14F-4D97-AF65-F5344CB8AC3E}">
        <p14:creationId xmlns:p14="http://schemas.microsoft.com/office/powerpoint/2010/main" val="18946338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Makira Natural Park and </a:t>
            </a:r>
            <a:r>
              <a:rPr lang="en-US" dirty="0" err="1"/>
              <a:t>Masoala</a:t>
            </a:r>
            <a:r>
              <a:rPr lang="en-US" dirty="0"/>
              <a:t> National Park = Madagascar’s largest protected area and one of the last remaining tracts of intact rainforest.</a:t>
            </a:r>
          </a:p>
          <a:p>
            <a:pPr marL="171450" indent="-171450">
              <a:buFontTx/>
              <a:buChar char="-"/>
            </a:pPr>
            <a:r>
              <a:rPr lang="en-US" dirty="0"/>
              <a:t>home to &gt; 50% of the island’s floral biodiversity</a:t>
            </a:r>
          </a:p>
          <a:p>
            <a:pPr marL="171450" indent="-171450">
              <a:buFontTx/>
              <a:buChar char="-"/>
            </a:pPr>
            <a:r>
              <a:rPr lang="en-US" dirty="0"/>
              <a:t>And highest lemur diversity known on the island (17 </a:t>
            </a:r>
            <a:r>
              <a:rPr lang="en-US" dirty="0" err="1"/>
              <a:t>spp</a:t>
            </a:r>
            <a:r>
              <a:rPr lang="en-US" dirty="0"/>
              <a:t> total)</a:t>
            </a:r>
          </a:p>
        </p:txBody>
      </p:sp>
      <p:sp>
        <p:nvSpPr>
          <p:cNvPr id="4" name="Slide Number Placeholder 3"/>
          <p:cNvSpPr>
            <a:spLocks noGrp="1"/>
          </p:cNvSpPr>
          <p:nvPr>
            <p:ph type="sldNum" sz="quarter" idx="5"/>
          </p:nvPr>
        </p:nvSpPr>
        <p:spPr/>
        <p:txBody>
          <a:bodyPr/>
          <a:lstStyle/>
          <a:p>
            <a:fld id="{A8C508D1-CDDD-6445-AC0B-42415DA4AB68}" type="slidenum">
              <a:rPr lang="en-US" smtClean="0"/>
              <a:t>33</a:t>
            </a:fld>
            <a:endParaRPr lang="en-US"/>
          </a:p>
        </p:txBody>
      </p:sp>
    </p:spTree>
    <p:extLst>
      <p:ext uri="{BB962C8B-B14F-4D97-AF65-F5344CB8AC3E}">
        <p14:creationId xmlns:p14="http://schemas.microsoft.com/office/powerpoint/2010/main" val="1853528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Makira Natural Park and </a:t>
            </a:r>
            <a:r>
              <a:rPr lang="en-US" dirty="0" err="1"/>
              <a:t>Masoala</a:t>
            </a:r>
            <a:r>
              <a:rPr lang="en-US" dirty="0"/>
              <a:t> National Park = Madagascar’s largest protected area and one of the last remaining tracts of intact rainforest.</a:t>
            </a:r>
          </a:p>
          <a:p>
            <a:pPr marL="171450" indent="-171450">
              <a:buFontTx/>
              <a:buChar char="-"/>
            </a:pPr>
            <a:r>
              <a:rPr lang="en-US" dirty="0"/>
              <a:t>home to &gt; 50% of the island’s floral biodiversity</a:t>
            </a:r>
          </a:p>
          <a:p>
            <a:pPr marL="171450" indent="-171450">
              <a:buFontTx/>
              <a:buChar char="-"/>
            </a:pPr>
            <a:r>
              <a:rPr lang="en-US" dirty="0"/>
              <a:t>And highest lemur diversity known on the island (17 </a:t>
            </a:r>
            <a:r>
              <a:rPr lang="en-US" dirty="0" err="1"/>
              <a:t>spp</a:t>
            </a:r>
            <a:r>
              <a:rPr lang="en-US" dirty="0"/>
              <a:t> total)</a:t>
            </a:r>
          </a:p>
        </p:txBody>
      </p:sp>
      <p:sp>
        <p:nvSpPr>
          <p:cNvPr id="4" name="Slide Number Placeholder 3"/>
          <p:cNvSpPr>
            <a:spLocks noGrp="1"/>
          </p:cNvSpPr>
          <p:nvPr>
            <p:ph type="sldNum" sz="quarter" idx="5"/>
          </p:nvPr>
        </p:nvSpPr>
        <p:spPr/>
        <p:txBody>
          <a:bodyPr/>
          <a:lstStyle/>
          <a:p>
            <a:fld id="{A8C508D1-CDDD-6445-AC0B-42415DA4AB68}" type="slidenum">
              <a:rPr lang="en-US" smtClean="0"/>
              <a:t>34</a:t>
            </a:fld>
            <a:endParaRPr lang="en-US"/>
          </a:p>
        </p:txBody>
      </p:sp>
    </p:spTree>
    <p:extLst>
      <p:ext uri="{BB962C8B-B14F-4D97-AF65-F5344CB8AC3E}">
        <p14:creationId xmlns:p14="http://schemas.microsoft.com/office/powerpoint/2010/main" val="7608218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show here the seasonality of lemur hunt and consumption through generalized additive models fitted to household (in red) and individual hunter (in yellow) offtake by month of the year, with a random effect of year across the 8 years of survey</a:t>
            </a:r>
          </a:p>
          <a:p>
            <a:pPr marL="171450" indent="-171450">
              <a:buFontTx/>
              <a:buChar char="-"/>
            </a:pPr>
            <a:r>
              <a:rPr lang="en-US" dirty="0"/>
              <a:t>We can see the slight monthly </a:t>
            </a:r>
            <a:r>
              <a:rPr lang="en-US" dirty="0" err="1"/>
              <a:t>timelag</a:t>
            </a:r>
            <a:r>
              <a:rPr lang="en-US" dirty="0"/>
              <a:t> between hunting and consumption as the difference in yellow versus red line</a:t>
            </a:r>
          </a:p>
          <a:p>
            <a:pPr marL="171450" indent="-171450">
              <a:buFontTx/>
              <a:buChar char="-"/>
            </a:pPr>
            <a:r>
              <a:rPr lang="en-US" dirty="0"/>
              <a:t>A key takeaway is that the majority of hunting occurs during the hot wet season between March and June in Makira-</a:t>
            </a:r>
            <a:r>
              <a:rPr lang="en-US" dirty="0" err="1"/>
              <a:t>Masoala</a:t>
            </a:r>
            <a:r>
              <a:rPr lang="en-US" dirty="0"/>
              <a:t> when frugivorous lemurs are easiest to trap as they exploit fruit resources.</a:t>
            </a:r>
          </a:p>
          <a:p>
            <a:pPr marL="171450" indent="-171450">
              <a:buFontTx/>
              <a:buChar char="-"/>
            </a:pPr>
            <a:endParaRPr lang="en-US" dirty="0"/>
          </a:p>
          <a:p>
            <a:pPr marL="171450" indent="-171450">
              <a:buFontTx/>
              <a:buChar char="-"/>
            </a:pPr>
            <a:r>
              <a:rPr lang="en-US" dirty="0"/>
              <a:t>﻿Data were derived from interviews conducted in 1155 unique households distributed among 52 Makira villages from 2005 to 2013 and </a:t>
            </a:r>
          </a:p>
          <a:p>
            <a:pPr marL="171450" indent="-171450">
              <a:buFontTx/>
              <a:buChar char="-"/>
            </a:pPr>
            <a:r>
              <a:rPr lang="en-US" dirty="0"/>
              <a:t>Diaries of 18 unique wildlife hunters from 1 Makira village in which hunters recorded daily species-specific catch for a subset of months from 2006 to 2011</a:t>
            </a:r>
          </a:p>
          <a:p>
            <a:pPr marL="171450" indent="-171450">
              <a:buFontTx/>
              <a:buChar char="-"/>
            </a:pPr>
            <a:r>
              <a:rPr lang="en-US" dirty="0"/>
              <a:t>﻿In household interviews, respondents identified the quantity of each species consumed within the month preceding questioning. Respondents were queried directly, by name, about 29 species. We analyzed responses concerning 11 lemur species</a:t>
            </a:r>
          </a:p>
          <a:p>
            <a:pPr marL="171450" indent="-171450">
              <a:buFontTx/>
              <a:buChar char="-"/>
            </a:pPr>
            <a:r>
              <a:rPr lang="en-US" dirty="0"/>
              <a:t>﻿In hunter diaries, hunters recorded the number of a given species caught each day. Hunters reported catches of 25 wildlife species, including 7 of the above 11 lemurs</a:t>
            </a:r>
          </a:p>
          <a:p>
            <a:pPr marL="171450" indent="-171450">
              <a:buFontTx/>
              <a:buChar char="-"/>
            </a:pPr>
            <a:r>
              <a:rPr lang="en-US" dirty="0"/>
              <a:t>﻿To determine whether annual lemur offtake varied</a:t>
            </a:r>
          </a:p>
          <a:p>
            <a:pPr marL="171450" indent="-171450">
              <a:buFontTx/>
              <a:buChar char="-"/>
            </a:pPr>
            <a:r>
              <a:rPr lang="en-US" dirty="0"/>
              <a:t>across the study duration (2005–2013),we fit generalized linear mixed effects regression models with Poisson and zero-inflated Poisson (ZIP) distributions to the response variable for both data sets: monthly household lemur offtake. We modeled the continuous variable of year as a fixed predictor and included random effects of species, month, and household-nested-within village or hunter for the 2 data sources (Supporting Information). The data set contained an excess of zeros, which typically demands treatment as a ZIP process. Zero-inflated Poisson models consider the response variable as a mixture of both a Bernoulli process, which yields the 0–1 probability of recovering a positive count, and a Poisson process, which delineates positive or negative trends in that count.</a:t>
            </a:r>
          </a:p>
          <a:p>
            <a:pPr marL="171450" indent="-171450">
              <a:buFontTx/>
              <a:buChar char="-"/>
            </a:pPr>
            <a:r>
              <a:rPr lang="en-US" dirty="0"/>
              <a:t>We hypothesized that an increased frequency of zeros through time arises equally from declining lemur abundance or declining hunting effort.</a:t>
            </a:r>
          </a:p>
          <a:p>
            <a:pPr marL="171450" indent="-171450">
              <a:buFontTx/>
              <a:buChar char="-"/>
            </a:pPr>
            <a:r>
              <a:rPr lang="en-US" dirty="0"/>
              <a:t>﻿</a:t>
            </a:r>
            <a:r>
              <a:rPr lang="en-US" dirty="0" err="1"/>
              <a:t>Ifmore</a:t>
            </a:r>
            <a:r>
              <a:rPr lang="en-US" dirty="0"/>
              <a:t> frequent zeros were attributable to declining lemur abundance, we predicted a Poisson model would produce a negative slope and a ZIP model a positive slope when fit to the same data. That is, zeros would increase in frequency as species were extirpated, but hunting of extant species would intensify in compensation. </a:t>
            </a:r>
          </a:p>
          <a:p>
            <a:pPr marL="171450" indent="-171450">
              <a:buFontTx/>
              <a:buChar char="-"/>
            </a:pPr>
            <a:r>
              <a:rPr lang="en-US" dirty="0"/>
              <a:t>Conversely, if zeros were attributable to declining hunting effort, we hypothesized that both models would yield complementary negative </a:t>
            </a:r>
            <a:r>
              <a:rPr lang="en-US" dirty="0" err="1"/>
              <a:t>slopeswhen</a:t>
            </a:r>
            <a:r>
              <a:rPr lang="en-US" dirty="0"/>
              <a:t> fit to the </a:t>
            </a:r>
            <a:r>
              <a:rPr lang="en-US" dirty="0" err="1"/>
              <a:t>samedata</a:t>
            </a:r>
            <a:endParaRPr lang="en-US" dirty="0"/>
          </a:p>
          <a:p>
            <a:pPr marL="171450" indent="-171450">
              <a:buFontTx/>
              <a:buChar char="-"/>
            </a:pPr>
            <a:r>
              <a:rPr lang="en-US" dirty="0"/>
              <a:t>﻿We examined how species-specific lemur offtake</a:t>
            </a:r>
          </a:p>
          <a:p>
            <a:pPr marL="171450" indent="-171450">
              <a:buFontTx/>
              <a:buChar char="-"/>
            </a:pPr>
            <a:r>
              <a:rPr lang="en-US" dirty="0"/>
              <a:t>varied by village in Makira. We aimed to produce estimates of the average monthly offtake per species per village and then to apply these estimates as hunting penalties in subsequent simulations of local </a:t>
            </a:r>
            <a:r>
              <a:rPr lang="en-US" dirty="0" err="1"/>
              <a:t>extinc</a:t>
            </a:r>
            <a:r>
              <a:rPr lang="en-US" dirty="0"/>
              <a:t>- </a:t>
            </a:r>
            <a:r>
              <a:rPr lang="en-US" dirty="0" err="1"/>
              <a:t>tion</a:t>
            </a:r>
            <a:r>
              <a:rPr lang="en-US" dirty="0"/>
              <a:t> vulnerability and density-dependent population trajectories for hunted lemurs. Because all 18 hunter diaries were derived from the same village, offering no spatial variation, we addressed this aim with only the household dataset</a:t>
            </a:r>
          </a:p>
          <a:p>
            <a:pPr marL="171450" indent="-171450">
              <a:buFontTx/>
              <a:buChar char="-"/>
            </a:pPr>
            <a:r>
              <a:rPr lang="en-US" dirty="0"/>
              <a:t>﻿We fit a generalized linear mixed effects regression model to the response variable of household-level monthly consumption and modeled species (a factor) as a fixed effect with random effects of month-nested-within-year and village (Supporting Information). Because our time trend analyses suggested that lemur offtake was driven by local lemur abundance (one process), we modeled village-level hunt predictions in the conventional Poisson distribution, and then used R’s predict() function to estimate average monthly offtake by species by village from our fitted model</a:t>
            </a:r>
          </a:p>
          <a:p>
            <a:pPr marL="171450" indent="-171450">
              <a:buFontTx/>
              <a:buChar char="-"/>
            </a:pPr>
            <a:r>
              <a:rPr lang="en-US" dirty="0"/>
              <a:t>﻿n the household data set, the best fit model retained a significant smoothing parameter (indicating hunt seasonality) for 9 of 11 species (D. </a:t>
            </a:r>
            <a:r>
              <a:rPr lang="en-US" dirty="0" err="1"/>
              <a:t>madagascarien</a:t>
            </a:r>
            <a:r>
              <a:rPr lang="en-US" dirty="0"/>
              <a:t>- sis and V. rubra were dropped).</a:t>
            </a:r>
          </a:p>
        </p:txBody>
      </p:sp>
      <p:sp>
        <p:nvSpPr>
          <p:cNvPr id="4" name="Slide Number Placeholder 3"/>
          <p:cNvSpPr>
            <a:spLocks noGrp="1"/>
          </p:cNvSpPr>
          <p:nvPr>
            <p:ph type="sldNum" sz="quarter" idx="5"/>
          </p:nvPr>
        </p:nvSpPr>
        <p:spPr/>
        <p:txBody>
          <a:bodyPr/>
          <a:lstStyle/>
          <a:p>
            <a:fld id="{A8C508D1-CDDD-6445-AC0B-42415DA4AB68}" type="slidenum">
              <a:rPr lang="en-US" smtClean="0"/>
              <a:t>35</a:t>
            </a:fld>
            <a:endParaRPr lang="en-US"/>
          </a:p>
        </p:txBody>
      </p:sp>
    </p:spTree>
    <p:extLst>
      <p:ext uri="{BB962C8B-B14F-4D97-AF65-F5344CB8AC3E}">
        <p14:creationId xmlns:p14="http://schemas.microsoft.com/office/powerpoint/2010/main" val="31560380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show here the seasonality of lemur hunt and consumption through generalized additive models fitted to household (in red) and individual hunter (in yellow) offtake by month of the year, with a random effect of year across the 8 years of survey</a:t>
            </a:r>
          </a:p>
          <a:p>
            <a:pPr marL="171450" indent="-171450">
              <a:buFontTx/>
              <a:buChar char="-"/>
            </a:pPr>
            <a:r>
              <a:rPr lang="en-US" dirty="0"/>
              <a:t>We can see the slight monthly </a:t>
            </a:r>
            <a:r>
              <a:rPr lang="en-US" dirty="0" err="1"/>
              <a:t>timelag</a:t>
            </a:r>
            <a:r>
              <a:rPr lang="en-US" dirty="0"/>
              <a:t> between hunting and consumption as the difference in yellow versus red line</a:t>
            </a:r>
          </a:p>
          <a:p>
            <a:pPr marL="171450" indent="-171450">
              <a:buFontTx/>
              <a:buChar char="-"/>
            </a:pPr>
            <a:r>
              <a:rPr lang="en-US" dirty="0"/>
              <a:t>A key takeaway is that the majority of hunting occurs during the hot wet season between March and June in Makira-</a:t>
            </a:r>
            <a:r>
              <a:rPr lang="en-US" dirty="0" err="1"/>
              <a:t>Masoala</a:t>
            </a:r>
            <a:r>
              <a:rPr lang="en-US" dirty="0"/>
              <a:t> when frugivorous lemurs are easiest to trap as they exploit fruit resources.</a:t>
            </a:r>
          </a:p>
          <a:p>
            <a:pPr marL="171450" indent="-171450">
              <a:buFontTx/>
              <a:buChar char="-"/>
            </a:pPr>
            <a:endParaRPr lang="en-US" dirty="0"/>
          </a:p>
          <a:p>
            <a:pPr marL="171450" indent="-171450">
              <a:buFontTx/>
              <a:buChar char="-"/>
            </a:pPr>
            <a:r>
              <a:rPr lang="en-US" dirty="0"/>
              <a:t>﻿Data were derived from interviews conducted in 1155 unique households distributed among 52 Makira villages from 2005 to 2013 and </a:t>
            </a:r>
          </a:p>
          <a:p>
            <a:pPr marL="171450" indent="-171450">
              <a:buFontTx/>
              <a:buChar char="-"/>
            </a:pPr>
            <a:r>
              <a:rPr lang="en-US" dirty="0"/>
              <a:t>Diaries of 18 unique wildlife hunters from 1 Makira village in which hunters recorded daily species-specific catch for a subset of months from 2006 to 2011</a:t>
            </a:r>
          </a:p>
          <a:p>
            <a:pPr marL="171450" indent="-171450">
              <a:buFontTx/>
              <a:buChar char="-"/>
            </a:pPr>
            <a:r>
              <a:rPr lang="en-US" dirty="0"/>
              <a:t>﻿In household interviews, respondents identified the quantity of each species consumed within the month preceding questioning. Respondents were queried directly, by name, about 29 species. We analyzed responses concerning 11 lemur species</a:t>
            </a:r>
          </a:p>
          <a:p>
            <a:pPr marL="171450" indent="-171450">
              <a:buFontTx/>
              <a:buChar char="-"/>
            </a:pPr>
            <a:r>
              <a:rPr lang="en-US" dirty="0"/>
              <a:t>﻿In hunter diaries, hunters recorded the number of a given species caught each day. Hunters reported catches of 25 wildlife species, including 7 of the above 11 lemurs</a:t>
            </a:r>
          </a:p>
          <a:p>
            <a:pPr marL="171450" indent="-171450">
              <a:buFontTx/>
              <a:buChar char="-"/>
            </a:pPr>
            <a:r>
              <a:rPr lang="en-US" dirty="0"/>
              <a:t>﻿To determine whether annual lemur offtake varied</a:t>
            </a:r>
          </a:p>
          <a:p>
            <a:pPr marL="171450" indent="-171450">
              <a:buFontTx/>
              <a:buChar char="-"/>
            </a:pPr>
            <a:r>
              <a:rPr lang="en-US" dirty="0"/>
              <a:t>across the study duration (2005–2013),we fit generalized linear mixed effects regression models with Poisson and zero-inflated Poisson (ZIP) distributions to the response variable for both data sets: monthly household lemur offtake. We modeled the continuous variable of year as a fixed predictor and included random effects of species, month, and household-nested-within village or hunter for the 2 data sources (Supporting Information). The data set contained an excess of zeros, which typically demands treatment as a ZIP process. Zero-inflated Poisson models consider the response variable as a mixture of both a Bernoulli process, which yields the 0–1 probability of recovering a positive count, and a Poisson process, which delineates positive or negative trends in that count.</a:t>
            </a:r>
          </a:p>
          <a:p>
            <a:pPr marL="171450" indent="-171450">
              <a:buFontTx/>
              <a:buChar char="-"/>
            </a:pPr>
            <a:r>
              <a:rPr lang="en-US" dirty="0"/>
              <a:t>We hypothesized that an increased frequency of zeros through time arises equally from declining lemur abundance or declining hunting effort.</a:t>
            </a:r>
          </a:p>
          <a:p>
            <a:pPr marL="171450" indent="-171450">
              <a:buFontTx/>
              <a:buChar char="-"/>
            </a:pPr>
            <a:r>
              <a:rPr lang="en-US" dirty="0"/>
              <a:t>﻿</a:t>
            </a:r>
            <a:r>
              <a:rPr lang="en-US" dirty="0" err="1"/>
              <a:t>Ifmore</a:t>
            </a:r>
            <a:r>
              <a:rPr lang="en-US" dirty="0"/>
              <a:t> frequent zeros were attributable to declining lemur abundance, we predicted a Poisson model would produce a negative slope and a ZIP model a positive slope when fit to the same data. That is, zeros would increase in frequency as species were extirpated, but hunting of extant species would intensify in compensation. </a:t>
            </a:r>
          </a:p>
          <a:p>
            <a:pPr marL="171450" indent="-171450">
              <a:buFontTx/>
              <a:buChar char="-"/>
            </a:pPr>
            <a:r>
              <a:rPr lang="en-US" dirty="0"/>
              <a:t>Conversely, if zeros were attributable to declining hunting effort, we hypothesized that both models would yield complementary negative </a:t>
            </a:r>
            <a:r>
              <a:rPr lang="en-US" dirty="0" err="1"/>
              <a:t>slopeswhen</a:t>
            </a:r>
            <a:r>
              <a:rPr lang="en-US" dirty="0"/>
              <a:t> fit to the </a:t>
            </a:r>
            <a:r>
              <a:rPr lang="en-US" dirty="0" err="1"/>
              <a:t>samedata</a:t>
            </a:r>
            <a:endParaRPr lang="en-US" dirty="0"/>
          </a:p>
          <a:p>
            <a:pPr marL="171450" indent="-171450">
              <a:buFontTx/>
              <a:buChar char="-"/>
            </a:pPr>
            <a:r>
              <a:rPr lang="en-US" dirty="0"/>
              <a:t>﻿We examined how species-specific lemur offtake</a:t>
            </a:r>
          </a:p>
          <a:p>
            <a:pPr marL="171450" indent="-171450">
              <a:buFontTx/>
              <a:buChar char="-"/>
            </a:pPr>
            <a:r>
              <a:rPr lang="en-US" dirty="0"/>
              <a:t>varied by village in Makira. We aimed to produce estimates of the average monthly offtake per species per village and then to apply these estimates as hunting penalties in subsequent simulations of local </a:t>
            </a:r>
            <a:r>
              <a:rPr lang="en-US" dirty="0" err="1"/>
              <a:t>extinc</a:t>
            </a:r>
            <a:r>
              <a:rPr lang="en-US" dirty="0"/>
              <a:t>- </a:t>
            </a:r>
            <a:r>
              <a:rPr lang="en-US" dirty="0" err="1"/>
              <a:t>tion</a:t>
            </a:r>
            <a:r>
              <a:rPr lang="en-US" dirty="0"/>
              <a:t> vulnerability and density-dependent population trajectories for hunted lemurs. Because all 18 hunter diaries were derived from the same village, offering no spatial variation, we addressed this aim with only the household dataset</a:t>
            </a:r>
          </a:p>
          <a:p>
            <a:pPr marL="171450" indent="-171450">
              <a:buFontTx/>
              <a:buChar char="-"/>
            </a:pPr>
            <a:r>
              <a:rPr lang="en-US" dirty="0"/>
              <a:t>﻿We fit a generalized linear mixed effects regression model to the response variable of household-level monthly consumption and modeled species (a factor) as a fixed effect with random effects of month-nested-within-year and village (Supporting Information). Because our time trend analyses suggested that lemur offtake was driven by local lemur abundance (one process), we modeled village-level hunt predictions in the conventional Poisson distribution, and then used R’s predict() function to estimate average monthly offtake by species by village from our fitted model</a:t>
            </a:r>
          </a:p>
          <a:p>
            <a:pPr marL="171450" indent="-171450">
              <a:buFontTx/>
              <a:buChar char="-"/>
            </a:pPr>
            <a:r>
              <a:rPr lang="en-US" dirty="0"/>
              <a:t>﻿n the household data set, the best fit model retained a significant smoothing parameter (indicating hunt seasonality) for 9 of 11 species (D. </a:t>
            </a:r>
            <a:r>
              <a:rPr lang="en-US" dirty="0" err="1"/>
              <a:t>madagascarien</a:t>
            </a:r>
            <a:r>
              <a:rPr lang="en-US" dirty="0"/>
              <a:t>- sis and V. rubra were dropped).</a:t>
            </a:r>
          </a:p>
        </p:txBody>
      </p:sp>
      <p:sp>
        <p:nvSpPr>
          <p:cNvPr id="4" name="Slide Number Placeholder 3"/>
          <p:cNvSpPr>
            <a:spLocks noGrp="1"/>
          </p:cNvSpPr>
          <p:nvPr>
            <p:ph type="sldNum" sz="quarter" idx="5"/>
          </p:nvPr>
        </p:nvSpPr>
        <p:spPr/>
        <p:txBody>
          <a:bodyPr/>
          <a:lstStyle/>
          <a:p>
            <a:fld id="{A8C508D1-CDDD-6445-AC0B-42415DA4AB68}" type="slidenum">
              <a:rPr lang="en-US" smtClean="0"/>
              <a:t>36</a:t>
            </a:fld>
            <a:endParaRPr lang="en-US"/>
          </a:p>
        </p:txBody>
      </p:sp>
    </p:spTree>
    <p:extLst>
      <p:ext uri="{BB962C8B-B14F-4D97-AF65-F5344CB8AC3E}">
        <p14:creationId xmlns:p14="http://schemas.microsoft.com/office/powerpoint/2010/main" val="1903063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show here the seasonality of lemur hunt and consumption through generalized additive models fitted to household (in red) and individual hunter (in yellow) offtake by month of the year, with a random effect of year across the 8 years of survey</a:t>
            </a:r>
          </a:p>
          <a:p>
            <a:pPr marL="171450" indent="-171450">
              <a:buFontTx/>
              <a:buChar char="-"/>
            </a:pPr>
            <a:r>
              <a:rPr lang="en-US" dirty="0"/>
              <a:t>We can see the slight monthly </a:t>
            </a:r>
            <a:r>
              <a:rPr lang="en-US" dirty="0" err="1"/>
              <a:t>timelag</a:t>
            </a:r>
            <a:r>
              <a:rPr lang="en-US" dirty="0"/>
              <a:t> between hunting and consumption as the difference in yellow versus red line</a:t>
            </a:r>
          </a:p>
          <a:p>
            <a:pPr marL="171450" indent="-171450">
              <a:buFontTx/>
              <a:buChar char="-"/>
            </a:pPr>
            <a:r>
              <a:rPr lang="en-US" dirty="0"/>
              <a:t>A key takeaway is that the majority of hunting occurs during the hot wet season between March and June in Makira-</a:t>
            </a:r>
            <a:r>
              <a:rPr lang="en-US" dirty="0" err="1"/>
              <a:t>Masoala</a:t>
            </a:r>
            <a:r>
              <a:rPr lang="en-US" dirty="0"/>
              <a:t> when frugivorous lemurs are easiest to trap as they exploit fruit resources.</a:t>
            </a:r>
          </a:p>
          <a:p>
            <a:pPr marL="171450" indent="-171450">
              <a:buFontTx/>
              <a:buChar char="-"/>
            </a:pPr>
            <a:endParaRPr lang="en-US" dirty="0"/>
          </a:p>
          <a:p>
            <a:pPr marL="171450" indent="-171450">
              <a:buFontTx/>
              <a:buChar char="-"/>
            </a:pPr>
            <a:r>
              <a:rPr lang="en-US" dirty="0"/>
              <a:t>﻿Data were derived from interviews conducted in 1155 unique households distributed among 52 Makira villages from 2005 to 2013 and </a:t>
            </a:r>
          </a:p>
          <a:p>
            <a:pPr marL="171450" indent="-171450">
              <a:buFontTx/>
              <a:buChar char="-"/>
            </a:pPr>
            <a:r>
              <a:rPr lang="en-US" dirty="0"/>
              <a:t>Diaries of 18 unique wildlife hunters from 1 Makira village in which hunters recorded daily species-specific catch for a subset of months from 2006 to 2011</a:t>
            </a:r>
          </a:p>
          <a:p>
            <a:pPr marL="171450" indent="-171450">
              <a:buFontTx/>
              <a:buChar char="-"/>
            </a:pPr>
            <a:r>
              <a:rPr lang="en-US" dirty="0"/>
              <a:t>﻿In household interviews, respondents identified the quantity of each species consumed within the month preceding questioning. Respondents were queried directly, by name, about 29 species. We analyzed responses concerning 11 lemur species</a:t>
            </a:r>
          </a:p>
          <a:p>
            <a:pPr marL="171450" indent="-171450">
              <a:buFontTx/>
              <a:buChar char="-"/>
            </a:pPr>
            <a:r>
              <a:rPr lang="en-US" dirty="0"/>
              <a:t>﻿In hunter diaries, hunters recorded the number of a given species caught each day. Hunters reported catches of 25 wildlife species, including 7 of the above 11 lemurs</a:t>
            </a:r>
          </a:p>
          <a:p>
            <a:pPr marL="171450" indent="-171450">
              <a:buFontTx/>
              <a:buChar char="-"/>
            </a:pPr>
            <a:r>
              <a:rPr lang="en-US" dirty="0"/>
              <a:t>﻿To determine whether annual lemur offtake varied</a:t>
            </a:r>
          </a:p>
          <a:p>
            <a:pPr marL="171450" indent="-171450">
              <a:buFontTx/>
              <a:buChar char="-"/>
            </a:pPr>
            <a:r>
              <a:rPr lang="en-US" dirty="0"/>
              <a:t>across the study duration (2005–2013),we fit generalized linear mixed effects regression models with Poisson and zero-inflated Poisson (ZIP) distributions to the response variable for both data sets: monthly household lemur offtake. We modeled the continuous variable of year as a fixed predictor and included random effects of species, month, and household-nested-within village or hunter for the 2 data sources (Supporting Information). The data set contained an excess of zeros, which typically demands treatment as a ZIP process. Zero-inflated Poisson models consider the response variable as a mixture of both a Bernoulli process, which yields the 0–1 probability of recovering a positive count, and a Poisson process, which delineates positive or negative trends in that count.</a:t>
            </a:r>
          </a:p>
          <a:p>
            <a:pPr marL="171450" indent="-171450">
              <a:buFontTx/>
              <a:buChar char="-"/>
            </a:pPr>
            <a:r>
              <a:rPr lang="en-US" dirty="0"/>
              <a:t>We hypothesized that an increased frequency of zeros through time arises equally from declining lemur abundance or declining hunting effort.</a:t>
            </a:r>
          </a:p>
          <a:p>
            <a:pPr marL="171450" indent="-171450">
              <a:buFontTx/>
              <a:buChar char="-"/>
            </a:pPr>
            <a:r>
              <a:rPr lang="en-US" dirty="0"/>
              <a:t>﻿</a:t>
            </a:r>
            <a:r>
              <a:rPr lang="en-US" dirty="0" err="1"/>
              <a:t>Ifmore</a:t>
            </a:r>
            <a:r>
              <a:rPr lang="en-US" dirty="0"/>
              <a:t> frequent zeros were attributable to declining lemur abundance, we predicted a Poisson model would produce a negative slope and a ZIP model a positive slope when fit to the same data. That is, zeros would increase in frequency as species were extirpated, but hunting of extant species would intensify in compensation. </a:t>
            </a:r>
          </a:p>
          <a:p>
            <a:pPr marL="171450" indent="-171450">
              <a:buFontTx/>
              <a:buChar char="-"/>
            </a:pPr>
            <a:r>
              <a:rPr lang="en-US" dirty="0"/>
              <a:t>Conversely, if zeros were attributable to declining hunting effort, we hypothesized that both models would yield complementary negative </a:t>
            </a:r>
            <a:r>
              <a:rPr lang="en-US" dirty="0" err="1"/>
              <a:t>slopeswhen</a:t>
            </a:r>
            <a:r>
              <a:rPr lang="en-US" dirty="0"/>
              <a:t> fit to the </a:t>
            </a:r>
            <a:r>
              <a:rPr lang="en-US" dirty="0" err="1"/>
              <a:t>samedata</a:t>
            </a:r>
            <a:endParaRPr lang="en-US" dirty="0"/>
          </a:p>
          <a:p>
            <a:pPr marL="171450" indent="-171450">
              <a:buFontTx/>
              <a:buChar char="-"/>
            </a:pPr>
            <a:r>
              <a:rPr lang="en-US" dirty="0"/>
              <a:t>﻿We examined how species-specific lemur offtake</a:t>
            </a:r>
          </a:p>
          <a:p>
            <a:pPr marL="171450" indent="-171450">
              <a:buFontTx/>
              <a:buChar char="-"/>
            </a:pPr>
            <a:r>
              <a:rPr lang="en-US" dirty="0"/>
              <a:t>varied by village in Makira. We aimed to produce estimates of the average monthly offtake per species per village and then to apply these estimates as hunting penalties in subsequent simulations of local </a:t>
            </a:r>
            <a:r>
              <a:rPr lang="en-US" dirty="0" err="1"/>
              <a:t>extinc</a:t>
            </a:r>
            <a:r>
              <a:rPr lang="en-US" dirty="0"/>
              <a:t>- </a:t>
            </a:r>
            <a:r>
              <a:rPr lang="en-US" dirty="0" err="1"/>
              <a:t>tion</a:t>
            </a:r>
            <a:r>
              <a:rPr lang="en-US" dirty="0"/>
              <a:t> vulnerability and density-dependent population trajectories for hunted lemurs. Because all 18 hunter diaries were derived from the same village, offering no spatial variation, we addressed this aim with only the household dataset</a:t>
            </a:r>
          </a:p>
          <a:p>
            <a:pPr marL="171450" indent="-171450">
              <a:buFontTx/>
              <a:buChar char="-"/>
            </a:pPr>
            <a:r>
              <a:rPr lang="en-US" dirty="0"/>
              <a:t>﻿We fit a generalized linear mixed effects regression model to the response variable of household-level monthly consumption and modeled species (a factor) as a fixed effect with random effects of month-nested-within-year and village (Supporting Information). Because our time trend analyses suggested that lemur offtake was driven by local lemur abundance (one process), we modeled village-level hunt predictions in the conventional Poisson distribution, and then used R’s predict() function to estimate average monthly offtake by species by village from our fitted model</a:t>
            </a:r>
          </a:p>
          <a:p>
            <a:pPr marL="171450" indent="-171450">
              <a:buFontTx/>
              <a:buChar char="-"/>
            </a:pPr>
            <a:r>
              <a:rPr lang="en-US" dirty="0"/>
              <a:t>﻿n the household data set, the best fit model retained a significant smoothing parameter (indicating hunt seasonality) for 9 of 11 species (D. </a:t>
            </a:r>
            <a:r>
              <a:rPr lang="en-US" dirty="0" err="1"/>
              <a:t>madagascarien</a:t>
            </a:r>
            <a:r>
              <a:rPr lang="en-US" dirty="0"/>
              <a:t>- sis and V. rubra were dropped).</a:t>
            </a:r>
          </a:p>
        </p:txBody>
      </p:sp>
      <p:sp>
        <p:nvSpPr>
          <p:cNvPr id="4" name="Slide Number Placeholder 3"/>
          <p:cNvSpPr>
            <a:spLocks noGrp="1"/>
          </p:cNvSpPr>
          <p:nvPr>
            <p:ph type="sldNum" sz="quarter" idx="5"/>
          </p:nvPr>
        </p:nvSpPr>
        <p:spPr/>
        <p:txBody>
          <a:bodyPr/>
          <a:lstStyle/>
          <a:p>
            <a:fld id="{A8C508D1-CDDD-6445-AC0B-42415DA4AB68}" type="slidenum">
              <a:rPr lang="en-US" smtClean="0"/>
              <a:t>37</a:t>
            </a:fld>
            <a:endParaRPr lang="en-US"/>
          </a:p>
        </p:txBody>
      </p:sp>
    </p:spTree>
    <p:extLst>
      <p:ext uri="{BB962C8B-B14F-4D97-AF65-F5344CB8AC3E}">
        <p14:creationId xmlns:p14="http://schemas.microsoft.com/office/powerpoint/2010/main" val="764709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show here the seasonality of lemur hunt and consumption through generalized additive models fitted to household (in red) and individual hunter (in yellow) offtake by month of the year, with a random effect of year across the 8 years of survey</a:t>
            </a:r>
          </a:p>
          <a:p>
            <a:pPr marL="171450" indent="-171450">
              <a:buFontTx/>
              <a:buChar char="-"/>
            </a:pPr>
            <a:r>
              <a:rPr lang="en-US" dirty="0"/>
              <a:t>We can see the slight monthly </a:t>
            </a:r>
            <a:r>
              <a:rPr lang="en-US" dirty="0" err="1"/>
              <a:t>timelag</a:t>
            </a:r>
            <a:r>
              <a:rPr lang="en-US" dirty="0"/>
              <a:t> between hunting and consumption as the difference in yellow versus red line</a:t>
            </a:r>
          </a:p>
          <a:p>
            <a:pPr marL="171450" indent="-171450">
              <a:buFontTx/>
              <a:buChar char="-"/>
            </a:pPr>
            <a:r>
              <a:rPr lang="en-US" dirty="0"/>
              <a:t>A key takeaway is that the majority of hunting occurs during the hot wet season between March and June in Makira-</a:t>
            </a:r>
            <a:r>
              <a:rPr lang="en-US" dirty="0" err="1"/>
              <a:t>Masoala</a:t>
            </a:r>
            <a:r>
              <a:rPr lang="en-US" dirty="0"/>
              <a:t> when frugivorous lemurs are easiest to trap as they exploit fruit resources.</a:t>
            </a:r>
          </a:p>
          <a:p>
            <a:pPr marL="171450" indent="-171450">
              <a:buFontTx/>
              <a:buChar char="-"/>
            </a:pPr>
            <a:endParaRPr lang="en-US" dirty="0"/>
          </a:p>
          <a:p>
            <a:pPr marL="171450" indent="-171450">
              <a:buFontTx/>
              <a:buChar char="-"/>
            </a:pPr>
            <a:r>
              <a:rPr lang="en-US" dirty="0"/>
              <a:t>﻿Data were derived from interviews conducted in 1155 unique households distributed among 52 Makira villages from 2005 to 2013 and </a:t>
            </a:r>
          </a:p>
          <a:p>
            <a:pPr marL="171450" indent="-171450">
              <a:buFontTx/>
              <a:buChar char="-"/>
            </a:pPr>
            <a:r>
              <a:rPr lang="en-US" dirty="0"/>
              <a:t>Diaries of 18 unique wildlife hunters from 1 Makira village in which hunters recorded daily species-specific catch for a subset of months from 2006 to 2011</a:t>
            </a:r>
          </a:p>
          <a:p>
            <a:pPr marL="171450" indent="-171450">
              <a:buFontTx/>
              <a:buChar char="-"/>
            </a:pPr>
            <a:r>
              <a:rPr lang="en-US" dirty="0"/>
              <a:t>﻿In household interviews, respondents identified the quantity of each species consumed within the month preceding questioning. Respondents were queried directly, by name, about 29 species. We analyzed responses concerning 11 lemur species</a:t>
            </a:r>
          </a:p>
          <a:p>
            <a:pPr marL="171450" indent="-171450">
              <a:buFontTx/>
              <a:buChar char="-"/>
            </a:pPr>
            <a:r>
              <a:rPr lang="en-US" dirty="0"/>
              <a:t>﻿In hunter diaries, hunters recorded the number of a given species caught each day. Hunters reported catches of 25 wildlife species, including 7 of the above 11 lemurs</a:t>
            </a:r>
          </a:p>
          <a:p>
            <a:pPr marL="171450" indent="-171450">
              <a:buFontTx/>
              <a:buChar char="-"/>
            </a:pPr>
            <a:r>
              <a:rPr lang="en-US" dirty="0"/>
              <a:t>﻿To determine whether annual lemur offtake varied</a:t>
            </a:r>
          </a:p>
          <a:p>
            <a:pPr marL="171450" indent="-171450">
              <a:buFontTx/>
              <a:buChar char="-"/>
            </a:pPr>
            <a:r>
              <a:rPr lang="en-US" dirty="0"/>
              <a:t>across the study duration (2005–2013),we fit generalized linear mixed effects regression models with Poisson and zero-inflated Poisson (ZIP) distributions to the response variable for both data sets: monthly household lemur offtake. We modeled the continuous variable of year as a fixed predictor and included random effects of species, month, and household-nested-within village or hunter for the 2 data sources (Supporting Information). The data set contained an excess of zeros, which typically demands treatment as a ZIP process. Zero-inflated Poisson models consider the response variable as a mixture of both a Bernoulli process, which yields the 0–1 probability of recovering a positive count, and a Poisson process, which delineates positive or negative trends in that count.</a:t>
            </a:r>
          </a:p>
          <a:p>
            <a:pPr marL="171450" indent="-171450">
              <a:buFontTx/>
              <a:buChar char="-"/>
            </a:pPr>
            <a:r>
              <a:rPr lang="en-US" dirty="0"/>
              <a:t>We hypothesized that an increased frequency of zeros through time arises equally from declining lemur abundance or declining hunting effort.</a:t>
            </a:r>
          </a:p>
          <a:p>
            <a:pPr marL="171450" indent="-171450">
              <a:buFontTx/>
              <a:buChar char="-"/>
            </a:pPr>
            <a:r>
              <a:rPr lang="en-US" dirty="0"/>
              <a:t>﻿</a:t>
            </a:r>
            <a:r>
              <a:rPr lang="en-US" dirty="0" err="1"/>
              <a:t>Ifmore</a:t>
            </a:r>
            <a:r>
              <a:rPr lang="en-US" dirty="0"/>
              <a:t> frequent zeros were attributable to declining lemur abundance, we predicted a Poisson model would produce a negative slope and a ZIP model a positive slope when fit to the same data. That is, zeros would increase in frequency as species were extirpated, but hunting of extant species would intensify in compensation. </a:t>
            </a:r>
          </a:p>
          <a:p>
            <a:pPr marL="171450" indent="-171450">
              <a:buFontTx/>
              <a:buChar char="-"/>
            </a:pPr>
            <a:r>
              <a:rPr lang="en-US" dirty="0"/>
              <a:t>Conversely, if zeros were attributable to declining hunting effort, we hypothesized that both models would yield complementary negative </a:t>
            </a:r>
            <a:r>
              <a:rPr lang="en-US" dirty="0" err="1"/>
              <a:t>slopeswhen</a:t>
            </a:r>
            <a:r>
              <a:rPr lang="en-US" dirty="0"/>
              <a:t> fit to the </a:t>
            </a:r>
            <a:r>
              <a:rPr lang="en-US" dirty="0" err="1"/>
              <a:t>samedata</a:t>
            </a:r>
            <a:endParaRPr lang="en-US" dirty="0"/>
          </a:p>
          <a:p>
            <a:pPr marL="171450" indent="-171450">
              <a:buFontTx/>
              <a:buChar char="-"/>
            </a:pPr>
            <a:r>
              <a:rPr lang="en-US" dirty="0"/>
              <a:t>﻿We examined how species-specific lemur offtake</a:t>
            </a:r>
          </a:p>
          <a:p>
            <a:pPr marL="171450" indent="-171450">
              <a:buFontTx/>
              <a:buChar char="-"/>
            </a:pPr>
            <a:r>
              <a:rPr lang="en-US" dirty="0"/>
              <a:t>varied by village in Makira. We aimed to produce estimates of the average monthly offtake per species per village and then to apply these estimates as hunting penalties in subsequent simulations of local </a:t>
            </a:r>
            <a:r>
              <a:rPr lang="en-US" dirty="0" err="1"/>
              <a:t>extinc</a:t>
            </a:r>
            <a:r>
              <a:rPr lang="en-US" dirty="0"/>
              <a:t>- </a:t>
            </a:r>
            <a:r>
              <a:rPr lang="en-US" dirty="0" err="1"/>
              <a:t>tion</a:t>
            </a:r>
            <a:r>
              <a:rPr lang="en-US" dirty="0"/>
              <a:t> vulnerability and density-dependent population trajectories for hunted lemurs. Because all 18 hunter diaries were derived from the same village, offering no spatial variation, we addressed this aim with only the household dataset</a:t>
            </a:r>
          </a:p>
          <a:p>
            <a:pPr marL="171450" indent="-171450">
              <a:buFontTx/>
              <a:buChar char="-"/>
            </a:pPr>
            <a:r>
              <a:rPr lang="en-US" dirty="0"/>
              <a:t>﻿We fit a generalized linear mixed effects regression model to the response variable of household-level monthly consumption and modeled species (a factor) as a fixed effect with random effects of month-nested-within-year and village (Supporting Information). Because our time trend analyses suggested that lemur offtake was driven by local lemur abundance (one process), we modeled village-level hunt predictions in the conventional Poisson distribution, and then used R’s predict() function to estimate average monthly offtake by species by village from our fitted model</a:t>
            </a:r>
          </a:p>
          <a:p>
            <a:pPr marL="171450" indent="-171450">
              <a:buFontTx/>
              <a:buChar char="-"/>
            </a:pPr>
            <a:r>
              <a:rPr lang="en-US" dirty="0"/>
              <a:t>﻿n the household data set, the best fit model retained a significant smoothing parameter (indicating hunt seasonality) for 9 of 11 species (D. </a:t>
            </a:r>
            <a:r>
              <a:rPr lang="en-US" dirty="0" err="1"/>
              <a:t>madagascarien</a:t>
            </a:r>
            <a:r>
              <a:rPr lang="en-US" dirty="0"/>
              <a:t>- sis and V. rubra were dropped).</a:t>
            </a:r>
          </a:p>
        </p:txBody>
      </p:sp>
      <p:sp>
        <p:nvSpPr>
          <p:cNvPr id="4" name="Slide Number Placeholder 3"/>
          <p:cNvSpPr>
            <a:spLocks noGrp="1"/>
          </p:cNvSpPr>
          <p:nvPr>
            <p:ph type="sldNum" sz="quarter" idx="5"/>
          </p:nvPr>
        </p:nvSpPr>
        <p:spPr/>
        <p:txBody>
          <a:bodyPr/>
          <a:lstStyle/>
          <a:p>
            <a:fld id="{A8C508D1-CDDD-6445-AC0B-42415DA4AB68}" type="slidenum">
              <a:rPr lang="en-US" smtClean="0"/>
              <a:t>38</a:t>
            </a:fld>
            <a:endParaRPr lang="en-US"/>
          </a:p>
        </p:txBody>
      </p:sp>
    </p:spTree>
    <p:extLst>
      <p:ext uri="{BB962C8B-B14F-4D97-AF65-F5344CB8AC3E}">
        <p14:creationId xmlns:p14="http://schemas.microsoft.com/office/powerpoint/2010/main" val="14888908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something about IBI = interbirth interval. Microcebus = IBI ; age 1</a:t>
            </a:r>
            <a:r>
              <a:rPr lang="en-US" baseline="30000" dirty="0"/>
              <a:t>st</a:t>
            </a:r>
            <a:r>
              <a:rPr lang="en-US" dirty="0"/>
              <a:t> rep = 1; </a:t>
            </a:r>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p:cNvSpPr>
            <a:spLocks noGrp="1"/>
          </p:cNvSpPr>
          <p:nvPr>
            <p:ph type="sldNum" sz="quarter" idx="5"/>
          </p:nvPr>
        </p:nvSpPr>
        <p:spPr/>
        <p:txBody>
          <a:bodyPr/>
          <a:lstStyle/>
          <a:p>
            <a:fld id="{A8C508D1-CDDD-6445-AC0B-42415DA4AB68}" type="slidenum">
              <a:rPr lang="en-US" smtClean="0"/>
              <a:t>39</a:t>
            </a:fld>
            <a:endParaRPr lang="en-US"/>
          </a:p>
        </p:txBody>
      </p:sp>
    </p:spTree>
    <p:extLst>
      <p:ext uri="{BB962C8B-B14F-4D97-AF65-F5344CB8AC3E}">
        <p14:creationId xmlns:p14="http://schemas.microsoft.com/office/powerpoint/2010/main" val="13513452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something about IBI = interbirth interval. Microcebus = IBI ; age 1</a:t>
            </a:r>
            <a:r>
              <a:rPr lang="en-US" baseline="30000" dirty="0"/>
              <a:t>st</a:t>
            </a:r>
            <a:r>
              <a:rPr lang="en-US" dirty="0"/>
              <a:t> rep = 1; </a:t>
            </a:r>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p:cNvSpPr>
            <a:spLocks noGrp="1"/>
          </p:cNvSpPr>
          <p:nvPr>
            <p:ph type="sldNum" sz="quarter" idx="5"/>
          </p:nvPr>
        </p:nvSpPr>
        <p:spPr/>
        <p:txBody>
          <a:bodyPr/>
          <a:lstStyle/>
          <a:p>
            <a:fld id="{A8C508D1-CDDD-6445-AC0B-42415DA4AB68}" type="slidenum">
              <a:rPr lang="en-US" smtClean="0"/>
              <a:t>40</a:t>
            </a:fld>
            <a:endParaRPr lang="en-US"/>
          </a:p>
        </p:txBody>
      </p:sp>
    </p:spTree>
    <p:extLst>
      <p:ext uri="{BB962C8B-B14F-4D97-AF65-F5344CB8AC3E}">
        <p14:creationId xmlns:p14="http://schemas.microsoft.com/office/powerpoint/2010/main" val="18682178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41</a:t>
            </a:fld>
            <a:endParaRPr lang="en-US"/>
          </a:p>
        </p:txBody>
      </p:sp>
    </p:spTree>
    <p:extLst>
      <p:ext uri="{BB962C8B-B14F-4D97-AF65-F5344CB8AC3E}">
        <p14:creationId xmlns:p14="http://schemas.microsoft.com/office/powerpoint/2010/main" val="11310557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different isoclines correspond to different combinations of demographic parameters – for instance Microcebus sometimes gives birth to 2 offspring per year and sometimes 3. </a:t>
            </a:r>
          </a:p>
          <a:p>
            <a:endParaRPr lang="en-US" dirty="0"/>
          </a:p>
          <a:p>
            <a:r>
              <a:rPr lang="en-US" dirty="0"/>
              <a:t>Indri sometimes have age at 1</a:t>
            </a:r>
            <a:r>
              <a:rPr lang="en-US" baseline="30000" dirty="0"/>
              <a:t>st</a:t>
            </a:r>
            <a:r>
              <a:rPr lang="en-US" dirty="0"/>
              <a:t> rep at 6 – but sometimes at 9</a:t>
            </a:r>
          </a:p>
        </p:txBody>
      </p:sp>
      <p:sp>
        <p:nvSpPr>
          <p:cNvPr id="4" name="Slide Number Placeholder 3"/>
          <p:cNvSpPr>
            <a:spLocks noGrp="1"/>
          </p:cNvSpPr>
          <p:nvPr>
            <p:ph type="sldNum" sz="quarter" idx="5"/>
          </p:nvPr>
        </p:nvSpPr>
        <p:spPr/>
        <p:txBody>
          <a:bodyPr/>
          <a:lstStyle/>
          <a:p>
            <a:fld id="{A8C508D1-CDDD-6445-AC0B-42415DA4AB68}" type="slidenum">
              <a:rPr lang="en-US" smtClean="0"/>
              <a:t>42</a:t>
            </a:fld>
            <a:endParaRPr lang="en-US"/>
          </a:p>
        </p:txBody>
      </p:sp>
    </p:spTree>
    <p:extLst>
      <p:ext uri="{BB962C8B-B14F-4D97-AF65-F5344CB8AC3E}">
        <p14:creationId xmlns:p14="http://schemas.microsoft.com/office/powerpoint/2010/main" val="3543892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modify the notes in this section to avoid tampering with the Poll Everywhere activity.
More info at </a:t>
            </a:r>
            <a:r>
              <a:rPr lang="en-US" dirty="0" err="1"/>
              <a:t>polleverywhere.com</a:t>
            </a:r>
            <a:r>
              <a:rPr lang="en-US" dirty="0"/>
              <a:t>/support
Which are you?</a:t>
            </a:r>
          </a:p>
          <a:p>
            <a:r>
              <a:rPr lang="en-US" dirty="0"/>
              <a:t>https://</a:t>
            </a:r>
            <a:r>
              <a:rPr lang="en-US" dirty="0" err="1"/>
              <a:t>www.polleverywhere.com</a:t>
            </a:r>
            <a:r>
              <a:rPr lang="en-US" dirty="0"/>
              <a:t>/</a:t>
            </a:r>
            <a:r>
              <a:rPr lang="en-US" dirty="0" err="1"/>
              <a:t>multiple_choice_polls</a:t>
            </a:r>
            <a:r>
              <a:rPr lang="en-US" dirty="0"/>
              <a:t>/97oMwZhypjNTDe5IzfPtg?display_state=</a:t>
            </a:r>
            <a:r>
              <a:rPr lang="en-US" dirty="0" err="1"/>
              <a:t>chart&amp;activity_state</a:t>
            </a:r>
            <a:r>
              <a:rPr lang="en-US" dirty="0"/>
              <a:t>=</a:t>
            </a:r>
            <a:r>
              <a:rPr lang="en-US" dirty="0" err="1"/>
              <a:t>closed&amp;state</a:t>
            </a:r>
            <a:r>
              <a:rPr lang="en-US" dirty="0"/>
              <a:t>=</a:t>
            </a:r>
            <a:r>
              <a:rPr lang="en-US" dirty="0" err="1"/>
              <a:t>closed&amp;flow</a:t>
            </a:r>
            <a:r>
              <a:rPr lang="en-US" dirty="0"/>
              <a:t>=</a:t>
            </a:r>
            <a:r>
              <a:rPr lang="en-US" dirty="0" err="1"/>
              <a:t>Engagement&amp;onscreen</a:t>
            </a:r>
            <a:r>
              <a:rPr lang="en-US" dirty="0"/>
              <a:t>=persist</a:t>
            </a:r>
          </a:p>
        </p:txBody>
      </p:sp>
      <p:sp>
        <p:nvSpPr>
          <p:cNvPr id="4" name="Slide Number Placeholder 3"/>
          <p:cNvSpPr>
            <a:spLocks noGrp="1"/>
          </p:cNvSpPr>
          <p:nvPr>
            <p:ph type="sldNum" sz="quarter" idx="5"/>
          </p:nvPr>
        </p:nvSpPr>
        <p:spPr/>
        <p:txBody>
          <a:bodyPr/>
          <a:lstStyle/>
          <a:p>
            <a:fld id="{AFE3B80E-16FB-5147-84AD-5036D4EA0A38}" type="slidenum">
              <a:rPr lang="en-US" smtClean="0"/>
              <a:t>3</a:t>
            </a:fld>
            <a:endParaRPr lang="en-US"/>
          </a:p>
        </p:txBody>
      </p:sp>
    </p:spTree>
    <p:extLst>
      <p:ext uri="{BB962C8B-B14F-4D97-AF65-F5344CB8AC3E}">
        <p14:creationId xmlns:p14="http://schemas.microsoft.com/office/powerpoint/2010/main" val="24009333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different isoclines correspond to different combinations of demographic parameters – for instance Microcebus sometimes gives birth to 2 offspring per year and sometimes 3. </a:t>
            </a:r>
          </a:p>
          <a:p>
            <a:endParaRPr lang="en-US" dirty="0"/>
          </a:p>
          <a:p>
            <a:r>
              <a:rPr lang="en-US" dirty="0"/>
              <a:t>Indri sometimes have age at 1</a:t>
            </a:r>
            <a:r>
              <a:rPr lang="en-US" baseline="30000" dirty="0"/>
              <a:t>st</a:t>
            </a:r>
            <a:r>
              <a:rPr lang="en-US" dirty="0"/>
              <a:t> rep at 6 – but sometimes at 9</a:t>
            </a:r>
          </a:p>
        </p:txBody>
      </p:sp>
      <p:sp>
        <p:nvSpPr>
          <p:cNvPr id="4" name="Slide Number Placeholder 3"/>
          <p:cNvSpPr>
            <a:spLocks noGrp="1"/>
          </p:cNvSpPr>
          <p:nvPr>
            <p:ph type="sldNum" sz="quarter" idx="5"/>
          </p:nvPr>
        </p:nvSpPr>
        <p:spPr/>
        <p:txBody>
          <a:bodyPr/>
          <a:lstStyle/>
          <a:p>
            <a:fld id="{A8C508D1-CDDD-6445-AC0B-42415DA4AB68}" type="slidenum">
              <a:rPr lang="en-US" smtClean="0"/>
              <a:t>43</a:t>
            </a:fld>
            <a:endParaRPr lang="en-US"/>
          </a:p>
        </p:txBody>
      </p:sp>
    </p:spTree>
    <p:extLst>
      <p:ext uri="{BB962C8B-B14F-4D97-AF65-F5344CB8AC3E}">
        <p14:creationId xmlns:p14="http://schemas.microsoft.com/office/powerpoint/2010/main" val="2745943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different isoclines correspond to different combinations of demographic parameters – for instance Microcebus sometimes gives birth to 2 offspring per year and sometimes 3. </a:t>
            </a:r>
          </a:p>
          <a:p>
            <a:endParaRPr lang="en-US" dirty="0"/>
          </a:p>
          <a:p>
            <a:r>
              <a:rPr lang="en-US" dirty="0"/>
              <a:t>Indri sometimes have age at 1</a:t>
            </a:r>
            <a:r>
              <a:rPr lang="en-US" baseline="30000" dirty="0"/>
              <a:t>st</a:t>
            </a:r>
            <a:r>
              <a:rPr lang="en-US" dirty="0"/>
              <a:t> rep at 6 – but sometimes at 9</a:t>
            </a:r>
          </a:p>
        </p:txBody>
      </p:sp>
      <p:sp>
        <p:nvSpPr>
          <p:cNvPr id="4" name="Slide Number Placeholder 3"/>
          <p:cNvSpPr>
            <a:spLocks noGrp="1"/>
          </p:cNvSpPr>
          <p:nvPr>
            <p:ph type="sldNum" sz="quarter" idx="5"/>
          </p:nvPr>
        </p:nvSpPr>
        <p:spPr/>
        <p:txBody>
          <a:bodyPr/>
          <a:lstStyle/>
          <a:p>
            <a:fld id="{A8C508D1-CDDD-6445-AC0B-42415DA4AB68}" type="slidenum">
              <a:rPr lang="en-US" smtClean="0"/>
              <a:t>44</a:t>
            </a:fld>
            <a:endParaRPr lang="en-US"/>
          </a:p>
        </p:txBody>
      </p:sp>
    </p:spTree>
    <p:extLst>
      <p:ext uri="{BB962C8B-B14F-4D97-AF65-F5344CB8AC3E}">
        <p14:creationId xmlns:p14="http://schemas.microsoft.com/office/powerpoint/2010/main" val="13676001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different isoclines correspond to different combinations of demographic parameters – for instance Microcebus sometimes gives birth to 2 offspring per year and sometimes 3. </a:t>
            </a:r>
          </a:p>
          <a:p>
            <a:endParaRPr lang="en-US" dirty="0"/>
          </a:p>
          <a:p>
            <a:r>
              <a:rPr lang="en-US" dirty="0"/>
              <a:t>Indri sometimes have age at 1</a:t>
            </a:r>
            <a:r>
              <a:rPr lang="en-US" baseline="30000" dirty="0"/>
              <a:t>st</a:t>
            </a:r>
            <a:r>
              <a:rPr lang="en-US" dirty="0"/>
              <a:t> rep at 6 – but sometimes at 9</a:t>
            </a:r>
          </a:p>
        </p:txBody>
      </p:sp>
      <p:sp>
        <p:nvSpPr>
          <p:cNvPr id="4" name="Slide Number Placeholder 3"/>
          <p:cNvSpPr>
            <a:spLocks noGrp="1"/>
          </p:cNvSpPr>
          <p:nvPr>
            <p:ph type="sldNum" sz="quarter" idx="5"/>
          </p:nvPr>
        </p:nvSpPr>
        <p:spPr/>
        <p:txBody>
          <a:bodyPr/>
          <a:lstStyle/>
          <a:p>
            <a:fld id="{A8C508D1-CDDD-6445-AC0B-42415DA4AB68}" type="slidenum">
              <a:rPr lang="en-US" smtClean="0"/>
              <a:t>45</a:t>
            </a:fld>
            <a:endParaRPr lang="en-US"/>
          </a:p>
        </p:txBody>
      </p:sp>
    </p:spTree>
    <p:extLst>
      <p:ext uri="{BB962C8B-B14F-4D97-AF65-F5344CB8AC3E}">
        <p14:creationId xmlns:p14="http://schemas.microsoft.com/office/powerpoint/2010/main" val="9646412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different isoclines correspond to different combinations of demographic parameters – for instance Microcebus sometimes gives birth to 2 offspring per year and sometimes 3. </a:t>
            </a:r>
          </a:p>
          <a:p>
            <a:endParaRPr lang="en-US" dirty="0"/>
          </a:p>
          <a:p>
            <a:r>
              <a:rPr lang="en-US" dirty="0"/>
              <a:t>Indri sometimes have age at 1</a:t>
            </a:r>
            <a:r>
              <a:rPr lang="en-US" baseline="30000" dirty="0"/>
              <a:t>st</a:t>
            </a:r>
            <a:r>
              <a:rPr lang="en-US" dirty="0"/>
              <a:t> rep at 6 – but sometimes at 9</a:t>
            </a:r>
          </a:p>
        </p:txBody>
      </p:sp>
      <p:sp>
        <p:nvSpPr>
          <p:cNvPr id="4" name="Slide Number Placeholder 3"/>
          <p:cNvSpPr>
            <a:spLocks noGrp="1"/>
          </p:cNvSpPr>
          <p:nvPr>
            <p:ph type="sldNum" sz="quarter" idx="5"/>
          </p:nvPr>
        </p:nvSpPr>
        <p:spPr/>
        <p:txBody>
          <a:bodyPr/>
          <a:lstStyle/>
          <a:p>
            <a:fld id="{A8C508D1-CDDD-6445-AC0B-42415DA4AB68}" type="slidenum">
              <a:rPr lang="en-US" smtClean="0"/>
              <a:t>46</a:t>
            </a:fld>
            <a:endParaRPr lang="en-US"/>
          </a:p>
        </p:txBody>
      </p:sp>
    </p:spTree>
    <p:extLst>
      <p:ext uri="{BB962C8B-B14F-4D97-AF65-F5344CB8AC3E}">
        <p14:creationId xmlns:p14="http://schemas.microsoft.com/office/powerpoint/2010/main" val="16993573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something about IBI = interbirth interval. </a:t>
            </a:r>
          </a:p>
          <a:p>
            <a:r>
              <a:rPr lang="en-US" b="1" dirty="0"/>
              <a:t>Microcebus</a:t>
            </a:r>
            <a:r>
              <a:rPr lang="en-US" dirty="0"/>
              <a:t> = IBI ; age 1</a:t>
            </a:r>
            <a:r>
              <a:rPr lang="en-US" baseline="30000" dirty="0"/>
              <a:t>st</a:t>
            </a:r>
            <a:r>
              <a:rPr lang="en-US" dirty="0"/>
              <a:t> rep = 1; litter size 2-3</a:t>
            </a:r>
          </a:p>
          <a:p>
            <a:endParaRPr lang="en-US" dirty="0"/>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p:cNvSpPr>
            <a:spLocks noGrp="1"/>
          </p:cNvSpPr>
          <p:nvPr>
            <p:ph type="sldNum" sz="quarter" idx="5"/>
          </p:nvPr>
        </p:nvSpPr>
        <p:spPr/>
        <p:txBody>
          <a:bodyPr/>
          <a:lstStyle/>
          <a:p>
            <a:fld id="{A8C508D1-CDDD-6445-AC0B-42415DA4AB68}" type="slidenum">
              <a:rPr lang="en-US" smtClean="0"/>
              <a:t>47</a:t>
            </a:fld>
            <a:endParaRPr lang="en-US"/>
          </a:p>
        </p:txBody>
      </p:sp>
    </p:spTree>
    <p:extLst>
      <p:ext uri="{BB962C8B-B14F-4D97-AF65-F5344CB8AC3E}">
        <p14:creationId xmlns:p14="http://schemas.microsoft.com/office/powerpoint/2010/main" val="33231834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something about IBI = interbirth interval. </a:t>
            </a:r>
          </a:p>
          <a:p>
            <a:r>
              <a:rPr lang="en-US" b="1" dirty="0"/>
              <a:t>Microcebus</a:t>
            </a:r>
            <a:r>
              <a:rPr lang="en-US" dirty="0"/>
              <a:t> = IBI = 1; age 1</a:t>
            </a:r>
            <a:r>
              <a:rPr lang="en-US" baseline="30000" dirty="0"/>
              <a:t>st</a:t>
            </a:r>
            <a:r>
              <a:rPr lang="en-US" dirty="0"/>
              <a:t> rep = 1; litter size 2-3</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err="1"/>
              <a:t>Cheriogaleus</a:t>
            </a:r>
            <a:r>
              <a:rPr lang="en-US" dirty="0"/>
              <a:t> = IBI = 1; age 1</a:t>
            </a:r>
            <a:r>
              <a:rPr lang="en-US" baseline="30000" dirty="0"/>
              <a:t>st</a:t>
            </a:r>
            <a:r>
              <a:rPr lang="en-US" dirty="0"/>
              <a:t> rep = 1; litter size 2</a:t>
            </a:r>
            <a:endParaRPr lang="en-US" b="1"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err="1"/>
              <a:t>Daubentonia</a:t>
            </a:r>
            <a:r>
              <a:rPr lang="en-US" dirty="0"/>
              <a:t>  IBI = 2; age 1st rep = 2-4; litter size = 1</a:t>
            </a:r>
            <a:endParaRPr lang="en-US" b="1" dirty="0"/>
          </a:p>
          <a:p>
            <a:r>
              <a:rPr lang="en-US" b="1" dirty="0"/>
              <a:t>Indri</a:t>
            </a:r>
            <a:r>
              <a:rPr lang="en-US" dirty="0"/>
              <a:t>  IBI = 3; age 1st rep = 6-9; litter size = 1</a:t>
            </a:r>
          </a:p>
        </p:txBody>
      </p:sp>
      <p:sp>
        <p:nvSpPr>
          <p:cNvPr id="4" name="Slide Number Placeholder 3"/>
          <p:cNvSpPr>
            <a:spLocks noGrp="1"/>
          </p:cNvSpPr>
          <p:nvPr>
            <p:ph type="sldNum" sz="quarter" idx="5"/>
          </p:nvPr>
        </p:nvSpPr>
        <p:spPr/>
        <p:txBody>
          <a:bodyPr/>
          <a:lstStyle/>
          <a:p>
            <a:fld id="{A8C508D1-CDDD-6445-AC0B-42415DA4AB68}" type="slidenum">
              <a:rPr lang="en-US" smtClean="0"/>
              <a:t>48</a:t>
            </a:fld>
            <a:endParaRPr lang="en-US"/>
          </a:p>
        </p:txBody>
      </p:sp>
    </p:spTree>
    <p:extLst>
      <p:ext uri="{BB962C8B-B14F-4D97-AF65-F5344CB8AC3E}">
        <p14:creationId xmlns:p14="http://schemas.microsoft.com/office/powerpoint/2010/main" val="1284458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something about IBI = interbirth interval. Microcebus = IBI ; age 1</a:t>
            </a:r>
            <a:r>
              <a:rPr lang="en-US" baseline="30000" dirty="0"/>
              <a:t>st</a:t>
            </a:r>
            <a:r>
              <a:rPr lang="en-US" dirty="0"/>
              <a:t> rep = 1; </a:t>
            </a:r>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p:cNvSpPr>
            <a:spLocks noGrp="1"/>
          </p:cNvSpPr>
          <p:nvPr>
            <p:ph type="sldNum" sz="quarter" idx="5"/>
          </p:nvPr>
        </p:nvSpPr>
        <p:spPr/>
        <p:txBody>
          <a:bodyPr/>
          <a:lstStyle/>
          <a:p>
            <a:fld id="{A8C508D1-CDDD-6445-AC0B-42415DA4AB68}" type="slidenum">
              <a:rPr lang="en-US" smtClean="0"/>
              <a:t>49</a:t>
            </a:fld>
            <a:endParaRPr lang="en-US"/>
          </a:p>
        </p:txBody>
      </p:sp>
    </p:spTree>
    <p:extLst>
      <p:ext uri="{BB962C8B-B14F-4D97-AF65-F5344CB8AC3E}">
        <p14:creationId xmlns:p14="http://schemas.microsoft.com/office/powerpoint/2010/main" val="4784364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something about IBI = interbirth interval. Microcebus = IBI ; age 1</a:t>
            </a:r>
            <a:r>
              <a:rPr lang="en-US" baseline="30000" dirty="0"/>
              <a:t>st</a:t>
            </a:r>
            <a:r>
              <a:rPr lang="en-US" dirty="0"/>
              <a:t> rep = 1; </a:t>
            </a:r>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p:cNvSpPr>
            <a:spLocks noGrp="1"/>
          </p:cNvSpPr>
          <p:nvPr>
            <p:ph type="sldNum" sz="quarter" idx="5"/>
          </p:nvPr>
        </p:nvSpPr>
        <p:spPr/>
        <p:txBody>
          <a:bodyPr/>
          <a:lstStyle/>
          <a:p>
            <a:fld id="{A8C508D1-CDDD-6445-AC0B-42415DA4AB68}" type="slidenum">
              <a:rPr lang="en-US" smtClean="0"/>
              <a:t>50</a:t>
            </a:fld>
            <a:endParaRPr lang="en-US"/>
          </a:p>
        </p:txBody>
      </p:sp>
    </p:spTree>
    <p:extLst>
      <p:ext uri="{BB962C8B-B14F-4D97-AF65-F5344CB8AC3E}">
        <p14:creationId xmlns:p14="http://schemas.microsoft.com/office/powerpoint/2010/main" val="26919869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something about IBI = interbirth interval. Microcebus = IBI ; age 1</a:t>
            </a:r>
            <a:r>
              <a:rPr lang="en-US" baseline="30000" dirty="0"/>
              <a:t>st</a:t>
            </a:r>
            <a:r>
              <a:rPr lang="en-US" dirty="0"/>
              <a:t> rep = 1; </a:t>
            </a:r>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p:cNvSpPr>
            <a:spLocks noGrp="1"/>
          </p:cNvSpPr>
          <p:nvPr>
            <p:ph type="sldNum" sz="quarter" idx="5"/>
          </p:nvPr>
        </p:nvSpPr>
        <p:spPr/>
        <p:txBody>
          <a:bodyPr/>
          <a:lstStyle/>
          <a:p>
            <a:fld id="{A8C508D1-CDDD-6445-AC0B-42415DA4AB68}" type="slidenum">
              <a:rPr lang="en-US" smtClean="0"/>
              <a:t>51</a:t>
            </a:fld>
            <a:endParaRPr lang="en-US"/>
          </a:p>
        </p:txBody>
      </p:sp>
    </p:spTree>
    <p:extLst>
      <p:ext uri="{BB962C8B-B14F-4D97-AF65-F5344CB8AC3E}">
        <p14:creationId xmlns:p14="http://schemas.microsoft.com/office/powerpoint/2010/main" val="2247595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something about IBI = interbirth interval. Microcebus = IBI ; age 1</a:t>
            </a:r>
            <a:r>
              <a:rPr lang="en-US" baseline="30000" dirty="0"/>
              <a:t>st</a:t>
            </a:r>
            <a:r>
              <a:rPr lang="en-US" dirty="0"/>
              <a:t> rep = 1; </a:t>
            </a:r>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p:cNvSpPr>
            <a:spLocks noGrp="1"/>
          </p:cNvSpPr>
          <p:nvPr>
            <p:ph type="sldNum" sz="quarter" idx="5"/>
          </p:nvPr>
        </p:nvSpPr>
        <p:spPr/>
        <p:txBody>
          <a:bodyPr/>
          <a:lstStyle/>
          <a:p>
            <a:fld id="{A8C508D1-CDDD-6445-AC0B-42415DA4AB68}" type="slidenum">
              <a:rPr lang="en-US" smtClean="0"/>
              <a:t>52</a:t>
            </a:fld>
            <a:endParaRPr lang="en-US"/>
          </a:p>
        </p:txBody>
      </p:sp>
    </p:spTree>
    <p:extLst>
      <p:ext uri="{BB962C8B-B14F-4D97-AF65-F5344CB8AC3E}">
        <p14:creationId xmlns:p14="http://schemas.microsoft.com/office/powerpoint/2010/main" val="59981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explore ecology – using models – across scales</a:t>
            </a:r>
          </a:p>
        </p:txBody>
      </p:sp>
      <p:sp>
        <p:nvSpPr>
          <p:cNvPr id="4" name="Slide Number Placeholder 3"/>
          <p:cNvSpPr>
            <a:spLocks noGrp="1"/>
          </p:cNvSpPr>
          <p:nvPr>
            <p:ph type="sldNum" sz="quarter" idx="5"/>
          </p:nvPr>
        </p:nvSpPr>
        <p:spPr/>
        <p:txBody>
          <a:bodyPr/>
          <a:lstStyle/>
          <a:p>
            <a:fld id="{A8C508D1-CDDD-6445-AC0B-42415DA4AB68}" type="slidenum">
              <a:rPr lang="en-US" smtClean="0"/>
              <a:t>16</a:t>
            </a:fld>
            <a:endParaRPr lang="en-US"/>
          </a:p>
        </p:txBody>
      </p:sp>
    </p:spTree>
    <p:extLst>
      <p:ext uri="{BB962C8B-B14F-4D97-AF65-F5344CB8AC3E}">
        <p14:creationId xmlns:p14="http://schemas.microsoft.com/office/powerpoint/2010/main" val="23286945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something about IBI = interbirth interval. Microcebus = IBI ; age 1</a:t>
            </a:r>
            <a:r>
              <a:rPr lang="en-US" baseline="30000" dirty="0"/>
              <a:t>st</a:t>
            </a:r>
            <a:r>
              <a:rPr lang="en-US" dirty="0"/>
              <a:t> rep = 1; </a:t>
            </a:r>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p:cNvSpPr>
            <a:spLocks noGrp="1"/>
          </p:cNvSpPr>
          <p:nvPr>
            <p:ph type="sldNum" sz="quarter" idx="5"/>
          </p:nvPr>
        </p:nvSpPr>
        <p:spPr/>
        <p:txBody>
          <a:bodyPr/>
          <a:lstStyle/>
          <a:p>
            <a:fld id="{A8C508D1-CDDD-6445-AC0B-42415DA4AB68}" type="slidenum">
              <a:rPr lang="en-US" smtClean="0"/>
              <a:t>53</a:t>
            </a:fld>
            <a:endParaRPr lang="en-US"/>
          </a:p>
        </p:txBody>
      </p:sp>
    </p:spTree>
    <p:extLst>
      <p:ext uri="{BB962C8B-B14F-4D97-AF65-F5344CB8AC3E}">
        <p14:creationId xmlns:p14="http://schemas.microsoft.com/office/powerpoint/2010/main" val="2497329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something about IBI = interbirth interval. Microcebus = IBI ; age 1</a:t>
            </a:r>
            <a:r>
              <a:rPr lang="en-US" baseline="30000" dirty="0"/>
              <a:t>st</a:t>
            </a:r>
            <a:r>
              <a:rPr lang="en-US" dirty="0"/>
              <a:t> rep = 1; </a:t>
            </a:r>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p:cNvSpPr>
            <a:spLocks noGrp="1"/>
          </p:cNvSpPr>
          <p:nvPr>
            <p:ph type="sldNum" sz="quarter" idx="5"/>
          </p:nvPr>
        </p:nvSpPr>
        <p:spPr/>
        <p:txBody>
          <a:bodyPr/>
          <a:lstStyle/>
          <a:p>
            <a:fld id="{A8C508D1-CDDD-6445-AC0B-42415DA4AB68}" type="slidenum">
              <a:rPr lang="en-US" smtClean="0"/>
              <a:t>54</a:t>
            </a:fld>
            <a:endParaRPr lang="en-US"/>
          </a:p>
        </p:txBody>
      </p:sp>
    </p:spTree>
    <p:extLst>
      <p:ext uri="{BB962C8B-B14F-4D97-AF65-F5344CB8AC3E}">
        <p14:creationId xmlns:p14="http://schemas.microsoft.com/office/powerpoint/2010/main" val="19256462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55</a:t>
            </a:fld>
            <a:endParaRPr lang="en-US"/>
          </a:p>
        </p:txBody>
      </p:sp>
    </p:spTree>
    <p:extLst>
      <p:ext uri="{BB962C8B-B14F-4D97-AF65-F5344CB8AC3E}">
        <p14:creationId xmlns:p14="http://schemas.microsoft.com/office/powerpoint/2010/main" val="31900009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56</a:t>
            </a:fld>
            <a:endParaRPr lang="en-US"/>
          </a:p>
        </p:txBody>
      </p:sp>
    </p:spTree>
    <p:extLst>
      <p:ext uri="{BB962C8B-B14F-4D97-AF65-F5344CB8AC3E}">
        <p14:creationId xmlns:p14="http://schemas.microsoft.com/office/powerpoint/2010/main" val="11449979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57</a:t>
            </a:fld>
            <a:endParaRPr lang="en-US"/>
          </a:p>
        </p:txBody>
      </p:sp>
    </p:spTree>
    <p:extLst>
      <p:ext uri="{BB962C8B-B14F-4D97-AF65-F5344CB8AC3E}">
        <p14:creationId xmlns:p14="http://schemas.microsoft.com/office/powerpoint/2010/main" val="29689087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58</a:t>
            </a:fld>
            <a:endParaRPr lang="en-US"/>
          </a:p>
        </p:txBody>
      </p:sp>
    </p:spTree>
    <p:extLst>
      <p:ext uri="{BB962C8B-B14F-4D97-AF65-F5344CB8AC3E}">
        <p14:creationId xmlns:p14="http://schemas.microsoft.com/office/powerpoint/2010/main" val="3804974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59</a:t>
            </a:fld>
            <a:endParaRPr lang="en-US"/>
          </a:p>
        </p:txBody>
      </p:sp>
    </p:spTree>
    <p:extLst>
      <p:ext uri="{BB962C8B-B14F-4D97-AF65-F5344CB8AC3E}">
        <p14:creationId xmlns:p14="http://schemas.microsoft.com/office/powerpoint/2010/main" val="1680016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60</a:t>
            </a:fld>
            <a:endParaRPr lang="en-US"/>
          </a:p>
        </p:txBody>
      </p:sp>
    </p:spTree>
    <p:extLst>
      <p:ext uri="{BB962C8B-B14F-4D97-AF65-F5344CB8AC3E}">
        <p14:creationId xmlns:p14="http://schemas.microsoft.com/office/powerpoint/2010/main" val="16978394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61</a:t>
            </a:fld>
            <a:endParaRPr lang="en-US"/>
          </a:p>
        </p:txBody>
      </p:sp>
    </p:spTree>
    <p:extLst>
      <p:ext uri="{BB962C8B-B14F-4D97-AF65-F5344CB8AC3E}">
        <p14:creationId xmlns:p14="http://schemas.microsoft.com/office/powerpoint/2010/main" val="1129628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62</a:t>
            </a:fld>
            <a:endParaRPr lang="en-US"/>
          </a:p>
        </p:txBody>
      </p:sp>
    </p:spTree>
    <p:extLst>
      <p:ext uri="{BB962C8B-B14F-4D97-AF65-F5344CB8AC3E}">
        <p14:creationId xmlns:p14="http://schemas.microsoft.com/office/powerpoint/2010/main" val="2638800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17</a:t>
            </a:fld>
            <a:endParaRPr lang="en-US"/>
          </a:p>
        </p:txBody>
      </p:sp>
    </p:spTree>
    <p:extLst>
      <p:ext uri="{BB962C8B-B14F-4D97-AF65-F5344CB8AC3E}">
        <p14:creationId xmlns:p14="http://schemas.microsoft.com/office/powerpoint/2010/main" val="35767282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63</a:t>
            </a:fld>
            <a:endParaRPr lang="en-US"/>
          </a:p>
        </p:txBody>
      </p:sp>
    </p:spTree>
    <p:extLst>
      <p:ext uri="{BB962C8B-B14F-4D97-AF65-F5344CB8AC3E}">
        <p14:creationId xmlns:p14="http://schemas.microsoft.com/office/powerpoint/2010/main" val="2662044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64</a:t>
            </a:fld>
            <a:endParaRPr lang="en-US"/>
          </a:p>
        </p:txBody>
      </p:sp>
    </p:spTree>
    <p:extLst>
      <p:ext uri="{BB962C8B-B14F-4D97-AF65-F5344CB8AC3E}">
        <p14:creationId xmlns:p14="http://schemas.microsoft.com/office/powerpoint/2010/main" val="13619203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65</a:t>
            </a:fld>
            <a:endParaRPr lang="en-US"/>
          </a:p>
        </p:txBody>
      </p:sp>
    </p:spTree>
    <p:extLst>
      <p:ext uri="{BB962C8B-B14F-4D97-AF65-F5344CB8AC3E}">
        <p14:creationId xmlns:p14="http://schemas.microsoft.com/office/powerpoint/2010/main" val="13901288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66</a:t>
            </a:fld>
            <a:endParaRPr lang="en-US"/>
          </a:p>
        </p:txBody>
      </p:sp>
    </p:spTree>
    <p:extLst>
      <p:ext uri="{BB962C8B-B14F-4D97-AF65-F5344CB8AC3E}">
        <p14:creationId xmlns:p14="http://schemas.microsoft.com/office/powerpoint/2010/main" val="3886835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Which of the following statements is correct?</a:t>
            </a:r>
          </a:p>
          <a:p>
            <a:r>
              <a:rPr lang="en-US"/>
              <a:t>https://www.polleverywhere.com/multiple_choice_polls/AJCMoiMG5Ijj1n3XgAheS?display_state=instructions&amp;activity_state=opened&amp;state=opened&amp;flow=Instructor&amp;onscreen=persist</a:t>
            </a:r>
          </a:p>
        </p:txBody>
      </p:sp>
      <p:sp>
        <p:nvSpPr>
          <p:cNvPr id="4" name="Slide Number Placeholder 3"/>
          <p:cNvSpPr>
            <a:spLocks noGrp="1"/>
          </p:cNvSpPr>
          <p:nvPr>
            <p:ph type="sldNum" sz="quarter" idx="5"/>
          </p:nvPr>
        </p:nvSpPr>
        <p:spPr/>
        <p:txBody>
          <a:bodyPr/>
          <a:lstStyle/>
          <a:p>
            <a:fld id="{AFE3B80E-16FB-5147-84AD-5036D4EA0A38}" type="slidenum">
              <a:rPr lang="en-US" smtClean="0"/>
              <a:t>67</a:t>
            </a:fld>
            <a:endParaRPr lang="en-US"/>
          </a:p>
        </p:txBody>
      </p:sp>
    </p:spTree>
    <p:extLst>
      <p:ext uri="{BB962C8B-B14F-4D97-AF65-F5344CB8AC3E}">
        <p14:creationId xmlns:p14="http://schemas.microsoft.com/office/powerpoint/2010/main" val="8713527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Which of the following statements is correct?</a:t>
            </a:r>
          </a:p>
          <a:p>
            <a:r>
              <a:rPr lang="en-US"/>
              <a:t>https://www.polleverywhere.com/multiple_choice_polls/AJCMoiMG5Ijj1n3XgAheS?display_state=chart&amp;activity_state=closed&amp;state=closed&amp;flow=Instructor&amp;onscreen=persist</a:t>
            </a:r>
          </a:p>
        </p:txBody>
      </p:sp>
      <p:sp>
        <p:nvSpPr>
          <p:cNvPr id="4" name="Slide Number Placeholder 3"/>
          <p:cNvSpPr>
            <a:spLocks noGrp="1"/>
          </p:cNvSpPr>
          <p:nvPr>
            <p:ph type="sldNum" sz="quarter" idx="5"/>
          </p:nvPr>
        </p:nvSpPr>
        <p:spPr/>
        <p:txBody>
          <a:bodyPr/>
          <a:lstStyle/>
          <a:p>
            <a:fld id="{AFE3B80E-16FB-5147-84AD-5036D4EA0A38}" type="slidenum">
              <a:rPr lang="en-US" smtClean="0"/>
              <a:t>68</a:t>
            </a:fld>
            <a:endParaRPr lang="en-US"/>
          </a:p>
        </p:txBody>
      </p:sp>
    </p:spTree>
    <p:extLst>
      <p:ext uri="{BB962C8B-B14F-4D97-AF65-F5344CB8AC3E}">
        <p14:creationId xmlns:p14="http://schemas.microsoft.com/office/powerpoint/2010/main" val="27591351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Which of the following statements is correct?</a:t>
            </a:r>
          </a:p>
          <a:p>
            <a:r>
              <a:rPr lang="en-US"/>
              <a:t>https://www.polleverywhere.com/multiple_choice_polls/AJCMoiMG5Ijj1n3XgAheS?display_state=chart&amp;activity_state=closed&amp;display=correctness&amp;state=closed&amp;flow=Instructor&amp;onscreen=persist</a:t>
            </a:r>
          </a:p>
        </p:txBody>
      </p:sp>
      <p:sp>
        <p:nvSpPr>
          <p:cNvPr id="4" name="Slide Number Placeholder 3"/>
          <p:cNvSpPr>
            <a:spLocks noGrp="1"/>
          </p:cNvSpPr>
          <p:nvPr>
            <p:ph type="sldNum" sz="quarter" idx="5"/>
          </p:nvPr>
        </p:nvSpPr>
        <p:spPr/>
        <p:txBody>
          <a:bodyPr/>
          <a:lstStyle/>
          <a:p>
            <a:fld id="{AFE3B80E-16FB-5147-84AD-5036D4EA0A38}" type="slidenum">
              <a:rPr lang="en-US" smtClean="0"/>
              <a:t>69</a:t>
            </a:fld>
            <a:endParaRPr lang="en-US"/>
          </a:p>
        </p:txBody>
      </p:sp>
    </p:spTree>
    <p:extLst>
      <p:ext uri="{BB962C8B-B14F-4D97-AF65-F5344CB8AC3E}">
        <p14:creationId xmlns:p14="http://schemas.microsoft.com/office/powerpoint/2010/main" val="7717278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5774D-6451-8C96-4E4D-B330754C6C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2D7729-D4DD-CCED-ED63-D87469FC51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01F0E2-DAE8-23F9-A68F-6F57BE9D40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641A8B4-EC6B-55A6-88EC-1326B07DE445}"/>
              </a:ext>
            </a:extLst>
          </p:cNvPr>
          <p:cNvSpPr>
            <a:spLocks noGrp="1"/>
          </p:cNvSpPr>
          <p:nvPr>
            <p:ph type="sldNum" sz="quarter" idx="5"/>
          </p:nvPr>
        </p:nvSpPr>
        <p:spPr/>
        <p:txBody>
          <a:bodyPr/>
          <a:lstStyle/>
          <a:p>
            <a:fld id="{A8C508D1-CDDD-6445-AC0B-42415DA4AB68}" type="slidenum">
              <a:rPr lang="en-US" smtClean="0"/>
              <a:t>70</a:t>
            </a:fld>
            <a:endParaRPr lang="en-US"/>
          </a:p>
        </p:txBody>
      </p:sp>
    </p:spTree>
    <p:extLst>
      <p:ext uri="{BB962C8B-B14F-4D97-AF65-F5344CB8AC3E}">
        <p14:creationId xmlns:p14="http://schemas.microsoft.com/office/powerpoint/2010/main" val="30512451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73</a:t>
            </a:fld>
            <a:endParaRPr lang="en-US"/>
          </a:p>
        </p:txBody>
      </p:sp>
    </p:spTree>
    <p:extLst>
      <p:ext uri="{BB962C8B-B14F-4D97-AF65-F5344CB8AC3E}">
        <p14:creationId xmlns:p14="http://schemas.microsoft.com/office/powerpoint/2010/main" val="219123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1980s, scientists from Cambridge have been censusing them annually and tagging every individual. They exhibit these dramatic population fluctuations</a:t>
            </a:r>
          </a:p>
        </p:txBody>
      </p:sp>
      <p:sp>
        <p:nvSpPr>
          <p:cNvPr id="4" name="Slide Number Placeholder 3"/>
          <p:cNvSpPr>
            <a:spLocks noGrp="1"/>
          </p:cNvSpPr>
          <p:nvPr>
            <p:ph type="sldNum" sz="quarter" idx="5"/>
          </p:nvPr>
        </p:nvSpPr>
        <p:spPr/>
        <p:txBody>
          <a:bodyPr/>
          <a:lstStyle/>
          <a:p>
            <a:fld id="{AFE3B80E-16FB-5147-84AD-5036D4EA0A38}" type="slidenum">
              <a:rPr lang="en-US" smtClean="0"/>
              <a:t>74</a:t>
            </a:fld>
            <a:endParaRPr lang="en-US"/>
          </a:p>
        </p:txBody>
      </p:sp>
    </p:spTree>
    <p:extLst>
      <p:ext uri="{BB962C8B-B14F-4D97-AF65-F5344CB8AC3E}">
        <p14:creationId xmlns:p14="http://schemas.microsoft.com/office/powerpoint/2010/main" val="278191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18</a:t>
            </a:fld>
            <a:endParaRPr lang="en-US"/>
          </a:p>
        </p:txBody>
      </p:sp>
    </p:spTree>
    <p:extLst>
      <p:ext uri="{BB962C8B-B14F-4D97-AF65-F5344CB8AC3E}">
        <p14:creationId xmlns:p14="http://schemas.microsoft.com/office/powerpoint/2010/main" val="278958242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used both to predict and to explain</a:t>
            </a:r>
          </a:p>
        </p:txBody>
      </p:sp>
      <p:sp>
        <p:nvSpPr>
          <p:cNvPr id="4" name="Slide Number Placeholder 3"/>
          <p:cNvSpPr>
            <a:spLocks noGrp="1"/>
          </p:cNvSpPr>
          <p:nvPr>
            <p:ph type="sldNum" sz="quarter" idx="5"/>
          </p:nvPr>
        </p:nvSpPr>
        <p:spPr/>
        <p:txBody>
          <a:bodyPr/>
          <a:lstStyle/>
          <a:p>
            <a:fld id="{AFE3B80E-16FB-5147-84AD-5036D4EA0A38}" type="slidenum">
              <a:rPr lang="en-US" smtClean="0"/>
              <a:t>75</a:t>
            </a:fld>
            <a:endParaRPr lang="en-US"/>
          </a:p>
        </p:txBody>
      </p:sp>
    </p:spTree>
    <p:extLst>
      <p:ext uri="{BB962C8B-B14F-4D97-AF65-F5344CB8AC3E}">
        <p14:creationId xmlns:p14="http://schemas.microsoft.com/office/powerpoint/2010/main" val="16443421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used both to predict and to explain</a:t>
            </a:r>
          </a:p>
        </p:txBody>
      </p:sp>
      <p:sp>
        <p:nvSpPr>
          <p:cNvPr id="4" name="Slide Number Placeholder 3"/>
          <p:cNvSpPr>
            <a:spLocks noGrp="1"/>
          </p:cNvSpPr>
          <p:nvPr>
            <p:ph type="sldNum" sz="quarter" idx="5"/>
          </p:nvPr>
        </p:nvSpPr>
        <p:spPr/>
        <p:txBody>
          <a:bodyPr/>
          <a:lstStyle/>
          <a:p>
            <a:fld id="{AFE3B80E-16FB-5147-84AD-5036D4EA0A38}" type="slidenum">
              <a:rPr lang="en-US" smtClean="0"/>
              <a:t>76</a:t>
            </a:fld>
            <a:endParaRPr lang="en-US"/>
          </a:p>
        </p:txBody>
      </p:sp>
    </p:spTree>
    <p:extLst>
      <p:ext uri="{BB962C8B-B14F-4D97-AF65-F5344CB8AC3E}">
        <p14:creationId xmlns:p14="http://schemas.microsoft.com/office/powerpoint/2010/main" val="287248499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used both to predict and to explain</a:t>
            </a:r>
          </a:p>
        </p:txBody>
      </p:sp>
      <p:sp>
        <p:nvSpPr>
          <p:cNvPr id="4" name="Slide Number Placeholder 3"/>
          <p:cNvSpPr>
            <a:spLocks noGrp="1"/>
          </p:cNvSpPr>
          <p:nvPr>
            <p:ph type="sldNum" sz="quarter" idx="5"/>
          </p:nvPr>
        </p:nvSpPr>
        <p:spPr/>
        <p:txBody>
          <a:bodyPr/>
          <a:lstStyle/>
          <a:p>
            <a:fld id="{AFE3B80E-16FB-5147-84AD-5036D4EA0A38}" type="slidenum">
              <a:rPr lang="en-US" smtClean="0"/>
              <a:t>77</a:t>
            </a:fld>
            <a:endParaRPr lang="en-US"/>
          </a:p>
        </p:txBody>
      </p:sp>
    </p:spTree>
    <p:extLst>
      <p:ext uri="{BB962C8B-B14F-4D97-AF65-F5344CB8AC3E}">
        <p14:creationId xmlns:p14="http://schemas.microsoft.com/office/powerpoint/2010/main" val="18463006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Colors </a:t>
            </a:r>
          </a:p>
        </p:txBody>
      </p:sp>
      <p:sp>
        <p:nvSpPr>
          <p:cNvPr id="4" name="Slide Number Placeholder 3"/>
          <p:cNvSpPr>
            <a:spLocks noGrp="1"/>
          </p:cNvSpPr>
          <p:nvPr>
            <p:ph type="sldNum" sz="quarter" idx="5"/>
          </p:nvPr>
        </p:nvSpPr>
        <p:spPr/>
        <p:txBody>
          <a:bodyPr/>
          <a:lstStyle/>
          <a:p>
            <a:fld id="{AFE3B80E-16FB-5147-84AD-5036D4EA0A38}" type="slidenum">
              <a:rPr lang="en-US" smtClean="0"/>
              <a:t>78</a:t>
            </a:fld>
            <a:endParaRPr lang="en-US"/>
          </a:p>
        </p:txBody>
      </p:sp>
    </p:spTree>
    <p:extLst>
      <p:ext uri="{BB962C8B-B14F-4D97-AF65-F5344CB8AC3E}">
        <p14:creationId xmlns:p14="http://schemas.microsoft.com/office/powerpoint/2010/main" val="2453766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Colors </a:t>
            </a:r>
          </a:p>
        </p:txBody>
      </p:sp>
      <p:sp>
        <p:nvSpPr>
          <p:cNvPr id="4" name="Slide Number Placeholder 3"/>
          <p:cNvSpPr>
            <a:spLocks noGrp="1"/>
          </p:cNvSpPr>
          <p:nvPr>
            <p:ph type="sldNum" sz="quarter" idx="5"/>
          </p:nvPr>
        </p:nvSpPr>
        <p:spPr/>
        <p:txBody>
          <a:bodyPr/>
          <a:lstStyle/>
          <a:p>
            <a:fld id="{AFE3B80E-16FB-5147-84AD-5036D4EA0A38}" type="slidenum">
              <a:rPr lang="en-US" smtClean="0"/>
              <a:t>79</a:t>
            </a:fld>
            <a:endParaRPr lang="en-US"/>
          </a:p>
        </p:txBody>
      </p:sp>
    </p:spTree>
    <p:extLst>
      <p:ext uri="{BB962C8B-B14F-4D97-AF65-F5344CB8AC3E}">
        <p14:creationId xmlns:p14="http://schemas.microsoft.com/office/powerpoint/2010/main" val="3079374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83</a:t>
            </a:fld>
            <a:endParaRPr lang="en-US"/>
          </a:p>
        </p:txBody>
      </p:sp>
    </p:spTree>
    <p:extLst>
      <p:ext uri="{BB962C8B-B14F-4D97-AF65-F5344CB8AC3E}">
        <p14:creationId xmlns:p14="http://schemas.microsoft.com/office/powerpoint/2010/main" val="10440921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84</a:t>
            </a:fld>
            <a:endParaRPr lang="en-US"/>
          </a:p>
        </p:txBody>
      </p:sp>
    </p:spTree>
    <p:extLst>
      <p:ext uri="{BB962C8B-B14F-4D97-AF65-F5344CB8AC3E}">
        <p14:creationId xmlns:p14="http://schemas.microsoft.com/office/powerpoint/2010/main" val="313508046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85</a:t>
            </a:fld>
            <a:endParaRPr lang="en-US"/>
          </a:p>
        </p:txBody>
      </p:sp>
    </p:spTree>
    <p:extLst>
      <p:ext uri="{BB962C8B-B14F-4D97-AF65-F5344CB8AC3E}">
        <p14:creationId xmlns:p14="http://schemas.microsoft.com/office/powerpoint/2010/main" val="6803355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86</a:t>
            </a:fld>
            <a:endParaRPr lang="en-US"/>
          </a:p>
        </p:txBody>
      </p:sp>
    </p:spTree>
    <p:extLst>
      <p:ext uri="{BB962C8B-B14F-4D97-AF65-F5344CB8AC3E}">
        <p14:creationId xmlns:p14="http://schemas.microsoft.com/office/powerpoint/2010/main" val="183942898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87</a:t>
            </a:fld>
            <a:endParaRPr lang="en-US"/>
          </a:p>
        </p:txBody>
      </p:sp>
    </p:spTree>
    <p:extLst>
      <p:ext uri="{BB962C8B-B14F-4D97-AF65-F5344CB8AC3E}">
        <p14:creationId xmlns:p14="http://schemas.microsoft.com/office/powerpoint/2010/main" val="1478697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19</a:t>
            </a:fld>
            <a:endParaRPr lang="en-US"/>
          </a:p>
        </p:txBody>
      </p:sp>
    </p:spTree>
    <p:extLst>
      <p:ext uri="{BB962C8B-B14F-4D97-AF65-F5344CB8AC3E}">
        <p14:creationId xmlns:p14="http://schemas.microsoft.com/office/powerpoint/2010/main" val="241969629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DC469-E2F4-472C-1B9D-D878ADB7C2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DFC715-3D45-3110-91B3-0D00DA894F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178C2A-67FE-3BB7-BB4D-DD6A9D80E16C}"/>
              </a:ext>
            </a:extLst>
          </p:cNvPr>
          <p:cNvSpPr>
            <a:spLocks noGrp="1"/>
          </p:cNvSpPr>
          <p:nvPr>
            <p:ph type="body" idx="1"/>
          </p:nvPr>
        </p:nvSpPr>
        <p:spPr/>
        <p:txBody>
          <a:bodyPr/>
          <a:lstStyle/>
          <a:p>
            <a:r>
              <a:rPr lang="en-US"/>
              <a:t>Do not modify the notes in this section to avoid tampering with the Poll Everywhere activity.
More info at polleverywhere.com/support
What are the state variables in this predator-prey system?</a:t>
            </a:r>
          </a:p>
          <a:p>
            <a:r>
              <a:rPr lang="en-US"/>
              <a:t>https://www.polleverywhere.com/multiple_choice_polls/k9Ve1GnMF6TvI1CSBcoyg?display_state=instructions&amp;activity_state=opened&amp;state=opened&amp;flow=Instructor&amp;onscreen=persist</a:t>
            </a:r>
          </a:p>
        </p:txBody>
      </p:sp>
      <p:sp>
        <p:nvSpPr>
          <p:cNvPr id="4" name="Slide Number Placeholder 3">
            <a:extLst>
              <a:ext uri="{FF2B5EF4-FFF2-40B4-BE49-F238E27FC236}">
                <a16:creationId xmlns:a16="http://schemas.microsoft.com/office/drawing/2014/main" id="{8AC92E2D-C643-4E93-F6FF-03626E25DEB0}"/>
              </a:ext>
            </a:extLst>
          </p:cNvPr>
          <p:cNvSpPr>
            <a:spLocks noGrp="1"/>
          </p:cNvSpPr>
          <p:nvPr>
            <p:ph type="sldNum" sz="quarter" idx="5"/>
          </p:nvPr>
        </p:nvSpPr>
        <p:spPr/>
        <p:txBody>
          <a:bodyPr/>
          <a:lstStyle/>
          <a:p>
            <a:fld id="{AFE3B80E-16FB-5147-84AD-5036D4EA0A38}" type="slidenum">
              <a:rPr lang="en-US" smtClean="0"/>
              <a:t>88</a:t>
            </a:fld>
            <a:endParaRPr lang="en-US"/>
          </a:p>
        </p:txBody>
      </p:sp>
    </p:spTree>
    <p:extLst>
      <p:ext uri="{BB962C8B-B14F-4D97-AF65-F5344CB8AC3E}">
        <p14:creationId xmlns:p14="http://schemas.microsoft.com/office/powerpoint/2010/main" val="11356662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B8F915-0A32-686A-97F1-916FC8CBA6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F984CF-237D-4617-931B-E5729255A6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BF03B0-0A6F-E3A1-EC73-50639F8D1D5E}"/>
              </a:ext>
            </a:extLst>
          </p:cNvPr>
          <p:cNvSpPr>
            <a:spLocks noGrp="1"/>
          </p:cNvSpPr>
          <p:nvPr>
            <p:ph type="body" idx="1"/>
          </p:nvPr>
        </p:nvSpPr>
        <p:spPr/>
        <p:txBody>
          <a:bodyPr/>
          <a:lstStyle/>
          <a:p>
            <a:r>
              <a:rPr lang="en-US"/>
              <a:t>Do not modify the notes in this section to avoid tampering with the Poll Everywhere activity.
More info at polleverywhere.com/support
What are the state variables in this predator-prey system?</a:t>
            </a:r>
          </a:p>
          <a:p>
            <a:r>
              <a:rPr lang="en-US"/>
              <a:t>https://www.polleverywhere.com/multiple_choice_polls/k9Ve1GnMF6TvI1CSBcoyg?display_state=chart&amp;activity_state=closed&amp;state=closed&amp;flow=Instructor&amp;onscreen=persist</a:t>
            </a:r>
          </a:p>
        </p:txBody>
      </p:sp>
      <p:sp>
        <p:nvSpPr>
          <p:cNvPr id="4" name="Slide Number Placeholder 3">
            <a:extLst>
              <a:ext uri="{FF2B5EF4-FFF2-40B4-BE49-F238E27FC236}">
                <a16:creationId xmlns:a16="http://schemas.microsoft.com/office/drawing/2014/main" id="{6A24EAE4-1BE9-F45A-E56A-D10A7A67CBA2}"/>
              </a:ext>
            </a:extLst>
          </p:cNvPr>
          <p:cNvSpPr>
            <a:spLocks noGrp="1"/>
          </p:cNvSpPr>
          <p:nvPr>
            <p:ph type="sldNum" sz="quarter" idx="5"/>
          </p:nvPr>
        </p:nvSpPr>
        <p:spPr/>
        <p:txBody>
          <a:bodyPr/>
          <a:lstStyle/>
          <a:p>
            <a:fld id="{AFE3B80E-16FB-5147-84AD-5036D4EA0A38}" type="slidenum">
              <a:rPr lang="en-US" smtClean="0"/>
              <a:t>89</a:t>
            </a:fld>
            <a:endParaRPr lang="en-US"/>
          </a:p>
        </p:txBody>
      </p:sp>
    </p:spTree>
    <p:extLst>
      <p:ext uri="{BB962C8B-B14F-4D97-AF65-F5344CB8AC3E}">
        <p14:creationId xmlns:p14="http://schemas.microsoft.com/office/powerpoint/2010/main" val="35816403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BB1F6-D0F1-77E2-1818-0CD63CD2CF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7900F4-3D05-4FA7-4B4E-3536DE6C2E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4B463C-AE36-AD91-35A0-E3925DA212EA}"/>
              </a:ext>
            </a:extLst>
          </p:cNvPr>
          <p:cNvSpPr>
            <a:spLocks noGrp="1"/>
          </p:cNvSpPr>
          <p:nvPr>
            <p:ph type="body" idx="1"/>
          </p:nvPr>
        </p:nvSpPr>
        <p:spPr/>
        <p:txBody>
          <a:bodyPr/>
          <a:lstStyle/>
          <a:p>
            <a:r>
              <a:rPr lang="en-US"/>
              <a:t>Do not modify the notes in this section to avoid tampering with the Poll Everywhere activity.
More info at polleverywhere.com/support
What are the state variables in this predator-prey system?</a:t>
            </a:r>
          </a:p>
          <a:p>
            <a:r>
              <a:rPr lang="en-US"/>
              <a:t>https://www.polleverywhere.com/multiple_choice_polls/k9Ve1GnMF6TvI1CSBcoyg?display_state=chart&amp;activity_state=closed&amp;display=correctness&amp;state=closed&amp;flow=Instructor&amp;onscreen=persist</a:t>
            </a:r>
          </a:p>
        </p:txBody>
      </p:sp>
      <p:sp>
        <p:nvSpPr>
          <p:cNvPr id="4" name="Slide Number Placeholder 3">
            <a:extLst>
              <a:ext uri="{FF2B5EF4-FFF2-40B4-BE49-F238E27FC236}">
                <a16:creationId xmlns:a16="http://schemas.microsoft.com/office/drawing/2014/main" id="{1FFA71B5-92F1-1C21-26A4-B38E5B6E49BA}"/>
              </a:ext>
            </a:extLst>
          </p:cNvPr>
          <p:cNvSpPr>
            <a:spLocks noGrp="1"/>
          </p:cNvSpPr>
          <p:nvPr>
            <p:ph type="sldNum" sz="quarter" idx="5"/>
          </p:nvPr>
        </p:nvSpPr>
        <p:spPr/>
        <p:txBody>
          <a:bodyPr/>
          <a:lstStyle/>
          <a:p>
            <a:fld id="{AFE3B80E-16FB-5147-84AD-5036D4EA0A38}" type="slidenum">
              <a:rPr lang="en-US" smtClean="0"/>
              <a:t>90</a:t>
            </a:fld>
            <a:endParaRPr lang="en-US"/>
          </a:p>
        </p:txBody>
      </p:sp>
    </p:spTree>
    <p:extLst>
      <p:ext uri="{BB962C8B-B14F-4D97-AF65-F5344CB8AC3E}">
        <p14:creationId xmlns:p14="http://schemas.microsoft.com/office/powerpoint/2010/main" val="382797322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101</a:t>
            </a:fld>
            <a:endParaRPr lang="en-US"/>
          </a:p>
        </p:txBody>
      </p:sp>
    </p:spTree>
    <p:extLst>
      <p:ext uri="{BB962C8B-B14F-4D97-AF65-F5344CB8AC3E}">
        <p14:creationId xmlns:p14="http://schemas.microsoft.com/office/powerpoint/2010/main" val="285314838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FFFF00"/>
                </a:highlight>
              </a:rPr>
              <a:t>For 2024, explain these phase planes as trajectories of the system, when the RATE of change for each species is not changing. In the case of predator-prey, the rate of change of both species is never changing, as they go up and down and just cycle.</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106</a:t>
            </a:fld>
            <a:endParaRPr lang="en-US"/>
          </a:p>
        </p:txBody>
      </p:sp>
    </p:spTree>
    <p:extLst>
      <p:ext uri="{BB962C8B-B14F-4D97-AF65-F5344CB8AC3E}">
        <p14:creationId xmlns:p14="http://schemas.microsoft.com/office/powerpoint/2010/main" val="16648583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108</a:t>
            </a:fld>
            <a:endParaRPr lang="en-US"/>
          </a:p>
        </p:txBody>
      </p:sp>
    </p:spTree>
    <p:extLst>
      <p:ext uri="{BB962C8B-B14F-4D97-AF65-F5344CB8AC3E}">
        <p14:creationId xmlns:p14="http://schemas.microsoft.com/office/powerpoint/2010/main" val="1718627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21</a:t>
            </a:fld>
            <a:endParaRPr lang="en-US"/>
          </a:p>
        </p:txBody>
      </p:sp>
    </p:spTree>
    <p:extLst>
      <p:ext uri="{BB962C8B-B14F-4D97-AF65-F5344CB8AC3E}">
        <p14:creationId xmlns:p14="http://schemas.microsoft.com/office/powerpoint/2010/main" val="1005059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22</a:t>
            </a:fld>
            <a:endParaRPr lang="en-US"/>
          </a:p>
        </p:txBody>
      </p:sp>
    </p:spTree>
    <p:extLst>
      <p:ext uri="{BB962C8B-B14F-4D97-AF65-F5344CB8AC3E}">
        <p14:creationId xmlns:p14="http://schemas.microsoft.com/office/powerpoint/2010/main" val="1341508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6AE90-A368-DAEC-FC0B-2486E9D1C2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D1E314-5518-1D79-BF07-5A9BFB69F8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03E1FE5-8D60-3237-1DB9-47FACA885BDF}"/>
              </a:ext>
            </a:extLst>
          </p:cNvPr>
          <p:cNvSpPr>
            <a:spLocks noGrp="1"/>
          </p:cNvSpPr>
          <p:nvPr>
            <p:ph type="dt" sz="half" idx="10"/>
          </p:nvPr>
        </p:nvSpPr>
        <p:spPr/>
        <p:txBody>
          <a:bodyPr/>
          <a:lstStyle/>
          <a:p>
            <a:fld id="{790AB186-76C0-7E49-B58A-0AF75FA9177A}" type="datetimeFigureOut">
              <a:rPr lang="en-US" smtClean="0"/>
              <a:t>2/4/25</a:t>
            </a:fld>
            <a:endParaRPr lang="en-US"/>
          </a:p>
        </p:txBody>
      </p:sp>
      <p:sp>
        <p:nvSpPr>
          <p:cNvPr id="5" name="Footer Placeholder 4">
            <a:extLst>
              <a:ext uri="{FF2B5EF4-FFF2-40B4-BE49-F238E27FC236}">
                <a16:creationId xmlns:a16="http://schemas.microsoft.com/office/drawing/2014/main" id="{13FDC537-B604-C5D6-4134-3483BE0FF8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359345-C242-1FEF-E60C-EC74A4A062B6}"/>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4253604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1261E-0296-B8A4-F1F4-E32062C48C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5993F8-DFF9-9F96-0281-EDB20DDEB3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8FD9A4-664A-000E-1001-0AD2229946E2}"/>
              </a:ext>
            </a:extLst>
          </p:cNvPr>
          <p:cNvSpPr>
            <a:spLocks noGrp="1"/>
          </p:cNvSpPr>
          <p:nvPr>
            <p:ph type="dt" sz="half" idx="10"/>
          </p:nvPr>
        </p:nvSpPr>
        <p:spPr/>
        <p:txBody>
          <a:bodyPr/>
          <a:lstStyle/>
          <a:p>
            <a:fld id="{790AB186-76C0-7E49-B58A-0AF75FA9177A}" type="datetimeFigureOut">
              <a:rPr lang="en-US" smtClean="0"/>
              <a:t>2/4/25</a:t>
            </a:fld>
            <a:endParaRPr lang="en-US"/>
          </a:p>
        </p:txBody>
      </p:sp>
      <p:sp>
        <p:nvSpPr>
          <p:cNvPr id="5" name="Footer Placeholder 4">
            <a:extLst>
              <a:ext uri="{FF2B5EF4-FFF2-40B4-BE49-F238E27FC236}">
                <a16:creationId xmlns:a16="http://schemas.microsoft.com/office/drawing/2014/main" id="{51C9F86E-5F5C-456B-7ED9-917FC39F16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5DC763-1771-295C-B535-A4DD766459ED}"/>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381154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273A9B-E688-636A-4789-C007089FA8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597FF3-75BC-0499-9C51-AB40BFC1B0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1EBF91-E459-5DCD-4381-8A36B79CC3CC}"/>
              </a:ext>
            </a:extLst>
          </p:cNvPr>
          <p:cNvSpPr>
            <a:spLocks noGrp="1"/>
          </p:cNvSpPr>
          <p:nvPr>
            <p:ph type="dt" sz="half" idx="10"/>
          </p:nvPr>
        </p:nvSpPr>
        <p:spPr/>
        <p:txBody>
          <a:bodyPr/>
          <a:lstStyle/>
          <a:p>
            <a:fld id="{790AB186-76C0-7E49-B58A-0AF75FA9177A}" type="datetimeFigureOut">
              <a:rPr lang="en-US" smtClean="0"/>
              <a:t>2/4/25</a:t>
            </a:fld>
            <a:endParaRPr lang="en-US"/>
          </a:p>
        </p:txBody>
      </p:sp>
      <p:sp>
        <p:nvSpPr>
          <p:cNvPr id="5" name="Footer Placeholder 4">
            <a:extLst>
              <a:ext uri="{FF2B5EF4-FFF2-40B4-BE49-F238E27FC236}">
                <a16:creationId xmlns:a16="http://schemas.microsoft.com/office/drawing/2014/main" id="{7362ECDA-21D5-22E9-080A-021AD9B6BD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2B0745-BC3F-7E81-DBC4-08E3D0A2770D}"/>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182688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4634D-09FE-6918-FE45-15E33646D4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FBE866-9B53-589F-805B-0254AD78A3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0A4AA3-5232-8739-C553-AF97D020425F}"/>
              </a:ext>
            </a:extLst>
          </p:cNvPr>
          <p:cNvSpPr>
            <a:spLocks noGrp="1"/>
          </p:cNvSpPr>
          <p:nvPr>
            <p:ph type="dt" sz="half" idx="10"/>
          </p:nvPr>
        </p:nvSpPr>
        <p:spPr/>
        <p:txBody>
          <a:bodyPr/>
          <a:lstStyle/>
          <a:p>
            <a:fld id="{790AB186-76C0-7E49-B58A-0AF75FA9177A}" type="datetimeFigureOut">
              <a:rPr lang="en-US" smtClean="0"/>
              <a:t>2/4/25</a:t>
            </a:fld>
            <a:endParaRPr lang="en-US"/>
          </a:p>
        </p:txBody>
      </p:sp>
      <p:sp>
        <p:nvSpPr>
          <p:cNvPr id="5" name="Footer Placeholder 4">
            <a:extLst>
              <a:ext uri="{FF2B5EF4-FFF2-40B4-BE49-F238E27FC236}">
                <a16:creationId xmlns:a16="http://schemas.microsoft.com/office/drawing/2014/main" id="{131111C9-F524-24F8-631F-AAD5331FB1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672679-D988-7617-6DB4-A1F83F9F46F5}"/>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778561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47477-01DB-A4BF-0AE0-C422644565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E42D3E-B9F6-8E6D-419E-161CD988B0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3D82E5-CA33-1169-FD6E-D5106A6CE113}"/>
              </a:ext>
            </a:extLst>
          </p:cNvPr>
          <p:cNvSpPr>
            <a:spLocks noGrp="1"/>
          </p:cNvSpPr>
          <p:nvPr>
            <p:ph type="dt" sz="half" idx="10"/>
          </p:nvPr>
        </p:nvSpPr>
        <p:spPr/>
        <p:txBody>
          <a:bodyPr/>
          <a:lstStyle/>
          <a:p>
            <a:fld id="{790AB186-76C0-7E49-B58A-0AF75FA9177A}" type="datetimeFigureOut">
              <a:rPr lang="en-US" smtClean="0"/>
              <a:t>2/4/25</a:t>
            </a:fld>
            <a:endParaRPr lang="en-US"/>
          </a:p>
        </p:txBody>
      </p:sp>
      <p:sp>
        <p:nvSpPr>
          <p:cNvPr id="5" name="Footer Placeholder 4">
            <a:extLst>
              <a:ext uri="{FF2B5EF4-FFF2-40B4-BE49-F238E27FC236}">
                <a16:creationId xmlns:a16="http://schemas.microsoft.com/office/drawing/2014/main" id="{DF4A17B2-5513-3A0E-D95F-696FEB524D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85562C-1BA7-4F95-3BBE-06049AA9A85E}"/>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38031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615D6-1270-8FAD-0714-B79BACB63A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70C8C-66D8-F02D-4ABE-AEB70174FD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B4FB9A-EA0F-0F94-8B70-E0B1E19BDB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34EBE8-A5E8-6B0F-2464-E3EDD913E6E1}"/>
              </a:ext>
            </a:extLst>
          </p:cNvPr>
          <p:cNvSpPr>
            <a:spLocks noGrp="1"/>
          </p:cNvSpPr>
          <p:nvPr>
            <p:ph type="dt" sz="half" idx="10"/>
          </p:nvPr>
        </p:nvSpPr>
        <p:spPr/>
        <p:txBody>
          <a:bodyPr/>
          <a:lstStyle/>
          <a:p>
            <a:fld id="{790AB186-76C0-7E49-B58A-0AF75FA9177A}" type="datetimeFigureOut">
              <a:rPr lang="en-US" smtClean="0"/>
              <a:t>2/4/25</a:t>
            </a:fld>
            <a:endParaRPr lang="en-US"/>
          </a:p>
        </p:txBody>
      </p:sp>
      <p:sp>
        <p:nvSpPr>
          <p:cNvPr id="6" name="Footer Placeholder 5">
            <a:extLst>
              <a:ext uri="{FF2B5EF4-FFF2-40B4-BE49-F238E27FC236}">
                <a16:creationId xmlns:a16="http://schemas.microsoft.com/office/drawing/2014/main" id="{11984699-5130-46C3-1C95-7484019F81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BE41A6-3B2D-DE43-383F-A66C5A4E5B6C}"/>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833211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5C475-9579-BC61-DA5B-B21B1A4A0E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A25BA8-7995-51F0-CCCB-00338150EC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300CB6-8216-A289-49FA-0A04BF6431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CBE779-E8B3-36E4-21EA-DC8FE9202D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40A61C-E25C-C4E2-029D-5448C3F53C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278F4B3-1432-9D13-737B-EFF50DB83D28}"/>
              </a:ext>
            </a:extLst>
          </p:cNvPr>
          <p:cNvSpPr>
            <a:spLocks noGrp="1"/>
          </p:cNvSpPr>
          <p:nvPr>
            <p:ph type="dt" sz="half" idx="10"/>
          </p:nvPr>
        </p:nvSpPr>
        <p:spPr/>
        <p:txBody>
          <a:bodyPr/>
          <a:lstStyle/>
          <a:p>
            <a:fld id="{790AB186-76C0-7E49-B58A-0AF75FA9177A}" type="datetimeFigureOut">
              <a:rPr lang="en-US" smtClean="0"/>
              <a:t>2/4/25</a:t>
            </a:fld>
            <a:endParaRPr lang="en-US"/>
          </a:p>
        </p:txBody>
      </p:sp>
      <p:sp>
        <p:nvSpPr>
          <p:cNvPr id="8" name="Footer Placeholder 7">
            <a:extLst>
              <a:ext uri="{FF2B5EF4-FFF2-40B4-BE49-F238E27FC236}">
                <a16:creationId xmlns:a16="http://schemas.microsoft.com/office/drawing/2014/main" id="{1964E071-45EB-5016-59EF-630E7C69E5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E04FE0-9050-0C84-D6C5-C5B48CFB8BD8}"/>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227872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83CA1-C131-8738-DB26-82F740EA11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864DC8-F28B-EBA2-773C-17BFC49AB9D0}"/>
              </a:ext>
            </a:extLst>
          </p:cNvPr>
          <p:cNvSpPr>
            <a:spLocks noGrp="1"/>
          </p:cNvSpPr>
          <p:nvPr>
            <p:ph type="dt" sz="half" idx="10"/>
          </p:nvPr>
        </p:nvSpPr>
        <p:spPr/>
        <p:txBody>
          <a:bodyPr/>
          <a:lstStyle/>
          <a:p>
            <a:fld id="{790AB186-76C0-7E49-B58A-0AF75FA9177A}" type="datetimeFigureOut">
              <a:rPr lang="en-US" smtClean="0"/>
              <a:t>2/4/25</a:t>
            </a:fld>
            <a:endParaRPr lang="en-US"/>
          </a:p>
        </p:txBody>
      </p:sp>
      <p:sp>
        <p:nvSpPr>
          <p:cNvPr id="4" name="Footer Placeholder 3">
            <a:extLst>
              <a:ext uri="{FF2B5EF4-FFF2-40B4-BE49-F238E27FC236}">
                <a16:creationId xmlns:a16="http://schemas.microsoft.com/office/drawing/2014/main" id="{89BA56C5-9A7C-1A82-A7AB-C4960E2D33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9BF694-1FBE-9DB8-9102-F28D2689E126}"/>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031415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85F3F7-81B0-D923-F54D-E1DE162253D7}"/>
              </a:ext>
            </a:extLst>
          </p:cNvPr>
          <p:cNvSpPr>
            <a:spLocks noGrp="1"/>
          </p:cNvSpPr>
          <p:nvPr>
            <p:ph type="dt" sz="half" idx="10"/>
          </p:nvPr>
        </p:nvSpPr>
        <p:spPr/>
        <p:txBody>
          <a:bodyPr/>
          <a:lstStyle/>
          <a:p>
            <a:fld id="{790AB186-76C0-7E49-B58A-0AF75FA9177A}" type="datetimeFigureOut">
              <a:rPr lang="en-US" smtClean="0"/>
              <a:t>2/4/25</a:t>
            </a:fld>
            <a:endParaRPr lang="en-US"/>
          </a:p>
        </p:txBody>
      </p:sp>
      <p:sp>
        <p:nvSpPr>
          <p:cNvPr id="3" name="Footer Placeholder 2">
            <a:extLst>
              <a:ext uri="{FF2B5EF4-FFF2-40B4-BE49-F238E27FC236}">
                <a16:creationId xmlns:a16="http://schemas.microsoft.com/office/drawing/2014/main" id="{A25D1316-AF1D-E3FE-3744-530C08B8FC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49D7E0-C4A4-348D-CAE8-F2E33443032F}"/>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200720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F5467-E5FC-0229-422B-B1F743F122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A2B004-97A0-5596-4D19-521BB0B71A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A277C6-C1C9-04F9-2EF2-5638AB0438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C10642-8797-5B88-7230-34223E6253D1}"/>
              </a:ext>
            </a:extLst>
          </p:cNvPr>
          <p:cNvSpPr>
            <a:spLocks noGrp="1"/>
          </p:cNvSpPr>
          <p:nvPr>
            <p:ph type="dt" sz="half" idx="10"/>
          </p:nvPr>
        </p:nvSpPr>
        <p:spPr/>
        <p:txBody>
          <a:bodyPr/>
          <a:lstStyle/>
          <a:p>
            <a:fld id="{790AB186-76C0-7E49-B58A-0AF75FA9177A}" type="datetimeFigureOut">
              <a:rPr lang="en-US" smtClean="0"/>
              <a:t>2/4/25</a:t>
            </a:fld>
            <a:endParaRPr lang="en-US"/>
          </a:p>
        </p:txBody>
      </p:sp>
      <p:sp>
        <p:nvSpPr>
          <p:cNvPr id="6" name="Footer Placeholder 5">
            <a:extLst>
              <a:ext uri="{FF2B5EF4-FFF2-40B4-BE49-F238E27FC236}">
                <a16:creationId xmlns:a16="http://schemas.microsoft.com/office/drawing/2014/main" id="{70F06E50-0C2B-EED7-14EE-E6EA546B5B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705C84-EBF0-645D-BB09-03B7FF51CA44}"/>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100697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7C2E8-BC90-3317-DF82-0BA28FF862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9ACC62-8342-BD43-D3A4-7271850307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0D8FF2-FF4E-DFD6-9B05-8052546170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0E83C7-2974-D191-EAF8-BEC7E48BFACC}"/>
              </a:ext>
            </a:extLst>
          </p:cNvPr>
          <p:cNvSpPr>
            <a:spLocks noGrp="1"/>
          </p:cNvSpPr>
          <p:nvPr>
            <p:ph type="dt" sz="half" idx="10"/>
          </p:nvPr>
        </p:nvSpPr>
        <p:spPr/>
        <p:txBody>
          <a:bodyPr/>
          <a:lstStyle/>
          <a:p>
            <a:fld id="{790AB186-76C0-7E49-B58A-0AF75FA9177A}" type="datetimeFigureOut">
              <a:rPr lang="en-US" smtClean="0"/>
              <a:t>2/4/25</a:t>
            </a:fld>
            <a:endParaRPr lang="en-US"/>
          </a:p>
        </p:txBody>
      </p:sp>
      <p:sp>
        <p:nvSpPr>
          <p:cNvPr id="6" name="Footer Placeholder 5">
            <a:extLst>
              <a:ext uri="{FF2B5EF4-FFF2-40B4-BE49-F238E27FC236}">
                <a16:creationId xmlns:a16="http://schemas.microsoft.com/office/drawing/2014/main" id="{601EFD32-B838-05CC-3D0E-FA5C4B8977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E81DA7-2014-782B-6DD7-754E786FBFD0}"/>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488282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BAF372-CE2A-119A-E828-FADF709CF5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EA249B-CB45-BECD-E78C-D5AB463E06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FF0245-AEF8-8665-1A06-9415E1FA28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0AB186-76C0-7E49-B58A-0AF75FA9177A}" type="datetimeFigureOut">
              <a:rPr lang="en-US" smtClean="0"/>
              <a:t>2/4/25</a:t>
            </a:fld>
            <a:endParaRPr lang="en-US"/>
          </a:p>
        </p:txBody>
      </p:sp>
      <p:sp>
        <p:nvSpPr>
          <p:cNvPr id="5" name="Footer Placeholder 4">
            <a:extLst>
              <a:ext uri="{FF2B5EF4-FFF2-40B4-BE49-F238E27FC236}">
                <a16:creationId xmlns:a16="http://schemas.microsoft.com/office/drawing/2014/main" id="{C27EE361-DF9E-4B01-F6A1-D540387626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F97D22-0DA6-49B1-F2D4-3CDB5D2A2A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C143A3-B8D4-E241-A960-4270AFEB5F50}" type="slidenum">
              <a:rPr lang="en-US" smtClean="0"/>
              <a:t>‹#›</a:t>
            </a:fld>
            <a:endParaRPr lang="en-US"/>
          </a:p>
        </p:txBody>
      </p:sp>
    </p:spTree>
    <p:extLst>
      <p:ext uri="{BB962C8B-B14F-4D97-AF65-F5344CB8AC3E}">
        <p14:creationId xmlns:p14="http://schemas.microsoft.com/office/powerpoint/2010/main" val="800724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5.emf"/><Relationship Id="rId7" Type="http://schemas.openxmlformats.org/officeDocument/2006/relationships/image" Target="../media/image71.gif"/><Relationship Id="rId2" Type="http://schemas.openxmlformats.org/officeDocument/2006/relationships/image" Target="../media/image280.png"/><Relationship Id="rId1" Type="http://schemas.openxmlformats.org/officeDocument/2006/relationships/slideLayout" Target="../slideLayouts/slideLayout2.xml"/><Relationship Id="rId6" Type="http://schemas.openxmlformats.org/officeDocument/2006/relationships/image" Target="../media/image51.emf"/><Relationship Id="rId5" Type="http://schemas.openxmlformats.org/officeDocument/2006/relationships/image" Target="../media/image50.emf"/><Relationship Id="rId4" Type="http://schemas.openxmlformats.org/officeDocument/2006/relationships/image" Target="../media/image6.emf"/></Relationships>
</file>

<file path=ppt/slides/_rels/slide101.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image" Target="../media/image5.emf"/><Relationship Id="rId7" Type="http://schemas.openxmlformats.org/officeDocument/2006/relationships/image" Target="../media/image76.jpe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51.emf"/><Relationship Id="rId5" Type="http://schemas.openxmlformats.org/officeDocument/2006/relationships/image" Target="../media/image50.emf"/><Relationship Id="rId4" Type="http://schemas.openxmlformats.org/officeDocument/2006/relationships/image" Target="../media/image6.emf"/><Relationship Id="rId9" Type="http://schemas.openxmlformats.org/officeDocument/2006/relationships/image" Target="../media/image78.jpeg"/></Relationships>
</file>

<file path=ppt/slides/_rels/slide10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51.emf"/><Relationship Id="rId4" Type="http://schemas.openxmlformats.org/officeDocument/2006/relationships/image" Target="../media/image50.emf"/></Relationships>
</file>

<file path=ppt/slides/_rels/slide10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51.emf"/><Relationship Id="rId4" Type="http://schemas.openxmlformats.org/officeDocument/2006/relationships/image" Target="../media/image50.emf"/></Relationships>
</file>

<file path=ppt/slides/_rels/slide104.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image" Target="../media/image6.emf"/><Relationship Id="rId7" Type="http://schemas.openxmlformats.org/officeDocument/2006/relationships/image" Target="../media/image35.png"/><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51.emf"/><Relationship Id="rId4" Type="http://schemas.openxmlformats.org/officeDocument/2006/relationships/image" Target="../media/image50.emf"/><Relationship Id="rId9" Type="http://schemas.openxmlformats.org/officeDocument/2006/relationships/image" Target="../media/image80.png"/></Relationships>
</file>

<file path=ppt/slides/_rels/slide10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6.emf"/><Relationship Id="rId7" Type="http://schemas.openxmlformats.org/officeDocument/2006/relationships/image" Target="../media/image38.png"/><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51.emf"/><Relationship Id="rId4" Type="http://schemas.openxmlformats.org/officeDocument/2006/relationships/image" Target="../media/image50.emf"/></Relationships>
</file>

<file path=ppt/slides/_rels/slide10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5.emf"/><Relationship Id="rId7" Type="http://schemas.openxmlformats.org/officeDocument/2006/relationships/image" Target="../media/image37.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51.emf"/><Relationship Id="rId5" Type="http://schemas.openxmlformats.org/officeDocument/2006/relationships/image" Target="../media/image50.emf"/><Relationship Id="rId4" Type="http://schemas.openxmlformats.org/officeDocument/2006/relationships/image" Target="../media/image6.emf"/><Relationship Id="rId9" Type="http://schemas.openxmlformats.org/officeDocument/2006/relationships/image" Target="../media/image8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5.tiff"/><Relationship Id="rId4" Type="http://schemas.openxmlformats.org/officeDocument/2006/relationships/image" Target="../media/image35.tiff"/></Relationships>
</file>

<file path=ppt/slides/_rels/slide112.xml.rels><?xml version="1.0" encoding="UTF-8" standalone="yes"?>
<Relationships xmlns="http://schemas.openxmlformats.org/package/2006/relationships"><Relationship Id="rId3" Type="http://schemas.openxmlformats.org/officeDocument/2006/relationships/image" Target="../media/image86.tiff"/><Relationship Id="rId2" Type="http://schemas.openxmlformats.org/officeDocument/2006/relationships/image" Target="../media/image1020.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113.xml.rels><?xml version="1.0" encoding="UTF-8" standalone="yes"?>
<Relationships xmlns="http://schemas.openxmlformats.org/package/2006/relationships"><Relationship Id="rId3" Type="http://schemas.openxmlformats.org/officeDocument/2006/relationships/image" Target="../media/image1070.png"/><Relationship Id="rId7" Type="http://schemas.openxmlformats.org/officeDocument/2006/relationships/image" Target="../media/image91.png"/><Relationship Id="rId2" Type="http://schemas.openxmlformats.org/officeDocument/2006/relationships/image" Target="../media/image1060.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emf"/><Relationship Id="rId4" Type="http://schemas.openxmlformats.org/officeDocument/2006/relationships/image" Target="../media/image5.emf"/></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5.emf"/><Relationship Id="rId4" Type="http://schemas.openxmlformats.org/officeDocument/2006/relationships/image" Target="../media/image6.emf"/></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4.png"/><Relationship Id="rId7" Type="http://schemas.openxmlformats.org/officeDocument/2006/relationships/image" Target="../media/image27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0.png"/><Relationship Id="rId5" Type="http://schemas.openxmlformats.org/officeDocument/2006/relationships/image" Target="../media/image6.emf"/><Relationship Id="rId10" Type="http://schemas.openxmlformats.org/officeDocument/2006/relationships/image" Target="../media/image300.png"/><Relationship Id="rId4" Type="http://schemas.openxmlformats.org/officeDocument/2006/relationships/image" Target="../media/image5.emf"/><Relationship Id="rId9"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8" Type="http://schemas.openxmlformats.org/officeDocument/2006/relationships/image" Target="../media/image17.tiff"/><Relationship Id="rId3" Type="http://schemas.openxmlformats.org/officeDocument/2006/relationships/image" Target="../media/image12.tiff"/><Relationship Id="rId7" Type="http://schemas.openxmlformats.org/officeDocument/2006/relationships/image" Target="../media/image16.tif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5.tiff"/><Relationship Id="rId11" Type="http://schemas.openxmlformats.org/officeDocument/2006/relationships/image" Target="../media/image20.png"/><Relationship Id="rId5" Type="http://schemas.openxmlformats.org/officeDocument/2006/relationships/image" Target="../media/image14.tiff"/><Relationship Id="rId10" Type="http://schemas.openxmlformats.org/officeDocument/2006/relationships/image" Target="../media/image19.tiff"/><Relationship Id="rId4" Type="http://schemas.openxmlformats.org/officeDocument/2006/relationships/image" Target="../media/image13.tiff"/><Relationship Id="rId9" Type="http://schemas.openxmlformats.org/officeDocument/2006/relationships/image" Target="../media/image18.tiff"/></Relationships>
</file>

<file path=ppt/slides/_rels/slide28.xml.rels><?xml version="1.0" encoding="UTF-8" standalone="yes"?>
<Relationships xmlns="http://schemas.openxmlformats.org/package/2006/relationships"><Relationship Id="rId8" Type="http://schemas.openxmlformats.org/officeDocument/2006/relationships/image" Target="../media/image26.tiff"/><Relationship Id="rId13" Type="http://schemas.openxmlformats.org/officeDocument/2006/relationships/image" Target="../media/image31.tiff"/><Relationship Id="rId3" Type="http://schemas.openxmlformats.org/officeDocument/2006/relationships/image" Target="../media/image21.tiff"/><Relationship Id="rId7" Type="http://schemas.openxmlformats.org/officeDocument/2006/relationships/image" Target="../media/image25.tiff"/><Relationship Id="rId12" Type="http://schemas.openxmlformats.org/officeDocument/2006/relationships/image" Target="../media/image30.tif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4.tiff"/><Relationship Id="rId11" Type="http://schemas.openxmlformats.org/officeDocument/2006/relationships/image" Target="../media/image29.tiff"/><Relationship Id="rId5" Type="http://schemas.openxmlformats.org/officeDocument/2006/relationships/image" Target="../media/image23.tiff"/><Relationship Id="rId15" Type="http://schemas.openxmlformats.org/officeDocument/2006/relationships/image" Target="../media/image18.tiff"/><Relationship Id="rId10" Type="http://schemas.openxmlformats.org/officeDocument/2006/relationships/image" Target="../media/image28.tiff"/><Relationship Id="rId4" Type="http://schemas.openxmlformats.org/officeDocument/2006/relationships/image" Target="../media/image22.tiff"/><Relationship Id="rId9" Type="http://schemas.openxmlformats.org/officeDocument/2006/relationships/image" Target="../media/image27.tiff"/><Relationship Id="rId14" Type="http://schemas.openxmlformats.org/officeDocument/2006/relationships/image" Target="../media/image32.emf"/></Relationships>
</file>

<file path=ppt/slides/_rels/slide29.xml.rels><?xml version="1.0" encoding="UTF-8" standalone="yes"?>
<Relationships xmlns="http://schemas.openxmlformats.org/package/2006/relationships"><Relationship Id="rId8" Type="http://schemas.openxmlformats.org/officeDocument/2006/relationships/image" Target="../media/image26.tiff"/><Relationship Id="rId13" Type="http://schemas.openxmlformats.org/officeDocument/2006/relationships/image" Target="../media/image31.tiff"/><Relationship Id="rId3" Type="http://schemas.openxmlformats.org/officeDocument/2006/relationships/image" Target="../media/image21.tiff"/><Relationship Id="rId7" Type="http://schemas.openxmlformats.org/officeDocument/2006/relationships/image" Target="../media/image25.tiff"/><Relationship Id="rId12" Type="http://schemas.openxmlformats.org/officeDocument/2006/relationships/image" Target="../media/image30.tif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4.tiff"/><Relationship Id="rId11" Type="http://schemas.openxmlformats.org/officeDocument/2006/relationships/image" Target="../media/image29.tiff"/><Relationship Id="rId5" Type="http://schemas.openxmlformats.org/officeDocument/2006/relationships/image" Target="../media/image23.tiff"/><Relationship Id="rId15" Type="http://schemas.openxmlformats.org/officeDocument/2006/relationships/image" Target="../media/image18.tiff"/><Relationship Id="rId10" Type="http://schemas.openxmlformats.org/officeDocument/2006/relationships/image" Target="../media/image28.tiff"/><Relationship Id="rId4" Type="http://schemas.openxmlformats.org/officeDocument/2006/relationships/image" Target="../media/image22.tiff"/><Relationship Id="rId9" Type="http://schemas.openxmlformats.org/officeDocument/2006/relationships/image" Target="../media/image27.tiff"/><Relationship Id="rId14" Type="http://schemas.openxmlformats.org/officeDocument/2006/relationships/image" Target="../media/image32.em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26.tiff"/><Relationship Id="rId13" Type="http://schemas.openxmlformats.org/officeDocument/2006/relationships/image" Target="../media/image31.tiff"/><Relationship Id="rId3" Type="http://schemas.openxmlformats.org/officeDocument/2006/relationships/image" Target="../media/image21.tiff"/><Relationship Id="rId7" Type="http://schemas.openxmlformats.org/officeDocument/2006/relationships/image" Target="../media/image25.tiff"/><Relationship Id="rId12" Type="http://schemas.openxmlformats.org/officeDocument/2006/relationships/image" Target="../media/image30.tif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4.tiff"/><Relationship Id="rId11" Type="http://schemas.openxmlformats.org/officeDocument/2006/relationships/image" Target="../media/image29.tiff"/><Relationship Id="rId5" Type="http://schemas.openxmlformats.org/officeDocument/2006/relationships/image" Target="../media/image23.tiff"/><Relationship Id="rId15" Type="http://schemas.openxmlformats.org/officeDocument/2006/relationships/image" Target="../media/image18.tiff"/><Relationship Id="rId10" Type="http://schemas.openxmlformats.org/officeDocument/2006/relationships/image" Target="../media/image28.tiff"/><Relationship Id="rId4" Type="http://schemas.openxmlformats.org/officeDocument/2006/relationships/image" Target="../media/image22.tiff"/><Relationship Id="rId9" Type="http://schemas.openxmlformats.org/officeDocument/2006/relationships/image" Target="../media/image27.tiff"/><Relationship Id="rId14" Type="http://schemas.openxmlformats.org/officeDocument/2006/relationships/image" Target="../media/image32.emf"/></Relationships>
</file>

<file path=ppt/slides/_rels/slide31.xml.rels><?xml version="1.0" encoding="UTF-8" standalone="yes"?>
<Relationships xmlns="http://schemas.openxmlformats.org/package/2006/relationships"><Relationship Id="rId8" Type="http://schemas.openxmlformats.org/officeDocument/2006/relationships/image" Target="../media/image26.tiff"/><Relationship Id="rId13" Type="http://schemas.openxmlformats.org/officeDocument/2006/relationships/image" Target="../media/image31.tiff"/><Relationship Id="rId3" Type="http://schemas.openxmlformats.org/officeDocument/2006/relationships/image" Target="../media/image21.tiff"/><Relationship Id="rId7" Type="http://schemas.openxmlformats.org/officeDocument/2006/relationships/image" Target="../media/image25.tiff"/><Relationship Id="rId12" Type="http://schemas.openxmlformats.org/officeDocument/2006/relationships/image" Target="../media/image30.tif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4.tiff"/><Relationship Id="rId11" Type="http://schemas.openxmlformats.org/officeDocument/2006/relationships/image" Target="../media/image29.tiff"/><Relationship Id="rId5" Type="http://schemas.openxmlformats.org/officeDocument/2006/relationships/image" Target="../media/image23.tiff"/><Relationship Id="rId15" Type="http://schemas.openxmlformats.org/officeDocument/2006/relationships/image" Target="../media/image18.tiff"/><Relationship Id="rId10" Type="http://schemas.openxmlformats.org/officeDocument/2006/relationships/image" Target="../media/image28.tiff"/><Relationship Id="rId4" Type="http://schemas.openxmlformats.org/officeDocument/2006/relationships/image" Target="../media/image22.tiff"/><Relationship Id="rId9" Type="http://schemas.openxmlformats.org/officeDocument/2006/relationships/image" Target="../media/image27.tiff"/><Relationship Id="rId14" Type="http://schemas.openxmlformats.org/officeDocument/2006/relationships/image" Target="../media/image32.emf"/></Relationships>
</file>

<file path=ppt/slides/_rels/slide32.xml.rels><?xml version="1.0" encoding="UTF-8" standalone="yes"?>
<Relationships xmlns="http://schemas.openxmlformats.org/package/2006/relationships"><Relationship Id="rId8" Type="http://schemas.openxmlformats.org/officeDocument/2006/relationships/image" Target="../media/image26.tiff"/><Relationship Id="rId13" Type="http://schemas.openxmlformats.org/officeDocument/2006/relationships/image" Target="../media/image31.tiff"/><Relationship Id="rId3" Type="http://schemas.openxmlformats.org/officeDocument/2006/relationships/image" Target="../media/image21.tiff"/><Relationship Id="rId7" Type="http://schemas.openxmlformats.org/officeDocument/2006/relationships/image" Target="../media/image25.tiff"/><Relationship Id="rId12" Type="http://schemas.openxmlformats.org/officeDocument/2006/relationships/image" Target="../media/image30.tif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4.tiff"/><Relationship Id="rId11" Type="http://schemas.openxmlformats.org/officeDocument/2006/relationships/image" Target="../media/image29.tiff"/><Relationship Id="rId5" Type="http://schemas.openxmlformats.org/officeDocument/2006/relationships/image" Target="../media/image23.tiff"/><Relationship Id="rId15" Type="http://schemas.openxmlformats.org/officeDocument/2006/relationships/image" Target="../media/image18.tiff"/><Relationship Id="rId10" Type="http://schemas.openxmlformats.org/officeDocument/2006/relationships/image" Target="../media/image28.tiff"/><Relationship Id="rId4" Type="http://schemas.openxmlformats.org/officeDocument/2006/relationships/image" Target="../media/image22.tiff"/><Relationship Id="rId9" Type="http://schemas.openxmlformats.org/officeDocument/2006/relationships/image" Target="../media/image27.tiff"/><Relationship Id="rId14" Type="http://schemas.openxmlformats.org/officeDocument/2006/relationships/image" Target="../media/image32.emf"/></Relationships>
</file>

<file path=ppt/slides/_rels/slide33.xml.rels><?xml version="1.0" encoding="UTF-8" standalone="yes"?>
<Relationships xmlns="http://schemas.openxmlformats.org/package/2006/relationships"><Relationship Id="rId8" Type="http://schemas.openxmlformats.org/officeDocument/2006/relationships/image" Target="../media/image26.tiff"/><Relationship Id="rId13" Type="http://schemas.openxmlformats.org/officeDocument/2006/relationships/image" Target="../media/image31.tiff"/><Relationship Id="rId3" Type="http://schemas.openxmlformats.org/officeDocument/2006/relationships/image" Target="../media/image21.tiff"/><Relationship Id="rId7" Type="http://schemas.openxmlformats.org/officeDocument/2006/relationships/image" Target="../media/image25.tiff"/><Relationship Id="rId12" Type="http://schemas.openxmlformats.org/officeDocument/2006/relationships/image" Target="../media/image30.tif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4.tiff"/><Relationship Id="rId11" Type="http://schemas.openxmlformats.org/officeDocument/2006/relationships/image" Target="../media/image29.tiff"/><Relationship Id="rId5" Type="http://schemas.openxmlformats.org/officeDocument/2006/relationships/image" Target="../media/image23.tiff"/><Relationship Id="rId15" Type="http://schemas.openxmlformats.org/officeDocument/2006/relationships/image" Target="../media/image18.tiff"/><Relationship Id="rId10" Type="http://schemas.openxmlformats.org/officeDocument/2006/relationships/image" Target="../media/image28.tiff"/><Relationship Id="rId4" Type="http://schemas.openxmlformats.org/officeDocument/2006/relationships/image" Target="../media/image22.tiff"/><Relationship Id="rId9" Type="http://schemas.openxmlformats.org/officeDocument/2006/relationships/image" Target="../media/image27.tiff"/><Relationship Id="rId14" Type="http://schemas.openxmlformats.org/officeDocument/2006/relationships/image" Target="../media/image32.emf"/></Relationships>
</file>

<file path=ppt/slides/_rels/slide34.xml.rels><?xml version="1.0" encoding="UTF-8" standalone="yes"?>
<Relationships xmlns="http://schemas.openxmlformats.org/package/2006/relationships"><Relationship Id="rId8" Type="http://schemas.openxmlformats.org/officeDocument/2006/relationships/image" Target="../media/image26.tiff"/><Relationship Id="rId13" Type="http://schemas.openxmlformats.org/officeDocument/2006/relationships/image" Target="../media/image31.tiff"/><Relationship Id="rId3" Type="http://schemas.openxmlformats.org/officeDocument/2006/relationships/image" Target="../media/image21.tiff"/><Relationship Id="rId7" Type="http://schemas.openxmlformats.org/officeDocument/2006/relationships/image" Target="../media/image25.tiff"/><Relationship Id="rId12" Type="http://schemas.openxmlformats.org/officeDocument/2006/relationships/image" Target="../media/image30.tif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4.tiff"/><Relationship Id="rId11" Type="http://schemas.openxmlformats.org/officeDocument/2006/relationships/image" Target="../media/image29.tiff"/><Relationship Id="rId5" Type="http://schemas.openxmlformats.org/officeDocument/2006/relationships/image" Target="../media/image23.tiff"/><Relationship Id="rId15" Type="http://schemas.openxmlformats.org/officeDocument/2006/relationships/image" Target="../media/image18.tiff"/><Relationship Id="rId10" Type="http://schemas.openxmlformats.org/officeDocument/2006/relationships/image" Target="../media/image28.tiff"/><Relationship Id="rId4" Type="http://schemas.openxmlformats.org/officeDocument/2006/relationships/image" Target="../media/image22.tiff"/><Relationship Id="rId9" Type="http://schemas.openxmlformats.org/officeDocument/2006/relationships/image" Target="../media/image27.tiff"/><Relationship Id="rId14" Type="http://schemas.openxmlformats.org/officeDocument/2006/relationships/image" Target="../media/image32.emf"/></Relationships>
</file>

<file path=ppt/slides/_rels/slide35.xml.rels><?xml version="1.0" encoding="UTF-8" standalone="yes"?>
<Relationships xmlns="http://schemas.openxmlformats.org/package/2006/relationships"><Relationship Id="rId8" Type="http://schemas.openxmlformats.org/officeDocument/2006/relationships/image" Target="../media/image25.tiff"/><Relationship Id="rId13" Type="http://schemas.openxmlformats.org/officeDocument/2006/relationships/image" Target="../media/image30.tiff"/><Relationship Id="rId3" Type="http://schemas.openxmlformats.org/officeDocument/2006/relationships/image" Target="../media/image33.emf"/><Relationship Id="rId7" Type="http://schemas.openxmlformats.org/officeDocument/2006/relationships/image" Target="../media/image24.tiff"/><Relationship Id="rId12" Type="http://schemas.openxmlformats.org/officeDocument/2006/relationships/image" Target="../media/image29.tiff"/><Relationship Id="rId2" Type="http://schemas.openxmlformats.org/officeDocument/2006/relationships/notesSlide" Target="../notesSlides/notesSlide22.xml"/><Relationship Id="rId16" Type="http://schemas.openxmlformats.org/officeDocument/2006/relationships/image" Target="../media/image18.tiff"/><Relationship Id="rId1" Type="http://schemas.openxmlformats.org/officeDocument/2006/relationships/slideLayout" Target="../slideLayouts/slideLayout2.xml"/><Relationship Id="rId6" Type="http://schemas.openxmlformats.org/officeDocument/2006/relationships/image" Target="../media/image23.tiff"/><Relationship Id="rId11" Type="http://schemas.openxmlformats.org/officeDocument/2006/relationships/image" Target="../media/image28.tiff"/><Relationship Id="rId5" Type="http://schemas.openxmlformats.org/officeDocument/2006/relationships/image" Target="../media/image22.tiff"/><Relationship Id="rId15" Type="http://schemas.openxmlformats.org/officeDocument/2006/relationships/image" Target="../media/image32.emf"/><Relationship Id="rId10" Type="http://schemas.openxmlformats.org/officeDocument/2006/relationships/image" Target="../media/image27.tiff"/><Relationship Id="rId4" Type="http://schemas.openxmlformats.org/officeDocument/2006/relationships/image" Target="../media/image21.tiff"/><Relationship Id="rId9" Type="http://schemas.openxmlformats.org/officeDocument/2006/relationships/image" Target="../media/image26.tiff"/><Relationship Id="rId14" Type="http://schemas.openxmlformats.org/officeDocument/2006/relationships/image" Target="../media/image31.tiff"/></Relationships>
</file>

<file path=ppt/slides/_rels/slide36.xml.rels><?xml version="1.0" encoding="UTF-8" standalone="yes"?>
<Relationships xmlns="http://schemas.openxmlformats.org/package/2006/relationships"><Relationship Id="rId8" Type="http://schemas.openxmlformats.org/officeDocument/2006/relationships/image" Target="../media/image25.tiff"/><Relationship Id="rId13" Type="http://schemas.openxmlformats.org/officeDocument/2006/relationships/image" Target="../media/image30.tiff"/><Relationship Id="rId3" Type="http://schemas.openxmlformats.org/officeDocument/2006/relationships/image" Target="../media/image33.emf"/><Relationship Id="rId7" Type="http://schemas.openxmlformats.org/officeDocument/2006/relationships/image" Target="../media/image24.tiff"/><Relationship Id="rId12" Type="http://schemas.openxmlformats.org/officeDocument/2006/relationships/image" Target="../media/image29.tiff"/><Relationship Id="rId2" Type="http://schemas.openxmlformats.org/officeDocument/2006/relationships/notesSlide" Target="../notesSlides/notesSlide23.xml"/><Relationship Id="rId16" Type="http://schemas.openxmlformats.org/officeDocument/2006/relationships/image" Target="../media/image18.tiff"/><Relationship Id="rId1" Type="http://schemas.openxmlformats.org/officeDocument/2006/relationships/slideLayout" Target="../slideLayouts/slideLayout2.xml"/><Relationship Id="rId6" Type="http://schemas.openxmlformats.org/officeDocument/2006/relationships/image" Target="../media/image23.tiff"/><Relationship Id="rId11" Type="http://schemas.openxmlformats.org/officeDocument/2006/relationships/image" Target="../media/image28.tiff"/><Relationship Id="rId5" Type="http://schemas.openxmlformats.org/officeDocument/2006/relationships/image" Target="../media/image22.tiff"/><Relationship Id="rId15" Type="http://schemas.openxmlformats.org/officeDocument/2006/relationships/image" Target="../media/image32.emf"/><Relationship Id="rId10" Type="http://schemas.openxmlformats.org/officeDocument/2006/relationships/image" Target="../media/image27.tiff"/><Relationship Id="rId4" Type="http://schemas.openxmlformats.org/officeDocument/2006/relationships/image" Target="../media/image21.tiff"/><Relationship Id="rId9" Type="http://schemas.openxmlformats.org/officeDocument/2006/relationships/image" Target="../media/image26.tiff"/><Relationship Id="rId14" Type="http://schemas.openxmlformats.org/officeDocument/2006/relationships/image" Target="../media/image31.tiff"/></Relationships>
</file>

<file path=ppt/slides/_rels/slide37.xml.rels><?xml version="1.0" encoding="UTF-8" standalone="yes"?>
<Relationships xmlns="http://schemas.openxmlformats.org/package/2006/relationships"><Relationship Id="rId8" Type="http://schemas.openxmlformats.org/officeDocument/2006/relationships/image" Target="../media/image24.tiff"/><Relationship Id="rId13" Type="http://schemas.openxmlformats.org/officeDocument/2006/relationships/image" Target="../media/image29.tiff"/><Relationship Id="rId3" Type="http://schemas.openxmlformats.org/officeDocument/2006/relationships/image" Target="../media/image33.emf"/><Relationship Id="rId7" Type="http://schemas.openxmlformats.org/officeDocument/2006/relationships/image" Target="../media/image23.tiff"/><Relationship Id="rId12" Type="http://schemas.openxmlformats.org/officeDocument/2006/relationships/image" Target="../media/image28.tiff"/><Relationship Id="rId17" Type="http://schemas.openxmlformats.org/officeDocument/2006/relationships/image" Target="../media/image34.emf"/><Relationship Id="rId2" Type="http://schemas.openxmlformats.org/officeDocument/2006/relationships/notesSlide" Target="../notesSlides/notesSlide24.xml"/><Relationship Id="rId16" Type="http://schemas.openxmlformats.org/officeDocument/2006/relationships/image" Target="../media/image32.emf"/><Relationship Id="rId1" Type="http://schemas.openxmlformats.org/officeDocument/2006/relationships/slideLayout" Target="../slideLayouts/slideLayout2.xml"/><Relationship Id="rId6" Type="http://schemas.openxmlformats.org/officeDocument/2006/relationships/image" Target="../media/image22.tiff"/><Relationship Id="rId11" Type="http://schemas.openxmlformats.org/officeDocument/2006/relationships/image" Target="../media/image27.tiff"/><Relationship Id="rId5" Type="http://schemas.openxmlformats.org/officeDocument/2006/relationships/image" Target="../media/image21.tiff"/><Relationship Id="rId15" Type="http://schemas.openxmlformats.org/officeDocument/2006/relationships/image" Target="../media/image31.tiff"/><Relationship Id="rId10" Type="http://schemas.openxmlformats.org/officeDocument/2006/relationships/image" Target="../media/image26.tiff"/><Relationship Id="rId4" Type="http://schemas.openxmlformats.org/officeDocument/2006/relationships/image" Target="../media/image18.tiff"/><Relationship Id="rId9" Type="http://schemas.openxmlformats.org/officeDocument/2006/relationships/image" Target="../media/image25.tiff"/><Relationship Id="rId14" Type="http://schemas.openxmlformats.org/officeDocument/2006/relationships/image" Target="../media/image30.tiff"/></Relationships>
</file>

<file path=ppt/slides/_rels/slide38.xml.rels><?xml version="1.0" encoding="UTF-8" standalone="yes"?>
<Relationships xmlns="http://schemas.openxmlformats.org/package/2006/relationships"><Relationship Id="rId8" Type="http://schemas.openxmlformats.org/officeDocument/2006/relationships/image" Target="../media/image24.tiff"/><Relationship Id="rId13" Type="http://schemas.openxmlformats.org/officeDocument/2006/relationships/image" Target="../media/image29.tiff"/><Relationship Id="rId3" Type="http://schemas.openxmlformats.org/officeDocument/2006/relationships/image" Target="../media/image33.emf"/><Relationship Id="rId7" Type="http://schemas.openxmlformats.org/officeDocument/2006/relationships/image" Target="../media/image23.tiff"/><Relationship Id="rId12" Type="http://schemas.openxmlformats.org/officeDocument/2006/relationships/image" Target="../media/image28.tiff"/><Relationship Id="rId17" Type="http://schemas.openxmlformats.org/officeDocument/2006/relationships/image" Target="../media/image34.emf"/><Relationship Id="rId2" Type="http://schemas.openxmlformats.org/officeDocument/2006/relationships/notesSlide" Target="../notesSlides/notesSlide25.xml"/><Relationship Id="rId16" Type="http://schemas.openxmlformats.org/officeDocument/2006/relationships/image" Target="../media/image32.emf"/><Relationship Id="rId1" Type="http://schemas.openxmlformats.org/officeDocument/2006/relationships/slideLayout" Target="../slideLayouts/slideLayout2.xml"/><Relationship Id="rId6" Type="http://schemas.openxmlformats.org/officeDocument/2006/relationships/image" Target="../media/image22.tiff"/><Relationship Id="rId11" Type="http://schemas.openxmlformats.org/officeDocument/2006/relationships/image" Target="../media/image27.tiff"/><Relationship Id="rId5" Type="http://schemas.openxmlformats.org/officeDocument/2006/relationships/image" Target="../media/image21.tiff"/><Relationship Id="rId15" Type="http://schemas.openxmlformats.org/officeDocument/2006/relationships/image" Target="../media/image31.tiff"/><Relationship Id="rId10" Type="http://schemas.openxmlformats.org/officeDocument/2006/relationships/image" Target="../media/image26.tiff"/><Relationship Id="rId4" Type="http://schemas.openxmlformats.org/officeDocument/2006/relationships/image" Target="../media/image18.tiff"/><Relationship Id="rId9" Type="http://schemas.openxmlformats.org/officeDocument/2006/relationships/image" Target="../media/image25.tiff"/><Relationship Id="rId14" Type="http://schemas.openxmlformats.org/officeDocument/2006/relationships/image" Target="../media/image30.tif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8" Type="http://schemas.openxmlformats.org/officeDocument/2006/relationships/image" Target="../media/image26.tiff"/><Relationship Id="rId13" Type="http://schemas.openxmlformats.org/officeDocument/2006/relationships/image" Target="../media/image31.tiff"/><Relationship Id="rId3" Type="http://schemas.openxmlformats.org/officeDocument/2006/relationships/image" Target="../media/image21.tiff"/><Relationship Id="rId7" Type="http://schemas.openxmlformats.org/officeDocument/2006/relationships/image" Target="../media/image25.tiff"/><Relationship Id="rId12" Type="http://schemas.openxmlformats.org/officeDocument/2006/relationships/image" Target="../media/image30.tif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4.tiff"/><Relationship Id="rId11" Type="http://schemas.openxmlformats.org/officeDocument/2006/relationships/image" Target="../media/image29.tiff"/><Relationship Id="rId5" Type="http://schemas.openxmlformats.org/officeDocument/2006/relationships/image" Target="../media/image23.tiff"/><Relationship Id="rId10" Type="http://schemas.openxmlformats.org/officeDocument/2006/relationships/image" Target="../media/image28.tiff"/><Relationship Id="rId4" Type="http://schemas.openxmlformats.org/officeDocument/2006/relationships/image" Target="../media/image22.tiff"/><Relationship Id="rId9" Type="http://schemas.openxmlformats.org/officeDocument/2006/relationships/image" Target="../media/image27.tiff"/><Relationship Id="rId14" Type="http://schemas.openxmlformats.org/officeDocument/2006/relationships/image" Target="../media/image37.emf"/></Relationships>
</file>

<file path=ppt/slides/_rels/slide43.xml.rels><?xml version="1.0" encoding="UTF-8" standalone="yes"?>
<Relationships xmlns="http://schemas.openxmlformats.org/package/2006/relationships"><Relationship Id="rId8" Type="http://schemas.openxmlformats.org/officeDocument/2006/relationships/image" Target="../media/image26.tiff"/><Relationship Id="rId13" Type="http://schemas.openxmlformats.org/officeDocument/2006/relationships/image" Target="../media/image31.tiff"/><Relationship Id="rId3" Type="http://schemas.openxmlformats.org/officeDocument/2006/relationships/image" Target="../media/image21.tiff"/><Relationship Id="rId7" Type="http://schemas.openxmlformats.org/officeDocument/2006/relationships/image" Target="../media/image25.tiff"/><Relationship Id="rId12" Type="http://schemas.openxmlformats.org/officeDocument/2006/relationships/image" Target="../media/image30.tif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4.tiff"/><Relationship Id="rId11" Type="http://schemas.openxmlformats.org/officeDocument/2006/relationships/image" Target="../media/image29.tiff"/><Relationship Id="rId5" Type="http://schemas.openxmlformats.org/officeDocument/2006/relationships/image" Target="../media/image23.tiff"/><Relationship Id="rId10" Type="http://schemas.openxmlformats.org/officeDocument/2006/relationships/image" Target="../media/image28.tiff"/><Relationship Id="rId4" Type="http://schemas.openxmlformats.org/officeDocument/2006/relationships/image" Target="../media/image22.tiff"/><Relationship Id="rId9" Type="http://schemas.openxmlformats.org/officeDocument/2006/relationships/image" Target="../media/image27.tiff"/><Relationship Id="rId14" Type="http://schemas.openxmlformats.org/officeDocument/2006/relationships/image" Target="../media/image37.emf"/></Relationships>
</file>

<file path=ppt/slides/_rels/slide44.xml.rels><?xml version="1.0" encoding="UTF-8" standalone="yes"?>
<Relationships xmlns="http://schemas.openxmlformats.org/package/2006/relationships"><Relationship Id="rId8" Type="http://schemas.openxmlformats.org/officeDocument/2006/relationships/image" Target="../media/image26.tiff"/><Relationship Id="rId13" Type="http://schemas.openxmlformats.org/officeDocument/2006/relationships/image" Target="../media/image31.tiff"/><Relationship Id="rId3" Type="http://schemas.openxmlformats.org/officeDocument/2006/relationships/image" Target="../media/image21.tiff"/><Relationship Id="rId7" Type="http://schemas.openxmlformats.org/officeDocument/2006/relationships/image" Target="../media/image25.tiff"/><Relationship Id="rId12" Type="http://schemas.openxmlformats.org/officeDocument/2006/relationships/image" Target="../media/image30.tif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4.tiff"/><Relationship Id="rId11" Type="http://schemas.openxmlformats.org/officeDocument/2006/relationships/image" Target="../media/image29.tiff"/><Relationship Id="rId5" Type="http://schemas.openxmlformats.org/officeDocument/2006/relationships/image" Target="../media/image23.tiff"/><Relationship Id="rId10" Type="http://schemas.openxmlformats.org/officeDocument/2006/relationships/image" Target="../media/image28.tiff"/><Relationship Id="rId4" Type="http://schemas.openxmlformats.org/officeDocument/2006/relationships/image" Target="../media/image22.tiff"/><Relationship Id="rId9" Type="http://schemas.openxmlformats.org/officeDocument/2006/relationships/image" Target="../media/image27.tiff"/><Relationship Id="rId14" Type="http://schemas.openxmlformats.org/officeDocument/2006/relationships/image" Target="../media/image37.emf"/></Relationships>
</file>

<file path=ppt/slides/_rels/slide45.xml.rels><?xml version="1.0" encoding="UTF-8" standalone="yes"?>
<Relationships xmlns="http://schemas.openxmlformats.org/package/2006/relationships"><Relationship Id="rId8" Type="http://schemas.openxmlformats.org/officeDocument/2006/relationships/image" Target="../media/image26.tiff"/><Relationship Id="rId13" Type="http://schemas.openxmlformats.org/officeDocument/2006/relationships/image" Target="../media/image31.tiff"/><Relationship Id="rId3" Type="http://schemas.openxmlformats.org/officeDocument/2006/relationships/image" Target="../media/image21.tiff"/><Relationship Id="rId7" Type="http://schemas.openxmlformats.org/officeDocument/2006/relationships/image" Target="../media/image25.tiff"/><Relationship Id="rId12" Type="http://schemas.openxmlformats.org/officeDocument/2006/relationships/image" Target="../media/image30.tif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4.tiff"/><Relationship Id="rId11" Type="http://schemas.openxmlformats.org/officeDocument/2006/relationships/image" Target="../media/image29.tiff"/><Relationship Id="rId5" Type="http://schemas.openxmlformats.org/officeDocument/2006/relationships/image" Target="../media/image23.tiff"/><Relationship Id="rId10" Type="http://schemas.openxmlformats.org/officeDocument/2006/relationships/image" Target="../media/image28.tiff"/><Relationship Id="rId4" Type="http://schemas.openxmlformats.org/officeDocument/2006/relationships/image" Target="../media/image22.tiff"/><Relationship Id="rId9" Type="http://schemas.openxmlformats.org/officeDocument/2006/relationships/image" Target="../media/image27.tiff"/><Relationship Id="rId14" Type="http://schemas.openxmlformats.org/officeDocument/2006/relationships/image" Target="../media/image37.emf"/></Relationships>
</file>

<file path=ppt/slides/_rels/slide46.xml.rels><?xml version="1.0" encoding="UTF-8" standalone="yes"?>
<Relationships xmlns="http://schemas.openxmlformats.org/package/2006/relationships"><Relationship Id="rId8" Type="http://schemas.openxmlformats.org/officeDocument/2006/relationships/image" Target="../media/image26.tiff"/><Relationship Id="rId13" Type="http://schemas.openxmlformats.org/officeDocument/2006/relationships/image" Target="../media/image31.tiff"/><Relationship Id="rId3" Type="http://schemas.openxmlformats.org/officeDocument/2006/relationships/image" Target="../media/image21.tiff"/><Relationship Id="rId7" Type="http://schemas.openxmlformats.org/officeDocument/2006/relationships/image" Target="../media/image25.tiff"/><Relationship Id="rId12" Type="http://schemas.openxmlformats.org/officeDocument/2006/relationships/image" Target="../media/image30.tiff"/><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4.tiff"/><Relationship Id="rId11" Type="http://schemas.openxmlformats.org/officeDocument/2006/relationships/image" Target="../media/image29.tiff"/><Relationship Id="rId5" Type="http://schemas.openxmlformats.org/officeDocument/2006/relationships/image" Target="../media/image23.tiff"/><Relationship Id="rId10" Type="http://schemas.openxmlformats.org/officeDocument/2006/relationships/image" Target="../media/image28.tiff"/><Relationship Id="rId4" Type="http://schemas.openxmlformats.org/officeDocument/2006/relationships/image" Target="../media/image22.tiff"/><Relationship Id="rId9" Type="http://schemas.openxmlformats.org/officeDocument/2006/relationships/image" Target="../media/image27.tiff"/><Relationship Id="rId14" Type="http://schemas.openxmlformats.org/officeDocument/2006/relationships/image" Target="../media/image37.emf"/></Relationships>
</file>

<file path=ppt/slides/_rels/slide47.xml.rels><?xml version="1.0" encoding="UTF-8" standalone="yes"?>
<Relationships xmlns="http://schemas.openxmlformats.org/package/2006/relationships"><Relationship Id="rId8" Type="http://schemas.openxmlformats.org/officeDocument/2006/relationships/image" Target="../media/image26.tiff"/><Relationship Id="rId13" Type="http://schemas.openxmlformats.org/officeDocument/2006/relationships/image" Target="../media/image31.tiff"/><Relationship Id="rId3" Type="http://schemas.openxmlformats.org/officeDocument/2006/relationships/image" Target="../media/image21.tiff"/><Relationship Id="rId7" Type="http://schemas.openxmlformats.org/officeDocument/2006/relationships/image" Target="../media/image25.tiff"/><Relationship Id="rId12" Type="http://schemas.openxmlformats.org/officeDocument/2006/relationships/image" Target="../media/image30.tif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4.tiff"/><Relationship Id="rId11" Type="http://schemas.openxmlformats.org/officeDocument/2006/relationships/image" Target="../media/image29.tiff"/><Relationship Id="rId5" Type="http://schemas.openxmlformats.org/officeDocument/2006/relationships/image" Target="../media/image23.tiff"/><Relationship Id="rId10" Type="http://schemas.openxmlformats.org/officeDocument/2006/relationships/image" Target="../media/image28.tiff"/><Relationship Id="rId4" Type="http://schemas.openxmlformats.org/officeDocument/2006/relationships/image" Target="../media/image22.tiff"/><Relationship Id="rId9" Type="http://schemas.openxmlformats.org/officeDocument/2006/relationships/image" Target="../media/image27.tiff"/><Relationship Id="rId14" Type="http://schemas.openxmlformats.org/officeDocument/2006/relationships/image" Target="../media/image37.emf"/></Relationships>
</file>

<file path=ppt/slides/_rels/slide48.xml.rels><?xml version="1.0" encoding="UTF-8" standalone="yes"?>
<Relationships xmlns="http://schemas.openxmlformats.org/package/2006/relationships"><Relationship Id="rId8" Type="http://schemas.openxmlformats.org/officeDocument/2006/relationships/image" Target="../media/image26.tiff"/><Relationship Id="rId13" Type="http://schemas.openxmlformats.org/officeDocument/2006/relationships/image" Target="../media/image31.tiff"/><Relationship Id="rId3" Type="http://schemas.openxmlformats.org/officeDocument/2006/relationships/image" Target="../media/image21.tiff"/><Relationship Id="rId7" Type="http://schemas.openxmlformats.org/officeDocument/2006/relationships/image" Target="../media/image25.tiff"/><Relationship Id="rId12" Type="http://schemas.openxmlformats.org/officeDocument/2006/relationships/image" Target="../media/image30.tif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4.tiff"/><Relationship Id="rId11" Type="http://schemas.openxmlformats.org/officeDocument/2006/relationships/image" Target="../media/image29.tiff"/><Relationship Id="rId5" Type="http://schemas.openxmlformats.org/officeDocument/2006/relationships/image" Target="../media/image23.tiff"/><Relationship Id="rId10" Type="http://schemas.openxmlformats.org/officeDocument/2006/relationships/image" Target="../media/image28.tiff"/><Relationship Id="rId4" Type="http://schemas.openxmlformats.org/officeDocument/2006/relationships/image" Target="../media/image22.tiff"/><Relationship Id="rId9" Type="http://schemas.openxmlformats.org/officeDocument/2006/relationships/image" Target="../media/image27.tiff"/><Relationship Id="rId14" Type="http://schemas.openxmlformats.org/officeDocument/2006/relationships/image" Target="../media/image37.emf"/></Relationships>
</file>

<file path=ppt/slides/_rels/slide4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30.tiff"/><Relationship Id="rId13" Type="http://schemas.openxmlformats.org/officeDocument/2006/relationships/image" Target="../media/image25.tiff"/><Relationship Id="rId3" Type="http://schemas.openxmlformats.org/officeDocument/2006/relationships/image" Target="../media/image18.tiff"/><Relationship Id="rId7" Type="http://schemas.openxmlformats.org/officeDocument/2006/relationships/image" Target="../media/image29.tiff"/><Relationship Id="rId12" Type="http://schemas.openxmlformats.org/officeDocument/2006/relationships/image" Target="../media/image22.tiff"/><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9.tiff"/><Relationship Id="rId11" Type="http://schemas.openxmlformats.org/officeDocument/2006/relationships/image" Target="../media/image21.tiff"/><Relationship Id="rId5" Type="http://schemas.openxmlformats.org/officeDocument/2006/relationships/image" Target="../media/image37.emf"/><Relationship Id="rId10" Type="http://schemas.openxmlformats.org/officeDocument/2006/relationships/image" Target="../media/image24.tiff"/><Relationship Id="rId4" Type="http://schemas.openxmlformats.org/officeDocument/2006/relationships/image" Target="../media/image38.emf"/><Relationship Id="rId9" Type="http://schemas.openxmlformats.org/officeDocument/2006/relationships/image" Target="../media/image23.tiff"/></Relationships>
</file>

<file path=ppt/slides/_rels/slide51.xml.rels><?xml version="1.0" encoding="UTF-8" standalone="yes"?>
<Relationships xmlns="http://schemas.openxmlformats.org/package/2006/relationships"><Relationship Id="rId8" Type="http://schemas.openxmlformats.org/officeDocument/2006/relationships/image" Target="../media/image30.tiff"/><Relationship Id="rId13" Type="http://schemas.openxmlformats.org/officeDocument/2006/relationships/image" Target="../media/image25.tiff"/><Relationship Id="rId3" Type="http://schemas.openxmlformats.org/officeDocument/2006/relationships/image" Target="../media/image18.tiff"/><Relationship Id="rId7" Type="http://schemas.openxmlformats.org/officeDocument/2006/relationships/image" Target="../media/image29.tiff"/><Relationship Id="rId12" Type="http://schemas.openxmlformats.org/officeDocument/2006/relationships/image" Target="../media/image22.tiff"/><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9.tiff"/><Relationship Id="rId11" Type="http://schemas.openxmlformats.org/officeDocument/2006/relationships/image" Target="../media/image21.tiff"/><Relationship Id="rId5" Type="http://schemas.openxmlformats.org/officeDocument/2006/relationships/image" Target="../media/image37.emf"/><Relationship Id="rId10" Type="http://schemas.openxmlformats.org/officeDocument/2006/relationships/image" Target="../media/image24.tiff"/><Relationship Id="rId4" Type="http://schemas.openxmlformats.org/officeDocument/2006/relationships/image" Target="../media/image38.emf"/><Relationship Id="rId9" Type="http://schemas.openxmlformats.org/officeDocument/2006/relationships/image" Target="../media/image23.tiff"/></Relationships>
</file>

<file path=ppt/slides/_rels/slide52.xml.rels><?xml version="1.0" encoding="UTF-8" standalone="yes"?>
<Relationships xmlns="http://schemas.openxmlformats.org/package/2006/relationships"><Relationship Id="rId8" Type="http://schemas.openxmlformats.org/officeDocument/2006/relationships/image" Target="../media/image30.tiff"/><Relationship Id="rId13" Type="http://schemas.openxmlformats.org/officeDocument/2006/relationships/image" Target="../media/image25.tiff"/><Relationship Id="rId3" Type="http://schemas.openxmlformats.org/officeDocument/2006/relationships/image" Target="../media/image18.tiff"/><Relationship Id="rId7" Type="http://schemas.openxmlformats.org/officeDocument/2006/relationships/image" Target="../media/image29.tiff"/><Relationship Id="rId12" Type="http://schemas.openxmlformats.org/officeDocument/2006/relationships/image" Target="../media/image22.tiff"/><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39.tiff"/><Relationship Id="rId11" Type="http://schemas.openxmlformats.org/officeDocument/2006/relationships/image" Target="../media/image21.tiff"/><Relationship Id="rId5" Type="http://schemas.openxmlformats.org/officeDocument/2006/relationships/image" Target="../media/image37.emf"/><Relationship Id="rId10" Type="http://schemas.openxmlformats.org/officeDocument/2006/relationships/image" Target="../media/image24.tiff"/><Relationship Id="rId4" Type="http://schemas.openxmlformats.org/officeDocument/2006/relationships/image" Target="../media/image38.emf"/><Relationship Id="rId9" Type="http://schemas.openxmlformats.org/officeDocument/2006/relationships/image" Target="../media/image23.tiff"/></Relationships>
</file>

<file path=ppt/slides/_rels/slide53.xml.rels><?xml version="1.0" encoding="UTF-8" standalone="yes"?>
<Relationships xmlns="http://schemas.openxmlformats.org/package/2006/relationships"><Relationship Id="rId8" Type="http://schemas.openxmlformats.org/officeDocument/2006/relationships/image" Target="../media/image30.tiff"/><Relationship Id="rId13" Type="http://schemas.openxmlformats.org/officeDocument/2006/relationships/image" Target="../media/image25.tiff"/><Relationship Id="rId3" Type="http://schemas.openxmlformats.org/officeDocument/2006/relationships/image" Target="../media/image18.tiff"/><Relationship Id="rId7" Type="http://schemas.openxmlformats.org/officeDocument/2006/relationships/image" Target="../media/image29.tiff"/><Relationship Id="rId12" Type="http://schemas.openxmlformats.org/officeDocument/2006/relationships/image" Target="../media/image22.tiff"/><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9.tiff"/><Relationship Id="rId11" Type="http://schemas.openxmlformats.org/officeDocument/2006/relationships/image" Target="../media/image21.tiff"/><Relationship Id="rId5" Type="http://schemas.openxmlformats.org/officeDocument/2006/relationships/image" Target="../media/image37.emf"/><Relationship Id="rId10" Type="http://schemas.openxmlformats.org/officeDocument/2006/relationships/image" Target="../media/image24.tiff"/><Relationship Id="rId4" Type="http://schemas.openxmlformats.org/officeDocument/2006/relationships/image" Target="../media/image38.emf"/><Relationship Id="rId9" Type="http://schemas.openxmlformats.org/officeDocument/2006/relationships/image" Target="../media/image23.tiff"/></Relationships>
</file>

<file path=ppt/slides/_rels/slide54.xml.rels><?xml version="1.0" encoding="UTF-8" standalone="yes"?>
<Relationships xmlns="http://schemas.openxmlformats.org/package/2006/relationships"><Relationship Id="rId8" Type="http://schemas.openxmlformats.org/officeDocument/2006/relationships/image" Target="../media/image30.tiff"/><Relationship Id="rId13" Type="http://schemas.openxmlformats.org/officeDocument/2006/relationships/image" Target="../media/image25.tiff"/><Relationship Id="rId3" Type="http://schemas.openxmlformats.org/officeDocument/2006/relationships/image" Target="../media/image18.tiff"/><Relationship Id="rId7" Type="http://schemas.openxmlformats.org/officeDocument/2006/relationships/image" Target="../media/image29.tiff"/><Relationship Id="rId12" Type="http://schemas.openxmlformats.org/officeDocument/2006/relationships/image" Target="../media/image22.tiff"/><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9.tiff"/><Relationship Id="rId11" Type="http://schemas.openxmlformats.org/officeDocument/2006/relationships/image" Target="../media/image21.tiff"/><Relationship Id="rId5" Type="http://schemas.openxmlformats.org/officeDocument/2006/relationships/image" Target="../media/image37.emf"/><Relationship Id="rId10" Type="http://schemas.openxmlformats.org/officeDocument/2006/relationships/image" Target="../media/image24.tiff"/><Relationship Id="rId4" Type="http://schemas.openxmlformats.org/officeDocument/2006/relationships/image" Target="../media/image38.emf"/><Relationship Id="rId9" Type="http://schemas.openxmlformats.org/officeDocument/2006/relationships/image" Target="../media/image23.tiff"/><Relationship Id="rId14" Type="http://schemas.openxmlformats.org/officeDocument/2006/relationships/image" Target="../media/image96.png"/></Relationships>
</file>

<file path=ppt/slides/_rels/slide55.xml.rels><?xml version="1.0" encoding="UTF-8" standalone="yes"?>
<Relationships xmlns="http://schemas.openxmlformats.org/package/2006/relationships"><Relationship Id="rId8" Type="http://schemas.openxmlformats.org/officeDocument/2006/relationships/image" Target="../media/image29.tiff"/><Relationship Id="rId3" Type="http://schemas.openxmlformats.org/officeDocument/2006/relationships/image" Target="../media/image21.tiff"/><Relationship Id="rId7" Type="http://schemas.openxmlformats.org/officeDocument/2006/relationships/image" Target="../media/image25.tiff"/><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3.tiff"/><Relationship Id="rId10" Type="http://schemas.openxmlformats.org/officeDocument/2006/relationships/image" Target="../media/image40.emf"/><Relationship Id="rId4" Type="http://schemas.openxmlformats.org/officeDocument/2006/relationships/image" Target="../media/image22.tiff"/><Relationship Id="rId9" Type="http://schemas.openxmlformats.org/officeDocument/2006/relationships/image" Target="../media/image30.tiff"/></Relationships>
</file>

<file path=ppt/slides/_rels/slide56.xml.rels><?xml version="1.0" encoding="UTF-8" standalone="yes"?>
<Relationships xmlns="http://schemas.openxmlformats.org/package/2006/relationships"><Relationship Id="rId8" Type="http://schemas.openxmlformats.org/officeDocument/2006/relationships/image" Target="../media/image29.tiff"/><Relationship Id="rId3" Type="http://schemas.openxmlformats.org/officeDocument/2006/relationships/image" Target="../media/image21.tiff"/><Relationship Id="rId7" Type="http://schemas.openxmlformats.org/officeDocument/2006/relationships/image" Target="../media/image25.tiff"/><Relationship Id="rId12" Type="http://schemas.openxmlformats.org/officeDocument/2006/relationships/image" Target="../media/image38.emf"/><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4.tiff"/><Relationship Id="rId11" Type="http://schemas.openxmlformats.org/officeDocument/2006/relationships/image" Target="../media/image18.tiff"/><Relationship Id="rId5" Type="http://schemas.openxmlformats.org/officeDocument/2006/relationships/image" Target="../media/image23.tiff"/><Relationship Id="rId10" Type="http://schemas.openxmlformats.org/officeDocument/2006/relationships/image" Target="../media/image40.emf"/><Relationship Id="rId4" Type="http://schemas.openxmlformats.org/officeDocument/2006/relationships/image" Target="../media/image22.tiff"/><Relationship Id="rId9" Type="http://schemas.openxmlformats.org/officeDocument/2006/relationships/image" Target="../media/image30.tiff"/></Relationships>
</file>

<file path=ppt/slides/_rels/slide57.xml.rels><?xml version="1.0" encoding="UTF-8" standalone="yes"?>
<Relationships xmlns="http://schemas.openxmlformats.org/package/2006/relationships"><Relationship Id="rId8" Type="http://schemas.openxmlformats.org/officeDocument/2006/relationships/image" Target="../media/image29.tiff"/><Relationship Id="rId3" Type="http://schemas.openxmlformats.org/officeDocument/2006/relationships/image" Target="../media/image21.tiff"/><Relationship Id="rId7" Type="http://schemas.openxmlformats.org/officeDocument/2006/relationships/image" Target="../media/image25.tiff"/><Relationship Id="rId12" Type="http://schemas.openxmlformats.org/officeDocument/2006/relationships/image" Target="../media/image41.emf"/><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24.tiff"/><Relationship Id="rId11" Type="http://schemas.openxmlformats.org/officeDocument/2006/relationships/image" Target="../media/image18.tiff"/><Relationship Id="rId5" Type="http://schemas.openxmlformats.org/officeDocument/2006/relationships/image" Target="../media/image23.tiff"/><Relationship Id="rId10" Type="http://schemas.openxmlformats.org/officeDocument/2006/relationships/image" Target="../media/image40.emf"/><Relationship Id="rId4" Type="http://schemas.openxmlformats.org/officeDocument/2006/relationships/image" Target="../media/image22.tiff"/><Relationship Id="rId9" Type="http://schemas.openxmlformats.org/officeDocument/2006/relationships/image" Target="../media/image30.tiff"/></Relationships>
</file>

<file path=ppt/slides/_rels/slide58.xml.rels><?xml version="1.0" encoding="UTF-8" standalone="yes"?>
<Relationships xmlns="http://schemas.openxmlformats.org/package/2006/relationships"><Relationship Id="rId8" Type="http://schemas.openxmlformats.org/officeDocument/2006/relationships/image" Target="../media/image29.tiff"/><Relationship Id="rId3" Type="http://schemas.openxmlformats.org/officeDocument/2006/relationships/image" Target="../media/image21.tiff"/><Relationship Id="rId7" Type="http://schemas.openxmlformats.org/officeDocument/2006/relationships/image" Target="../media/image25.tiff"/><Relationship Id="rId12" Type="http://schemas.openxmlformats.org/officeDocument/2006/relationships/image" Target="../media/image41.em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24.tiff"/><Relationship Id="rId11" Type="http://schemas.openxmlformats.org/officeDocument/2006/relationships/image" Target="../media/image18.tiff"/><Relationship Id="rId5" Type="http://schemas.openxmlformats.org/officeDocument/2006/relationships/image" Target="../media/image23.tiff"/><Relationship Id="rId10" Type="http://schemas.openxmlformats.org/officeDocument/2006/relationships/image" Target="../media/image40.emf"/><Relationship Id="rId4" Type="http://schemas.openxmlformats.org/officeDocument/2006/relationships/image" Target="../media/image22.tiff"/><Relationship Id="rId9" Type="http://schemas.openxmlformats.org/officeDocument/2006/relationships/image" Target="../media/image30.tiff"/></Relationships>
</file>

<file path=ppt/slides/_rels/slide59.xml.rels><?xml version="1.0" encoding="UTF-8" standalone="yes"?>
<Relationships xmlns="http://schemas.openxmlformats.org/package/2006/relationships"><Relationship Id="rId8" Type="http://schemas.openxmlformats.org/officeDocument/2006/relationships/image" Target="../media/image29.tiff"/><Relationship Id="rId3" Type="http://schemas.openxmlformats.org/officeDocument/2006/relationships/image" Target="../media/image21.tiff"/><Relationship Id="rId7" Type="http://schemas.openxmlformats.org/officeDocument/2006/relationships/image" Target="../media/image25.tiff"/><Relationship Id="rId12" Type="http://schemas.openxmlformats.org/officeDocument/2006/relationships/image" Target="../media/image41.emf"/><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24.tiff"/><Relationship Id="rId11" Type="http://schemas.openxmlformats.org/officeDocument/2006/relationships/image" Target="../media/image18.tiff"/><Relationship Id="rId5" Type="http://schemas.openxmlformats.org/officeDocument/2006/relationships/image" Target="../media/image23.tiff"/><Relationship Id="rId10" Type="http://schemas.openxmlformats.org/officeDocument/2006/relationships/image" Target="../media/image40.emf"/><Relationship Id="rId4" Type="http://schemas.openxmlformats.org/officeDocument/2006/relationships/image" Target="../media/image22.tiff"/><Relationship Id="rId9" Type="http://schemas.openxmlformats.org/officeDocument/2006/relationships/image" Target="../media/image30.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29.tiff"/><Relationship Id="rId3" Type="http://schemas.openxmlformats.org/officeDocument/2006/relationships/image" Target="../media/image21.tiff"/><Relationship Id="rId7" Type="http://schemas.openxmlformats.org/officeDocument/2006/relationships/image" Target="../media/image25.tiff"/><Relationship Id="rId12" Type="http://schemas.openxmlformats.org/officeDocument/2006/relationships/image" Target="../media/image41.emf"/><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24.tiff"/><Relationship Id="rId11" Type="http://schemas.openxmlformats.org/officeDocument/2006/relationships/image" Target="../media/image18.tiff"/><Relationship Id="rId5" Type="http://schemas.openxmlformats.org/officeDocument/2006/relationships/image" Target="../media/image23.tiff"/><Relationship Id="rId10" Type="http://schemas.openxmlformats.org/officeDocument/2006/relationships/image" Target="../media/image40.emf"/><Relationship Id="rId4" Type="http://schemas.openxmlformats.org/officeDocument/2006/relationships/image" Target="../media/image22.tiff"/><Relationship Id="rId9" Type="http://schemas.openxmlformats.org/officeDocument/2006/relationships/image" Target="../media/image30.tiff"/></Relationships>
</file>

<file path=ppt/slides/_rels/slide61.xml.rels><?xml version="1.0" encoding="UTF-8" standalone="yes"?>
<Relationships xmlns="http://schemas.openxmlformats.org/package/2006/relationships"><Relationship Id="rId8" Type="http://schemas.openxmlformats.org/officeDocument/2006/relationships/image" Target="../media/image29.tiff"/><Relationship Id="rId13" Type="http://schemas.openxmlformats.org/officeDocument/2006/relationships/image" Target="../media/image41.emf"/><Relationship Id="rId3" Type="http://schemas.openxmlformats.org/officeDocument/2006/relationships/image" Target="../media/image21.tiff"/><Relationship Id="rId7" Type="http://schemas.openxmlformats.org/officeDocument/2006/relationships/image" Target="../media/image25.tiff"/><Relationship Id="rId12" Type="http://schemas.openxmlformats.org/officeDocument/2006/relationships/image" Target="../media/image18.tiff"/><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4.tiff"/><Relationship Id="rId11" Type="http://schemas.openxmlformats.org/officeDocument/2006/relationships/image" Target="../media/image42.emf"/><Relationship Id="rId5" Type="http://schemas.openxmlformats.org/officeDocument/2006/relationships/image" Target="../media/image23.tiff"/><Relationship Id="rId10" Type="http://schemas.openxmlformats.org/officeDocument/2006/relationships/image" Target="../media/image40.emf"/><Relationship Id="rId4" Type="http://schemas.openxmlformats.org/officeDocument/2006/relationships/image" Target="../media/image22.tiff"/><Relationship Id="rId9" Type="http://schemas.openxmlformats.org/officeDocument/2006/relationships/image" Target="../media/image30.tiff"/></Relationships>
</file>

<file path=ppt/slides/_rels/slide62.xml.rels><?xml version="1.0" encoding="UTF-8" standalone="yes"?>
<Relationships xmlns="http://schemas.openxmlformats.org/package/2006/relationships"><Relationship Id="rId8" Type="http://schemas.openxmlformats.org/officeDocument/2006/relationships/image" Target="../media/image25.tiff"/><Relationship Id="rId3" Type="http://schemas.openxmlformats.org/officeDocument/2006/relationships/image" Target="../media/image10.png"/><Relationship Id="rId7" Type="http://schemas.openxmlformats.org/officeDocument/2006/relationships/image" Target="../media/image24.tiff"/><Relationship Id="rId12" Type="http://schemas.openxmlformats.org/officeDocument/2006/relationships/image" Target="../media/image42.emf"/><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23.tiff"/><Relationship Id="rId11" Type="http://schemas.openxmlformats.org/officeDocument/2006/relationships/image" Target="../media/image40.emf"/><Relationship Id="rId5" Type="http://schemas.openxmlformats.org/officeDocument/2006/relationships/image" Target="../media/image22.tiff"/><Relationship Id="rId10" Type="http://schemas.openxmlformats.org/officeDocument/2006/relationships/image" Target="../media/image30.tiff"/><Relationship Id="rId4" Type="http://schemas.openxmlformats.org/officeDocument/2006/relationships/image" Target="../media/image21.tiff"/><Relationship Id="rId9" Type="http://schemas.openxmlformats.org/officeDocument/2006/relationships/image" Target="../media/image29.tiff"/></Relationships>
</file>

<file path=ppt/slides/_rels/slide6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65.xml.rels><?xml version="1.0" encoding="UTF-8" standalone="yes"?>
<Relationships xmlns="http://schemas.openxmlformats.org/package/2006/relationships"><Relationship Id="rId8" Type="http://schemas.openxmlformats.org/officeDocument/2006/relationships/image" Target="../media/image29.tiff"/><Relationship Id="rId3" Type="http://schemas.openxmlformats.org/officeDocument/2006/relationships/image" Target="../media/image21.tiff"/><Relationship Id="rId7" Type="http://schemas.openxmlformats.org/officeDocument/2006/relationships/image" Target="../media/image25.tiff"/><Relationship Id="rId12" Type="http://schemas.openxmlformats.org/officeDocument/2006/relationships/image" Target="../media/image45.emf"/><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24.tiff"/><Relationship Id="rId11" Type="http://schemas.openxmlformats.org/officeDocument/2006/relationships/image" Target="../media/image42.emf"/><Relationship Id="rId5" Type="http://schemas.openxmlformats.org/officeDocument/2006/relationships/image" Target="../media/image23.tiff"/><Relationship Id="rId10" Type="http://schemas.openxmlformats.org/officeDocument/2006/relationships/image" Target="../media/image40.emf"/><Relationship Id="rId4" Type="http://schemas.openxmlformats.org/officeDocument/2006/relationships/image" Target="../media/image22.tiff"/><Relationship Id="rId9" Type="http://schemas.openxmlformats.org/officeDocument/2006/relationships/image" Target="../media/image30.tiff"/></Relationships>
</file>

<file path=ppt/slides/_rels/slide66.xml.rels><?xml version="1.0" encoding="UTF-8" standalone="yes"?>
<Relationships xmlns="http://schemas.openxmlformats.org/package/2006/relationships"><Relationship Id="rId8" Type="http://schemas.openxmlformats.org/officeDocument/2006/relationships/image" Target="../media/image29.tiff"/><Relationship Id="rId3" Type="http://schemas.openxmlformats.org/officeDocument/2006/relationships/image" Target="../media/image21.tiff"/><Relationship Id="rId7" Type="http://schemas.openxmlformats.org/officeDocument/2006/relationships/image" Target="../media/image25.tiff"/><Relationship Id="rId12" Type="http://schemas.openxmlformats.org/officeDocument/2006/relationships/image" Target="../media/image45.emf"/><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24.tiff"/><Relationship Id="rId11" Type="http://schemas.openxmlformats.org/officeDocument/2006/relationships/image" Target="../media/image42.emf"/><Relationship Id="rId5" Type="http://schemas.openxmlformats.org/officeDocument/2006/relationships/image" Target="../media/image23.tiff"/><Relationship Id="rId10" Type="http://schemas.openxmlformats.org/officeDocument/2006/relationships/image" Target="../media/image40.emf"/><Relationship Id="rId4" Type="http://schemas.openxmlformats.org/officeDocument/2006/relationships/image" Target="../media/image22.tiff"/><Relationship Id="rId9" Type="http://schemas.openxmlformats.org/officeDocument/2006/relationships/image" Target="../media/image30.tiff"/></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6.emf"/><Relationship Id="rId4" Type="http://schemas.openxmlformats.org/officeDocument/2006/relationships/image" Target="../media/image5.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1.emf"/><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50.emf"/><Relationship Id="rId5" Type="http://schemas.openxmlformats.org/officeDocument/2006/relationships/image" Target="../media/image6.emf"/><Relationship Id="rId4" Type="http://schemas.openxmlformats.org/officeDocument/2006/relationships/image" Target="../media/image5.emf"/></Relationships>
</file>

<file path=ppt/slides/_rels/slide7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7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2.jpeg"/></Relationships>
</file>

<file path=ppt/slides/_rels/slide7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0.png"/><Relationship Id="rId7" Type="http://schemas.openxmlformats.org/officeDocument/2006/relationships/image" Target="../media/image66.sv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svg"/></Relationships>
</file>

<file path=ppt/slides/_rels/slide7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51.emf"/><Relationship Id="rId2"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image" Target="../media/image50.emf"/><Relationship Id="rId5" Type="http://schemas.openxmlformats.org/officeDocument/2006/relationships/image" Target="../media/image6.emf"/><Relationship Id="rId4" Type="http://schemas.openxmlformats.org/officeDocument/2006/relationships/image" Target="../media/image5.emf"/></Relationships>
</file>

<file path=ppt/slides/_rels/slide9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51.emf"/><Relationship Id="rId2"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image" Target="../media/image50.emf"/><Relationship Id="rId5" Type="http://schemas.openxmlformats.org/officeDocument/2006/relationships/image" Target="../media/image6.emf"/><Relationship Id="rId4" Type="http://schemas.openxmlformats.org/officeDocument/2006/relationships/image" Target="../media/image5.emf"/></Relationships>
</file>

<file path=ppt/slides/_rels/slide9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51.emf"/><Relationship Id="rId2"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image" Target="../media/image50.emf"/><Relationship Id="rId5" Type="http://schemas.openxmlformats.org/officeDocument/2006/relationships/image" Target="../media/image6.emf"/><Relationship Id="rId4" Type="http://schemas.openxmlformats.org/officeDocument/2006/relationships/image" Target="../media/image5.emf"/></Relationships>
</file>

<file path=ppt/slides/_rels/slide9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51.emf"/><Relationship Id="rId2"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image" Target="../media/image50.emf"/><Relationship Id="rId5" Type="http://schemas.openxmlformats.org/officeDocument/2006/relationships/image" Target="../media/image6.emf"/><Relationship Id="rId4" Type="http://schemas.openxmlformats.org/officeDocument/2006/relationships/image" Target="../media/image5.emf"/></Relationships>
</file>

<file path=ppt/slides/_rels/slide9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51.emf"/><Relationship Id="rId2"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50.emf"/><Relationship Id="rId5" Type="http://schemas.openxmlformats.org/officeDocument/2006/relationships/image" Target="../media/image6.emf"/><Relationship Id="rId4" Type="http://schemas.openxmlformats.org/officeDocument/2006/relationships/image" Target="../media/image5.emf"/></Relationships>
</file>

<file path=ppt/slides/_rels/slide96.xml.rels><?xml version="1.0" encoding="UTF-8" standalone="yes"?>
<Relationships xmlns="http://schemas.openxmlformats.org/package/2006/relationships"><Relationship Id="rId3" Type="http://schemas.openxmlformats.org/officeDocument/2006/relationships/image" Target="../media/image650.png"/><Relationship Id="rId7" Type="http://schemas.openxmlformats.org/officeDocument/2006/relationships/image" Target="../media/image51.emf"/><Relationship Id="rId2" Type="http://schemas.openxmlformats.org/officeDocument/2006/relationships/image" Target="../media/image640.png"/><Relationship Id="rId1" Type="http://schemas.openxmlformats.org/officeDocument/2006/relationships/slideLayout" Target="../slideLayouts/slideLayout2.xml"/><Relationship Id="rId6" Type="http://schemas.openxmlformats.org/officeDocument/2006/relationships/image" Target="../media/image50.emf"/><Relationship Id="rId5" Type="http://schemas.openxmlformats.org/officeDocument/2006/relationships/image" Target="../media/image6.emf"/><Relationship Id="rId4" Type="http://schemas.openxmlformats.org/officeDocument/2006/relationships/image" Target="../media/image5.emf"/></Relationships>
</file>

<file path=ppt/slides/_rels/slide9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51.emf"/><Relationship Id="rId2"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50.emf"/><Relationship Id="rId5" Type="http://schemas.openxmlformats.org/officeDocument/2006/relationships/image" Target="../media/image6.emf"/><Relationship Id="rId4" Type="http://schemas.openxmlformats.org/officeDocument/2006/relationships/image" Target="../media/image5.emf"/></Relationships>
</file>

<file path=ppt/slides/_rels/slide9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51.emf"/><Relationship Id="rId2"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50.emf"/><Relationship Id="rId5" Type="http://schemas.openxmlformats.org/officeDocument/2006/relationships/image" Target="../media/image6.emf"/><Relationship Id="rId4" Type="http://schemas.openxmlformats.org/officeDocument/2006/relationships/image" Target="../media/image5.emf"/></Relationships>
</file>

<file path=ppt/slides/_rels/slide99.xml.rels><?xml version="1.0" encoding="UTF-8" standalone="yes"?>
<Relationships xmlns="http://schemas.openxmlformats.org/package/2006/relationships"><Relationship Id="rId8" Type="http://schemas.openxmlformats.org/officeDocument/2006/relationships/image" Target="../media/image71.gif"/><Relationship Id="rId3" Type="http://schemas.openxmlformats.org/officeDocument/2006/relationships/image" Target="../media/image280.png"/><Relationship Id="rId7" Type="http://schemas.openxmlformats.org/officeDocument/2006/relationships/image" Target="../media/image51.emf"/><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50.emf"/><Relationship Id="rId5" Type="http://schemas.openxmlformats.org/officeDocument/2006/relationships/image" Target="../media/image6.emf"/><Relationship Id="rId4"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3E347-F960-E8CF-2B46-D2E33287CF38}"/>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EC8FBF6-7FFA-EA31-83B7-4254B9AF4516}"/>
              </a:ext>
            </a:extLst>
          </p:cNvPr>
          <p:cNvSpPr>
            <a:spLocks noGrp="1"/>
          </p:cNvSpPr>
          <p:nvPr>
            <p:ph type="subTitle" idx="1"/>
          </p:nvPr>
        </p:nvSpPr>
        <p:spPr/>
        <p:txBody>
          <a:bodyPr/>
          <a:lstStyle/>
          <a:p>
            <a:endParaRPr lang="en-US"/>
          </a:p>
        </p:txBody>
      </p:sp>
      <p:pic>
        <p:nvPicPr>
          <p:cNvPr id="5" name="slide.url=https://www.polleverywhere.com/multiple_choice_polls/97oMwZhypjNTDe5IzfPtg?display_state=instructions&amp;activity_state=opened&amp;state=opened&amp;flow=Engagement&amp;onscreen=persist">
            <a:extLst>
              <a:ext uri="{FF2B5EF4-FFF2-40B4-BE49-F238E27FC236}">
                <a16:creationId xmlns:a16="http://schemas.microsoft.com/office/drawing/2014/main" id="{ECD62517-1D17-B5D6-09DE-3025F12B9C4D}"/>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1330573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Harvesting</a:t>
            </a:r>
            <a:endParaRPr lang="en-US" b="1" u="sng" dirty="0"/>
          </a:p>
          <a:p>
            <a:r>
              <a:rPr lang="en-US" dirty="0"/>
              <a:t>Humans have attempted to leverage the </a:t>
            </a:r>
            <a:r>
              <a:rPr lang="en-US" u="sng" dirty="0"/>
              <a:t>density-dependent growth rate</a:t>
            </a:r>
            <a:r>
              <a:rPr lang="en-US" dirty="0"/>
              <a:t> of the logistic growth equation to sustainable harvest populations, especially fisheries.</a:t>
            </a:r>
          </a:p>
          <a:p>
            <a:r>
              <a:rPr lang="en-US" dirty="0"/>
              <a:t>The </a:t>
            </a:r>
            <a:r>
              <a:rPr lang="en-US" u="sng" dirty="0"/>
              <a:t>maximum sustainable yield (MSY)</a:t>
            </a:r>
            <a:r>
              <a:rPr lang="en-US" dirty="0"/>
              <a:t> is the highest theoretical harvest that can be extracted sustainably, when the population is growing maximally at half carrying capacity. H_MSY = </a:t>
            </a:r>
            <a:r>
              <a:rPr lang="en-US" dirty="0" err="1"/>
              <a:t>rK</a:t>
            </a:r>
            <a:r>
              <a:rPr lang="en-US" dirty="0"/>
              <a:t>/4</a:t>
            </a:r>
          </a:p>
          <a:p>
            <a:r>
              <a:rPr lang="en-US" dirty="0"/>
              <a:t>There are many problems with MSY – can you name a few?</a:t>
            </a:r>
          </a:p>
          <a:p>
            <a:pPr lvl="1"/>
            <a:r>
              <a:rPr lang="en-US" dirty="0"/>
              <a:t>Single species, no pop structure, constant harvesting</a:t>
            </a:r>
          </a:p>
          <a:p>
            <a:pPr lvl="1"/>
            <a:r>
              <a:rPr lang="en-US" dirty="0"/>
              <a:t> Stochastic (as opposed to deterministic) processes and a semi-stable equilibrium</a:t>
            </a:r>
          </a:p>
          <a:p>
            <a:r>
              <a:rPr lang="en-US" dirty="0"/>
              <a:t>Overfishing is one form of an ecological ‘Tragedy of the Commons’, depletion of a common-pool resource. Managers attempt to mitigate this with strategies like TAC, IFQs, and ITQs.</a:t>
            </a:r>
          </a:p>
          <a:p>
            <a:endParaRPr lang="en-US" dirty="0"/>
          </a:p>
          <a:p>
            <a:endParaRPr lang="en-US" dirty="0"/>
          </a:p>
        </p:txBody>
      </p:sp>
    </p:spTree>
    <p:extLst>
      <p:ext uri="{BB962C8B-B14F-4D97-AF65-F5344CB8AC3E}">
        <p14:creationId xmlns:p14="http://schemas.microsoft.com/office/powerpoint/2010/main" val="43452281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909191" y="2184966"/>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909191" y="2184966"/>
                <a:ext cx="4001311" cy="876522"/>
              </a:xfrm>
              <a:prstGeom prst="rect">
                <a:avLst/>
              </a:prstGeom>
              <a:blipFill>
                <a:blip r:embed="rId2"/>
                <a:stretch>
                  <a:fillRect t="-2857" b="-15714"/>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25A9141F-61F7-B29B-5282-6B5C74588353}"/>
              </a:ext>
            </a:extLst>
          </p:cNvPr>
          <p:cNvSpPr txBox="1"/>
          <p:nvPr/>
        </p:nvSpPr>
        <p:spPr>
          <a:xfrm>
            <a:off x="3864261" y="3883998"/>
            <a:ext cx="4608209" cy="2462213"/>
          </a:xfrm>
          <a:prstGeom prst="rect">
            <a:avLst/>
          </a:prstGeom>
          <a:noFill/>
        </p:spPr>
        <p:txBody>
          <a:bodyPr wrap="square">
            <a:spAutoFit/>
          </a:bodyPr>
          <a:lstStyle/>
          <a:p>
            <a:pPr marL="0" indent="0" algn="ctr">
              <a:buNone/>
            </a:pPr>
            <a:r>
              <a:rPr lang="en-US" sz="2200" b="1" dirty="0">
                <a:solidFill>
                  <a:schemeClr val="accent1"/>
                </a:solidFill>
                <a:cs typeface="Calibri" panose="020F0502020204030204" pitchFamily="34" charset="0"/>
              </a:rPr>
              <a:t>Bottom-up</a:t>
            </a:r>
            <a:r>
              <a:rPr lang="en-US" sz="2200" dirty="0">
                <a:cs typeface="Calibri" panose="020F0502020204030204" pitchFamily="34" charset="0"/>
              </a:rPr>
              <a:t> processes describe ecosystems regulated via production from lower trophic levels. </a:t>
            </a:r>
          </a:p>
          <a:p>
            <a:pPr marL="0" indent="0" algn="ctr">
              <a:buNone/>
            </a:pPr>
            <a:endParaRPr lang="en-US" sz="2200" dirty="0">
              <a:cs typeface="Calibri" panose="020F0502020204030204" pitchFamily="34" charset="0"/>
            </a:endParaRPr>
          </a:p>
          <a:p>
            <a:pPr marL="0" indent="0" algn="ctr">
              <a:buNone/>
            </a:pPr>
            <a:r>
              <a:rPr lang="en-US" sz="2200" b="1" dirty="0">
                <a:solidFill>
                  <a:srgbClr val="C00000"/>
                </a:solidFill>
                <a:highlight>
                  <a:srgbClr val="FFFF00"/>
                </a:highlight>
                <a:cs typeface="Calibri" panose="020F0502020204030204" pitchFamily="34" charset="0"/>
              </a:rPr>
              <a:t>Top-down</a:t>
            </a:r>
            <a:r>
              <a:rPr lang="en-US" sz="2200" dirty="0">
                <a:cs typeface="Calibri" panose="020F0502020204030204" pitchFamily="34" charset="0"/>
              </a:rPr>
              <a:t> processes describe ecosystems regulated via consumption from higher trophic levels.</a:t>
            </a:r>
          </a:p>
        </p:txBody>
      </p:sp>
      <p:pic>
        <p:nvPicPr>
          <p:cNvPr id="21" name="Picture 2" descr="Picture">
            <a:extLst>
              <a:ext uri="{FF2B5EF4-FFF2-40B4-BE49-F238E27FC236}">
                <a16:creationId xmlns:a16="http://schemas.microsoft.com/office/drawing/2014/main" id="{5450C49E-61C7-9647-E805-0ECE50D7A0E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2458"/>
          <a:stretch/>
        </p:blipFill>
        <p:spPr bwMode="auto">
          <a:xfrm>
            <a:off x="8475624" y="1314532"/>
            <a:ext cx="3716376" cy="53086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22498D57-9F89-9D1D-86A5-E6DF1956B336}"/>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22" name="TextBox 21">
            <a:extLst>
              <a:ext uri="{FF2B5EF4-FFF2-40B4-BE49-F238E27FC236}">
                <a16:creationId xmlns:a16="http://schemas.microsoft.com/office/drawing/2014/main" id="{1B776E19-A990-A13F-309E-A2612D640CBF}"/>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
        <p:nvSpPr>
          <p:cNvPr id="26" name="Rectangle 25">
            <a:extLst>
              <a:ext uri="{FF2B5EF4-FFF2-40B4-BE49-F238E27FC236}">
                <a16:creationId xmlns:a16="http://schemas.microsoft.com/office/drawing/2014/main" id="{61CB3BB4-9C5E-6C19-9415-AEB0B3C5F126}"/>
              </a:ext>
            </a:extLst>
          </p:cNvPr>
          <p:cNvSpPr/>
          <p:nvPr/>
        </p:nvSpPr>
        <p:spPr>
          <a:xfrm>
            <a:off x="6574230" y="1427342"/>
            <a:ext cx="772502" cy="44917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CE664FF-B7AF-A0B9-965F-0E440FB0DF24}"/>
                  </a:ext>
                </a:extLst>
              </p:cNvPr>
              <p:cNvSpPr txBox="1"/>
              <p:nvPr/>
            </p:nvSpPr>
            <p:spPr>
              <a:xfrm>
                <a:off x="3966374" y="112655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0070C0"/>
                              </a:solidFill>
                              <a:latin typeface="Cambria Math" panose="02040503050406030204" pitchFamily="18" charset="0"/>
                            </a:rPr>
                          </m:ctrlPr>
                        </m:fPr>
                        <m:num>
                          <m:r>
                            <a:rPr lang="en-US" sz="3000" b="0" i="1" smtClean="0">
                              <a:solidFill>
                                <a:srgbClr val="0070C0"/>
                              </a:solidFill>
                              <a:latin typeface="Cambria Math" panose="02040503050406030204" pitchFamily="18" charset="0"/>
                            </a:rPr>
                            <m:t>𝑑𝑥</m:t>
                          </m:r>
                        </m:num>
                        <m:den>
                          <m:r>
                            <a:rPr lang="en-US" sz="3000" b="0" i="1" smtClean="0">
                              <a:solidFill>
                                <a:srgbClr val="0070C0"/>
                              </a:solidFill>
                              <a:latin typeface="Cambria Math" panose="02040503050406030204" pitchFamily="18" charset="0"/>
                            </a:rPr>
                            <m:t>𝑑𝑡</m:t>
                          </m:r>
                        </m:den>
                      </m:f>
                      <m:r>
                        <a:rPr lang="en-US" sz="3000" b="0" i="1" smtClean="0">
                          <a:solidFill>
                            <a:srgbClr val="0070C0"/>
                          </a:solidFill>
                          <a:latin typeface="Cambria Math" panose="02040503050406030204" pitchFamily="18" charset="0"/>
                        </a:rPr>
                        <m:t>=</m:t>
                      </m:r>
                      <m:r>
                        <a:rPr lang="en-US" sz="3000" b="0" i="1" smtClean="0">
                          <a:solidFill>
                            <a:srgbClr val="0070C0"/>
                          </a:solidFill>
                          <a:latin typeface="Cambria Math" panose="02040503050406030204" pitchFamily="18" charset="0"/>
                          <a:ea typeface="Cambria Math" panose="02040503050406030204" pitchFamily="18" charset="0"/>
                        </a:rPr>
                        <m:t>𝛼</m:t>
                      </m:r>
                      <m:r>
                        <a:rPr lang="en-US" sz="3000" b="0" i="1" smtClean="0">
                          <a:solidFill>
                            <a:srgbClr val="0070C0"/>
                          </a:solidFill>
                          <a:latin typeface="Cambria Math" panose="02040503050406030204" pitchFamily="18" charset="0"/>
                          <a:ea typeface="Cambria Math" panose="02040503050406030204" pitchFamily="18" charset="0"/>
                        </a:rPr>
                        <m:t>𝑥</m:t>
                      </m:r>
                      <m:r>
                        <a:rPr lang="en-US" sz="3000" b="0" i="1" smtClean="0">
                          <a:solidFill>
                            <a:srgbClr val="0070C0"/>
                          </a:solidFill>
                          <a:latin typeface="Cambria Math" panose="02040503050406030204" pitchFamily="18" charset="0"/>
                          <a:ea typeface="Cambria Math" panose="02040503050406030204" pitchFamily="18" charset="0"/>
                        </a:rPr>
                        <m:t> −</m:t>
                      </m:r>
                      <m:r>
                        <a:rPr lang="en-US" sz="3000" b="0" i="1" smtClean="0">
                          <a:solidFill>
                            <a:srgbClr val="0070C0"/>
                          </a:solidFill>
                          <a:latin typeface="Cambria Math" panose="02040503050406030204" pitchFamily="18" charset="0"/>
                          <a:ea typeface="Cambria Math" panose="02040503050406030204" pitchFamily="18" charset="0"/>
                        </a:rPr>
                        <m:t>𝛽</m:t>
                      </m:r>
                      <m:r>
                        <a:rPr lang="en-US" sz="30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3000" dirty="0">
                  <a:solidFill>
                    <a:srgbClr val="0070C0"/>
                  </a:solidFill>
                </a:endParaRPr>
              </a:p>
            </p:txBody>
          </p:sp>
        </mc:Choice>
        <mc:Fallback xmlns="">
          <p:sp>
            <p:nvSpPr>
              <p:cNvPr id="20" name="TextBox 19">
                <a:extLst>
                  <a:ext uri="{FF2B5EF4-FFF2-40B4-BE49-F238E27FC236}">
                    <a16:creationId xmlns:a16="http://schemas.microsoft.com/office/drawing/2014/main" id="{8CE664FF-B7AF-A0B9-965F-0E440FB0DF24}"/>
                  </a:ext>
                </a:extLst>
              </p:cNvPr>
              <p:cNvSpPr txBox="1">
                <a:spLocks noRot="1" noChangeAspect="1" noMove="1" noResize="1" noEditPoints="1" noAdjustHandles="1" noChangeArrowheads="1" noChangeShapeType="1" noTextEdit="1"/>
              </p:cNvSpPr>
              <p:nvPr/>
            </p:nvSpPr>
            <p:spPr>
              <a:xfrm>
                <a:off x="3966374" y="1126557"/>
                <a:ext cx="4001311" cy="876522"/>
              </a:xfrm>
              <a:prstGeom prst="rect">
                <a:avLst/>
              </a:prstGeom>
              <a:blipFill>
                <a:blip r:embed="rId8"/>
                <a:stretch>
                  <a:fillRect t="-1429" b="-14286"/>
                </a:stretch>
              </a:blipFill>
            </p:spPr>
            <p:txBody>
              <a:bodyPr/>
              <a:lstStyle/>
              <a:p>
                <a:r>
                  <a:rPr lang="en-US">
                    <a:noFill/>
                  </a:rPr>
                  <a:t> </a:t>
                </a:r>
              </a:p>
            </p:txBody>
          </p:sp>
        </mc:Fallback>
      </mc:AlternateContent>
    </p:spTree>
    <p:extLst>
      <p:ext uri="{BB962C8B-B14F-4D97-AF65-F5344CB8AC3E}">
        <p14:creationId xmlns:p14="http://schemas.microsoft.com/office/powerpoint/2010/main" val="325439021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A98F904-2476-1426-A9DC-AA8BD8F58D2A}"/>
              </a:ext>
            </a:extLst>
          </p:cNvPr>
          <p:cNvSpPr txBox="1"/>
          <p:nvPr/>
        </p:nvSpPr>
        <p:spPr>
          <a:xfrm>
            <a:off x="589893" y="28317"/>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models with data</a:t>
            </a:r>
            <a:endParaRPr lang="en-US" sz="3200" dirty="0">
              <a:effectLst/>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F8C0B388-8125-8C6C-057F-44D204FED58E}"/>
              </a:ext>
            </a:extLst>
          </p:cNvPr>
          <p:cNvGrpSpPr/>
          <p:nvPr/>
        </p:nvGrpSpPr>
        <p:grpSpPr>
          <a:xfrm>
            <a:off x="1043649" y="883738"/>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Content Placeholder 2">
            <a:extLst>
              <a:ext uri="{FF2B5EF4-FFF2-40B4-BE49-F238E27FC236}">
                <a16:creationId xmlns:a16="http://schemas.microsoft.com/office/drawing/2014/main" id="{B6E69F10-4A93-1694-6EE2-538434F0625E}"/>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pic>
        <p:nvPicPr>
          <p:cNvPr id="1028" name="Picture 4">
            <a:extLst>
              <a:ext uri="{FF2B5EF4-FFF2-40B4-BE49-F238E27FC236}">
                <a16:creationId xmlns:a16="http://schemas.microsoft.com/office/drawing/2014/main" id="{2F84402A-3B21-C67D-AD82-25CBDEFC59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82347" y="706460"/>
            <a:ext cx="5232792" cy="348852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4" name="Picture 10" descr="Two men examine pelts from large piles in front of them in the fur deptartment at the Hudson Bay Company store, Winnipeg, Manitoba, Canada, mid-July, 1937. (Photo by Margaret Bourke-White/Time &amp; Life Pictures/Getty Images)">
            <a:extLst>
              <a:ext uri="{FF2B5EF4-FFF2-40B4-BE49-F238E27FC236}">
                <a16:creationId xmlns:a16="http://schemas.microsoft.com/office/drawing/2014/main" id="{87FB5A0D-522B-D563-027D-EDF2168CE9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25803" y="4194988"/>
            <a:ext cx="3741692" cy="264257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6" name="Picture 12" descr="New logo, old name: The Bay returns to its roots - The Globe and Mail">
            <a:extLst>
              <a:ext uri="{FF2B5EF4-FFF2-40B4-BE49-F238E27FC236}">
                <a16:creationId xmlns:a16="http://schemas.microsoft.com/office/drawing/2014/main" id="{481DE59B-FB66-D461-0300-4F0B8290FAA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668" r="5262"/>
          <a:stretch/>
        </p:blipFill>
        <p:spPr bwMode="auto">
          <a:xfrm>
            <a:off x="4579509" y="4489532"/>
            <a:ext cx="3382294"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2974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A98F904-2476-1426-A9DC-AA8BD8F58D2A}"/>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models with data</a:t>
            </a:r>
            <a:endParaRPr lang="en-US" sz="3200" dirty="0">
              <a:effectLst/>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Content Placeholder 2">
            <a:extLst>
              <a:ext uri="{FF2B5EF4-FFF2-40B4-BE49-F238E27FC236}">
                <a16:creationId xmlns:a16="http://schemas.microsoft.com/office/drawing/2014/main" id="{313C2E92-3D17-2FE9-7CD3-85A98BF89611}"/>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pic>
        <p:nvPicPr>
          <p:cNvPr id="24" name="Picture 23" descr="Chart, line chart&#10;&#10;Description automatically generated">
            <a:extLst>
              <a:ext uri="{FF2B5EF4-FFF2-40B4-BE49-F238E27FC236}">
                <a16:creationId xmlns:a16="http://schemas.microsoft.com/office/drawing/2014/main" id="{95E918B4-0C47-CA91-396D-EE1007B45092}"/>
              </a:ext>
            </a:extLst>
          </p:cNvPr>
          <p:cNvPicPr>
            <a:picLocks noChangeAspect="1"/>
          </p:cNvPicPr>
          <p:nvPr/>
        </p:nvPicPr>
        <p:blipFill>
          <a:blip r:embed="rId6"/>
          <a:stretch>
            <a:fillRect/>
          </a:stretch>
        </p:blipFill>
        <p:spPr>
          <a:xfrm>
            <a:off x="4301932" y="1418891"/>
            <a:ext cx="6834082" cy="5125562"/>
          </a:xfrm>
          <a:prstGeom prst="rect">
            <a:avLst/>
          </a:prstGeom>
        </p:spPr>
      </p:pic>
    </p:spTree>
    <p:extLst>
      <p:ext uri="{BB962C8B-B14F-4D97-AF65-F5344CB8AC3E}">
        <p14:creationId xmlns:p14="http://schemas.microsoft.com/office/powerpoint/2010/main" val="33346402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models with data</a:t>
            </a:r>
            <a:endParaRPr lang="en-US" sz="3200" dirty="0">
              <a:effectLst/>
              <a:latin typeface="Calibri" panose="020F0502020204030204" pitchFamily="34" charset="0"/>
              <a:cs typeface="Calibri" panose="020F0502020204030204" pitchFamily="34" charset="0"/>
            </a:endParaRPr>
          </a:p>
        </p:txBody>
      </p:sp>
      <p:sp>
        <p:nvSpPr>
          <p:cNvPr id="25" name="Content Placeholder 2">
            <a:extLst>
              <a:ext uri="{FF2B5EF4-FFF2-40B4-BE49-F238E27FC236}">
                <a16:creationId xmlns:a16="http://schemas.microsoft.com/office/drawing/2014/main" id="{C5C6C21F-1DF6-C723-8980-65EB9F255A31}"/>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pic>
        <p:nvPicPr>
          <p:cNvPr id="26" name="Picture 25" descr="Chart&#10;&#10;Description automatically generated">
            <a:extLst>
              <a:ext uri="{FF2B5EF4-FFF2-40B4-BE49-F238E27FC236}">
                <a16:creationId xmlns:a16="http://schemas.microsoft.com/office/drawing/2014/main" id="{46C67E7A-0FE5-9D33-0A67-6CE1E2EFA93C}"/>
              </a:ext>
            </a:extLst>
          </p:cNvPr>
          <p:cNvPicPr>
            <a:picLocks noChangeAspect="1"/>
          </p:cNvPicPr>
          <p:nvPr/>
        </p:nvPicPr>
        <p:blipFill>
          <a:blip r:embed="rId6"/>
          <a:stretch>
            <a:fillRect/>
          </a:stretch>
        </p:blipFill>
        <p:spPr>
          <a:xfrm>
            <a:off x="3499401" y="1123207"/>
            <a:ext cx="7469422" cy="5602067"/>
          </a:xfrm>
          <a:prstGeom prst="rect">
            <a:avLst/>
          </a:prstGeom>
        </p:spPr>
      </p:pic>
    </p:spTree>
    <p:extLst>
      <p:ext uri="{BB962C8B-B14F-4D97-AF65-F5344CB8AC3E}">
        <p14:creationId xmlns:p14="http://schemas.microsoft.com/office/powerpoint/2010/main" val="10674759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62482" y="1118606"/>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6A539222-1734-BE55-E0D9-CF98924DEC2C}"/>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models with data</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04793C-58B9-A40F-DBE1-68C848387754}"/>
                  </a:ext>
                </a:extLst>
              </p:cNvPr>
              <p:cNvSpPr txBox="1"/>
              <p:nvPr/>
            </p:nvSpPr>
            <p:spPr>
              <a:xfrm>
                <a:off x="7726460" y="1053649"/>
                <a:ext cx="4465540" cy="5175840"/>
              </a:xfrm>
              <a:prstGeom prst="rect">
                <a:avLst/>
              </a:prstGeom>
              <a:noFill/>
            </p:spPr>
            <p:txBody>
              <a:bodyPr wrap="square">
                <a:spAutoFit/>
              </a:bodyPr>
              <a:lstStyle/>
              <a:p>
                <a:pPr marL="285750" indent="-285750">
                  <a:buFont typeface="Arial" panose="020B0604020202020204" pitchFamily="34" charset="0"/>
                  <a:buChar char="•"/>
                </a:pPr>
                <a:r>
                  <a:rPr lang="en-US" sz="2200" b="0" i="0" dirty="0">
                    <a:solidFill>
                      <a:srgbClr val="202122"/>
                    </a:solidFill>
                    <a:effectLst/>
                  </a:rPr>
                  <a:t>Fitting a model to data allows us to estimate parameters – remember those growth rates from the human population models!</a:t>
                </a:r>
              </a:p>
              <a:p>
                <a:pPr marL="285750" indent="-285750">
                  <a:buFont typeface="Arial" panose="020B0604020202020204" pitchFamily="34" charset="0"/>
                  <a:buChar char="•"/>
                </a:pPr>
                <a:r>
                  <a:rPr lang="en-US" sz="2200" dirty="0">
                    <a:solidFill>
                      <a:srgbClr val="202122"/>
                    </a:solidFill>
                  </a:rPr>
                  <a:t>Here, we can explore the growth rate of the prey under exponential growth (</a:t>
                </a:r>
                <a14:m>
                  <m:oMath xmlns:m="http://schemas.openxmlformats.org/officeDocument/2006/math">
                    <m:r>
                      <a:rPr lang="en-US" sz="2400" b="0" i="1" smtClean="0">
                        <a:solidFill>
                          <a:srgbClr val="0070C0"/>
                        </a:solidFill>
                        <a:latin typeface="Cambria Math" panose="02040503050406030204" pitchFamily="18" charset="0"/>
                        <a:ea typeface="Cambria Math" panose="02040503050406030204" pitchFamily="18" charset="0"/>
                      </a:rPr>
                      <m:t>𝛼</m:t>
                    </m:r>
                  </m:oMath>
                </a14:m>
                <a:r>
                  <a:rPr lang="en-US" sz="2200" b="0" i="0" dirty="0">
                    <a:solidFill>
                      <a:srgbClr val="202122"/>
                    </a:solidFill>
                    <a:effectLst/>
                  </a:rPr>
                  <a:t>), the efficiency of kill (</a:t>
                </a:r>
                <a14:m>
                  <m:oMath xmlns:m="http://schemas.openxmlformats.org/officeDocument/2006/math">
                    <m:r>
                      <a:rPr lang="en-US" sz="2400" i="1">
                        <a:solidFill>
                          <a:srgbClr val="0070C0"/>
                        </a:solidFill>
                        <a:latin typeface="Cambria Math" panose="02040503050406030204" pitchFamily="18" charset="0"/>
                        <a:ea typeface="Cambria Math" panose="02040503050406030204" pitchFamily="18" charset="0"/>
                      </a:rPr>
                      <m:t>𝛽</m:t>
                    </m:r>
                  </m:oMath>
                </a14:m>
                <a:r>
                  <a:rPr lang="en-US" sz="2200" dirty="0">
                    <a:solidFill>
                      <a:srgbClr val="202122"/>
                    </a:solidFill>
                  </a:rPr>
                  <a:t>) and digestion (</a:t>
                </a:r>
                <a14:m>
                  <m:oMath xmlns:m="http://schemas.openxmlformats.org/officeDocument/2006/math">
                    <m:r>
                      <a:rPr lang="en-US" sz="2400" i="1">
                        <a:solidFill>
                          <a:srgbClr val="C00000"/>
                        </a:solidFill>
                        <a:latin typeface="Cambria Math" panose="02040503050406030204" pitchFamily="18" charset="0"/>
                        <a:ea typeface="Cambria Math" panose="02040503050406030204" pitchFamily="18" charset="0"/>
                      </a:rPr>
                      <m:t>𝛿</m:t>
                    </m:r>
                  </m:oMath>
                </a14:m>
                <a:r>
                  <a:rPr lang="en-US" sz="2200" dirty="0">
                    <a:solidFill>
                      <a:srgbClr val="202122"/>
                    </a:solidFill>
                  </a:rPr>
                  <a:t>) by the predator, and the natural death rate of the predator (</a:t>
                </a:r>
                <a14:m>
                  <m:oMath xmlns:m="http://schemas.openxmlformats.org/officeDocument/2006/math">
                    <m:r>
                      <a:rPr lang="en-US" sz="2400" i="1">
                        <a:solidFill>
                          <a:srgbClr val="C00000"/>
                        </a:solidFill>
                        <a:latin typeface="Cambria Math" panose="02040503050406030204" pitchFamily="18" charset="0"/>
                        <a:ea typeface="Cambria Math" panose="02040503050406030204" pitchFamily="18" charset="0"/>
                      </a:rPr>
                      <m:t>𝛾</m:t>
                    </m:r>
                  </m:oMath>
                </a14:m>
                <a:r>
                  <a:rPr lang="en-US" sz="2200" dirty="0">
                    <a:solidFill>
                      <a:srgbClr val="202122"/>
                    </a:solidFill>
                  </a:rPr>
                  <a:t>).</a:t>
                </a:r>
              </a:p>
              <a:p>
                <a:pPr marL="285750" indent="-285750">
                  <a:buFont typeface="Arial" panose="020B0604020202020204" pitchFamily="34" charset="0"/>
                  <a:buChar char="•"/>
                </a:pPr>
                <a:endParaRPr lang="en-US" sz="2200" b="0" i="0" dirty="0">
                  <a:solidFill>
                    <a:schemeClr val="tx1"/>
                  </a:solidFill>
                  <a:effectLst/>
                </a:endParaRPr>
              </a:p>
              <a:p>
                <a:pPr marL="285750" indent="-285750">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𝛼</m:t>
                    </m:r>
                    <m:r>
                      <a:rPr lang="en-US" sz="2000" b="0" i="1" smtClean="0">
                        <a:solidFill>
                          <a:schemeClr val="tx1"/>
                        </a:solidFill>
                        <a:latin typeface="Cambria Math" panose="02040503050406030204" pitchFamily="18" charset="0"/>
                        <a:ea typeface="Cambria Math" panose="02040503050406030204" pitchFamily="18" charset="0"/>
                      </a:rPr>
                      <m:t>=</m:t>
                    </m:r>
                  </m:oMath>
                </a14:m>
                <a:r>
                  <a:rPr lang="en-US" sz="2200" dirty="0">
                    <a:solidFill>
                      <a:schemeClr val="tx1"/>
                    </a:solidFill>
                  </a:rPr>
                  <a:t> .0897 hare/year</a:t>
                </a:r>
              </a:p>
              <a:p>
                <a:pPr marL="285750" indent="-285750">
                  <a:buFont typeface="Arial" panose="020B0604020202020204" pitchFamily="34" charset="0"/>
                  <a:buChar char="•"/>
                </a:pPr>
                <a14:m>
                  <m:oMath xmlns:m="http://schemas.openxmlformats.org/officeDocument/2006/math">
                    <m:r>
                      <a:rPr lang="en-US" sz="2000" i="1" smtClean="0">
                        <a:solidFill>
                          <a:schemeClr val="tx1"/>
                        </a:solidFill>
                        <a:latin typeface="Cambria Math" panose="02040503050406030204" pitchFamily="18" charset="0"/>
                        <a:ea typeface="Cambria Math" panose="02040503050406030204" pitchFamily="18" charset="0"/>
                      </a:rPr>
                      <m:t>𝛽</m:t>
                    </m:r>
                    <m:r>
                      <a:rPr lang="en-US" sz="2000" b="0" i="1" smtClean="0">
                        <a:solidFill>
                          <a:schemeClr val="tx1"/>
                        </a:solidFill>
                        <a:latin typeface="Cambria Math" panose="02040503050406030204" pitchFamily="18" charset="0"/>
                        <a:ea typeface="Cambria Math" panose="02040503050406030204" pitchFamily="18" charset="0"/>
                      </a:rPr>
                      <m:t>=.0000157</m:t>
                    </m:r>
                  </m:oMath>
                </a14:m>
                <a:r>
                  <a:rPr lang="en-US" sz="2200" dirty="0">
                    <a:solidFill>
                      <a:schemeClr val="tx1"/>
                    </a:solidFill>
                  </a:rPr>
                  <a:t> hare/lynx/year</a:t>
                </a:r>
              </a:p>
              <a:p>
                <a:pPr marL="285750" indent="-285750">
                  <a:buFont typeface="Arial" panose="020B0604020202020204" pitchFamily="34" charset="0"/>
                  <a:buChar char="•"/>
                </a:pPr>
                <a14:m>
                  <m:oMath xmlns:m="http://schemas.openxmlformats.org/officeDocument/2006/math">
                    <m:r>
                      <a:rPr lang="en-US" sz="2000" i="1" smtClean="0">
                        <a:solidFill>
                          <a:schemeClr val="tx1"/>
                        </a:solidFill>
                        <a:latin typeface="Cambria Math" panose="02040503050406030204" pitchFamily="18" charset="0"/>
                        <a:ea typeface="Cambria Math" panose="02040503050406030204" pitchFamily="18" charset="0"/>
                      </a:rPr>
                      <m:t>𝛿</m:t>
                    </m:r>
                    <m:r>
                      <a:rPr lang="en-US" sz="2000" b="0" i="1" smtClean="0">
                        <a:solidFill>
                          <a:schemeClr val="tx1"/>
                        </a:solidFill>
                        <a:latin typeface="Cambria Math" panose="02040503050406030204" pitchFamily="18" charset="0"/>
                        <a:ea typeface="Cambria Math" panose="02040503050406030204" pitchFamily="18" charset="0"/>
                      </a:rPr>
                      <m:t>=.0250</m:t>
                    </m:r>
                  </m:oMath>
                </a14:m>
                <a:r>
                  <a:rPr lang="en-US" sz="2200" dirty="0">
                    <a:solidFill>
                      <a:schemeClr val="tx1"/>
                    </a:solidFill>
                  </a:rPr>
                  <a:t> lynx/hare/year</a:t>
                </a:r>
              </a:p>
              <a:p>
                <a:pPr marL="285750" indent="-285750">
                  <a:buFont typeface="Arial" panose="020B0604020202020204" pitchFamily="34" charset="0"/>
                  <a:buChar char="•"/>
                </a:pPr>
                <a14:m>
                  <m:oMath xmlns:m="http://schemas.openxmlformats.org/officeDocument/2006/math">
                    <m:r>
                      <a:rPr lang="en-US" sz="2000" i="1" smtClean="0">
                        <a:solidFill>
                          <a:schemeClr val="tx1"/>
                        </a:solidFill>
                        <a:latin typeface="Cambria Math" panose="02040503050406030204" pitchFamily="18" charset="0"/>
                        <a:ea typeface="Cambria Math" panose="02040503050406030204" pitchFamily="18" charset="0"/>
                      </a:rPr>
                      <m:t>𝛾</m:t>
                    </m:r>
                    <m:r>
                      <a:rPr lang="en-US" sz="2000" b="0" i="0" smtClean="0">
                        <a:solidFill>
                          <a:schemeClr val="tx1"/>
                        </a:solidFill>
                        <a:latin typeface="Cambria Math" panose="02040503050406030204" pitchFamily="18" charset="0"/>
                        <a:ea typeface="Cambria Math" panose="02040503050406030204" pitchFamily="18" charset="0"/>
                      </a:rPr>
                      <m:t>= .0174 </m:t>
                    </m:r>
                    <m:r>
                      <m:rPr>
                        <m:sty m:val="p"/>
                      </m:rPr>
                      <a:rPr lang="en-US" sz="2000" b="0" i="0" smtClean="0">
                        <a:solidFill>
                          <a:schemeClr val="tx1"/>
                        </a:solidFill>
                        <a:latin typeface="Cambria Math" panose="02040503050406030204" pitchFamily="18" charset="0"/>
                        <a:ea typeface="Cambria Math" panose="02040503050406030204" pitchFamily="18" charset="0"/>
                      </a:rPr>
                      <m:t>lynx</m:t>
                    </m:r>
                    <m:r>
                      <a:rPr lang="en-US" sz="2000" b="0" i="0" smtClean="0">
                        <a:solidFill>
                          <a:schemeClr val="tx1"/>
                        </a:solidFill>
                        <a:latin typeface="Cambria Math" panose="02040503050406030204" pitchFamily="18" charset="0"/>
                        <a:ea typeface="Cambria Math" panose="02040503050406030204" pitchFamily="18" charset="0"/>
                      </a:rPr>
                      <m:t> /</m:t>
                    </m:r>
                    <m:r>
                      <m:rPr>
                        <m:sty m:val="p"/>
                      </m:rPr>
                      <a:rPr lang="en-US" sz="2000" b="0" i="0" smtClean="0">
                        <a:solidFill>
                          <a:schemeClr val="tx1"/>
                        </a:solidFill>
                        <a:latin typeface="Cambria Math" panose="02040503050406030204" pitchFamily="18" charset="0"/>
                        <a:ea typeface="Cambria Math" panose="02040503050406030204" pitchFamily="18" charset="0"/>
                      </a:rPr>
                      <m:t>year</m:t>
                    </m:r>
                  </m:oMath>
                </a14:m>
                <a:endParaRPr lang="en-US" sz="2200" dirty="0">
                  <a:solidFill>
                    <a:schemeClr val="tx1"/>
                  </a:solidFill>
                </a:endParaRPr>
              </a:p>
            </p:txBody>
          </p:sp>
        </mc:Choice>
        <mc:Fallback xmlns="">
          <p:sp>
            <p:nvSpPr>
              <p:cNvPr id="5" name="TextBox 4">
                <a:extLst>
                  <a:ext uri="{FF2B5EF4-FFF2-40B4-BE49-F238E27FC236}">
                    <a16:creationId xmlns:a16="http://schemas.microsoft.com/office/drawing/2014/main" id="{E504793C-58B9-A40F-DBE1-68C848387754}"/>
                  </a:ext>
                </a:extLst>
              </p:cNvPr>
              <p:cNvSpPr txBox="1">
                <a:spLocks noRot="1" noChangeAspect="1" noMove="1" noResize="1" noEditPoints="1" noAdjustHandles="1" noChangeArrowheads="1" noChangeShapeType="1" noTextEdit="1"/>
              </p:cNvSpPr>
              <p:nvPr/>
            </p:nvSpPr>
            <p:spPr>
              <a:xfrm>
                <a:off x="7726460" y="1053649"/>
                <a:ext cx="4465540" cy="5175840"/>
              </a:xfrm>
              <a:prstGeom prst="rect">
                <a:avLst/>
              </a:prstGeom>
              <a:blipFill>
                <a:blip r:embed="rId6"/>
                <a:stretch>
                  <a:fillRect l="-1700" t="-980" r="-3116" b="-12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C6DF6D9-8D99-2CE4-CABB-CA27D77F6FAC}"/>
                  </a:ext>
                </a:extLst>
              </p:cNvPr>
              <p:cNvSpPr txBox="1"/>
              <p:nvPr/>
            </p:nvSpPr>
            <p:spPr>
              <a:xfrm>
                <a:off x="2995120" y="5053222"/>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𝑑𝑥</m:t>
                          </m:r>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22" name="TextBox 21">
                <a:extLst>
                  <a:ext uri="{FF2B5EF4-FFF2-40B4-BE49-F238E27FC236}">
                    <a16:creationId xmlns:a16="http://schemas.microsoft.com/office/drawing/2014/main" id="{2C6DF6D9-8D99-2CE4-CABB-CA27D77F6FAC}"/>
                  </a:ext>
                </a:extLst>
              </p:cNvPr>
              <p:cNvSpPr txBox="1">
                <a:spLocks noRot="1" noChangeAspect="1" noMove="1" noResize="1" noEditPoints="1" noAdjustHandles="1" noChangeArrowheads="1" noChangeShapeType="1" noTextEdit="1"/>
              </p:cNvSpPr>
              <p:nvPr/>
            </p:nvSpPr>
            <p:spPr>
              <a:xfrm>
                <a:off x="2995120" y="5053222"/>
                <a:ext cx="4001311" cy="730393"/>
              </a:xfrm>
              <a:prstGeom prst="rect">
                <a:avLst/>
              </a:prstGeom>
              <a:blipFill>
                <a:blip r:embed="rId7"/>
                <a:stretch>
                  <a:fillRect t="-169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1EF7D1A-2B34-BC71-A80E-C2D7C8189B9A}"/>
                  </a:ext>
                </a:extLst>
              </p:cNvPr>
              <p:cNvSpPr txBox="1"/>
              <p:nvPr/>
            </p:nvSpPr>
            <p:spPr>
              <a:xfrm>
                <a:off x="2995121" y="5862612"/>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𝑑𝑦</m:t>
                          </m:r>
                        </m:num>
                        <m:den>
                          <m:r>
                            <a:rPr lang="en-US" sz="2500" b="0" i="1" smtClean="0">
                              <a:solidFill>
                                <a:srgbClr val="C00000"/>
                              </a:solidFill>
                              <a:latin typeface="Cambria Math" panose="02040503050406030204" pitchFamily="18" charset="0"/>
                            </a:rPr>
                            <m:t>𝑑𝑡</m:t>
                          </m:r>
                        </m:den>
                      </m:f>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𝛿</m:t>
                      </m:r>
                      <m:r>
                        <a:rPr lang="en-US" sz="2500" b="0" i="1" smtClean="0">
                          <a:solidFill>
                            <a:srgbClr val="C00000"/>
                          </a:solidFill>
                          <a:latin typeface="Cambria Math" panose="02040503050406030204" pitchFamily="18" charset="0"/>
                          <a:ea typeface="Cambria Math" panose="02040503050406030204" pitchFamily="18" charset="0"/>
                        </a:rPr>
                        <m:t>𝑥𝑦</m:t>
                      </m:r>
                      <m:r>
                        <a:rPr lang="en-US" sz="2500" b="0" i="1" smtClean="0">
                          <a:solidFill>
                            <a:srgbClr val="C00000"/>
                          </a:solidFill>
                          <a:latin typeface="Cambria Math" panose="02040503050406030204" pitchFamily="18" charset="0"/>
                          <a:ea typeface="Cambria Math" panose="02040503050406030204" pitchFamily="18" charset="0"/>
                        </a:rPr>
                        <m:t> −</m:t>
                      </m:r>
                      <m:r>
                        <a:rPr lang="en-US" sz="2500" b="0" i="1" smtClean="0">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23" name="TextBox 22">
                <a:extLst>
                  <a:ext uri="{FF2B5EF4-FFF2-40B4-BE49-F238E27FC236}">
                    <a16:creationId xmlns:a16="http://schemas.microsoft.com/office/drawing/2014/main" id="{61EF7D1A-2B34-BC71-A80E-C2D7C8189B9A}"/>
                  </a:ext>
                </a:extLst>
              </p:cNvPr>
              <p:cNvSpPr txBox="1">
                <a:spLocks noRot="1" noChangeAspect="1" noMove="1" noResize="1" noEditPoints="1" noAdjustHandles="1" noChangeArrowheads="1" noChangeShapeType="1" noTextEdit="1"/>
              </p:cNvSpPr>
              <p:nvPr/>
            </p:nvSpPr>
            <p:spPr>
              <a:xfrm>
                <a:off x="2995121" y="5862612"/>
                <a:ext cx="4001311" cy="730393"/>
              </a:xfrm>
              <a:prstGeom prst="rect">
                <a:avLst/>
              </a:prstGeom>
              <a:blipFill>
                <a:blip r:embed="rId8"/>
                <a:stretch>
                  <a:fillRect t="-3390" b="-13559"/>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89B0706E-8C4E-F19E-B12B-B412EE12D129}"/>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pic>
        <p:nvPicPr>
          <p:cNvPr id="29" name="Picture 28" descr="Chart&#10;&#10;Description automatically generated">
            <a:extLst>
              <a:ext uri="{FF2B5EF4-FFF2-40B4-BE49-F238E27FC236}">
                <a16:creationId xmlns:a16="http://schemas.microsoft.com/office/drawing/2014/main" id="{52AE4F09-7FF6-9CA1-C905-F620FEC17809}"/>
              </a:ext>
            </a:extLst>
          </p:cNvPr>
          <p:cNvPicPr>
            <a:picLocks noChangeAspect="1"/>
          </p:cNvPicPr>
          <p:nvPr/>
        </p:nvPicPr>
        <p:blipFill>
          <a:blip r:embed="rId9"/>
          <a:stretch>
            <a:fillRect/>
          </a:stretch>
        </p:blipFill>
        <p:spPr>
          <a:xfrm>
            <a:off x="2453587" y="1177275"/>
            <a:ext cx="5147502" cy="3860627"/>
          </a:xfrm>
          <a:prstGeom prst="rect">
            <a:avLst/>
          </a:prstGeom>
        </p:spPr>
      </p:pic>
    </p:spTree>
    <p:extLst>
      <p:ext uri="{BB962C8B-B14F-4D97-AF65-F5344CB8AC3E}">
        <p14:creationId xmlns:p14="http://schemas.microsoft.com/office/powerpoint/2010/main" val="420387564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62482" y="1118606"/>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6A539222-1734-BE55-E0D9-CF98924DEC2C}"/>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models with data</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C6DF6D9-8D99-2CE4-CABB-CA27D77F6FAC}"/>
                  </a:ext>
                </a:extLst>
              </p:cNvPr>
              <p:cNvSpPr txBox="1"/>
              <p:nvPr/>
            </p:nvSpPr>
            <p:spPr>
              <a:xfrm>
                <a:off x="1673001" y="111860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𝑑𝑥</m:t>
                          </m:r>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22" name="TextBox 21">
                <a:extLst>
                  <a:ext uri="{FF2B5EF4-FFF2-40B4-BE49-F238E27FC236}">
                    <a16:creationId xmlns:a16="http://schemas.microsoft.com/office/drawing/2014/main" id="{2C6DF6D9-8D99-2CE4-CABB-CA27D77F6FAC}"/>
                  </a:ext>
                </a:extLst>
              </p:cNvPr>
              <p:cNvSpPr txBox="1">
                <a:spLocks noRot="1" noChangeAspect="1" noMove="1" noResize="1" noEditPoints="1" noAdjustHandles="1" noChangeArrowheads="1" noChangeShapeType="1" noTextEdit="1"/>
              </p:cNvSpPr>
              <p:nvPr/>
            </p:nvSpPr>
            <p:spPr>
              <a:xfrm>
                <a:off x="1673001" y="1118606"/>
                <a:ext cx="4001311" cy="730393"/>
              </a:xfrm>
              <a:prstGeom prst="rect">
                <a:avLst/>
              </a:prstGeom>
              <a:blipFill>
                <a:blip r:embed="rId6"/>
                <a:stretch>
                  <a:fillRect t="-169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1EF7D1A-2B34-BC71-A80E-C2D7C8189B9A}"/>
                  </a:ext>
                </a:extLst>
              </p:cNvPr>
              <p:cNvSpPr txBox="1"/>
              <p:nvPr/>
            </p:nvSpPr>
            <p:spPr>
              <a:xfrm>
                <a:off x="1673002" y="192799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𝑑𝑦</m:t>
                          </m:r>
                        </m:num>
                        <m:den>
                          <m:r>
                            <a:rPr lang="en-US" sz="2500" b="0" i="1" smtClean="0">
                              <a:solidFill>
                                <a:srgbClr val="C00000"/>
                              </a:solidFill>
                              <a:latin typeface="Cambria Math" panose="02040503050406030204" pitchFamily="18" charset="0"/>
                            </a:rPr>
                            <m:t>𝑑𝑡</m:t>
                          </m:r>
                        </m:den>
                      </m:f>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𝛿</m:t>
                      </m:r>
                      <m:r>
                        <a:rPr lang="en-US" sz="2500" b="0" i="1" smtClean="0">
                          <a:solidFill>
                            <a:srgbClr val="C00000"/>
                          </a:solidFill>
                          <a:latin typeface="Cambria Math" panose="02040503050406030204" pitchFamily="18" charset="0"/>
                          <a:ea typeface="Cambria Math" panose="02040503050406030204" pitchFamily="18" charset="0"/>
                        </a:rPr>
                        <m:t>𝑥𝑦</m:t>
                      </m:r>
                      <m:r>
                        <a:rPr lang="en-US" sz="2500" b="0" i="1" smtClean="0">
                          <a:solidFill>
                            <a:srgbClr val="C00000"/>
                          </a:solidFill>
                          <a:latin typeface="Cambria Math" panose="02040503050406030204" pitchFamily="18" charset="0"/>
                          <a:ea typeface="Cambria Math" panose="02040503050406030204" pitchFamily="18" charset="0"/>
                        </a:rPr>
                        <m:t> −</m:t>
                      </m:r>
                      <m:r>
                        <a:rPr lang="en-US" sz="2500" b="0" i="1" smtClean="0">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23" name="TextBox 22">
                <a:extLst>
                  <a:ext uri="{FF2B5EF4-FFF2-40B4-BE49-F238E27FC236}">
                    <a16:creationId xmlns:a16="http://schemas.microsoft.com/office/drawing/2014/main" id="{61EF7D1A-2B34-BC71-A80E-C2D7C8189B9A}"/>
                  </a:ext>
                </a:extLst>
              </p:cNvPr>
              <p:cNvSpPr txBox="1">
                <a:spLocks noRot="1" noChangeAspect="1" noMove="1" noResize="1" noEditPoints="1" noAdjustHandles="1" noChangeArrowheads="1" noChangeShapeType="1" noTextEdit="1"/>
              </p:cNvSpPr>
              <p:nvPr/>
            </p:nvSpPr>
            <p:spPr>
              <a:xfrm>
                <a:off x="1673002" y="1927996"/>
                <a:ext cx="4001311" cy="730393"/>
              </a:xfrm>
              <a:prstGeom prst="rect">
                <a:avLst/>
              </a:prstGeom>
              <a:blipFill>
                <a:blip r:embed="rId7"/>
                <a:stretch>
                  <a:fillRect t="-5085" b="-13559"/>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89B0706E-8C4E-F19E-B12B-B412EE12D129}"/>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pic>
        <p:nvPicPr>
          <p:cNvPr id="4" name="Picture 3" descr="Chart, scatter chart&#10;&#10;Description automatically generated">
            <a:extLst>
              <a:ext uri="{FF2B5EF4-FFF2-40B4-BE49-F238E27FC236}">
                <a16:creationId xmlns:a16="http://schemas.microsoft.com/office/drawing/2014/main" id="{C9FDAEC5-4D91-E989-57AC-C3E66CF6BFDB}"/>
              </a:ext>
            </a:extLst>
          </p:cNvPr>
          <p:cNvPicPr>
            <a:picLocks noChangeAspect="1"/>
          </p:cNvPicPr>
          <p:nvPr/>
        </p:nvPicPr>
        <p:blipFill>
          <a:blip r:embed="rId8"/>
          <a:stretch>
            <a:fillRect/>
          </a:stretch>
        </p:blipFill>
        <p:spPr>
          <a:xfrm>
            <a:off x="5432333" y="1925334"/>
            <a:ext cx="6218383" cy="4663787"/>
          </a:xfrm>
          <a:prstGeom prst="rect">
            <a:avLst/>
          </a:prstGeom>
        </p:spPr>
      </p:pic>
      <p:sp>
        <p:nvSpPr>
          <p:cNvPr id="6" name="Content Placeholder 2">
            <a:extLst>
              <a:ext uri="{FF2B5EF4-FFF2-40B4-BE49-F238E27FC236}">
                <a16:creationId xmlns:a16="http://schemas.microsoft.com/office/drawing/2014/main" id="{C47CE8DD-F468-6F38-8A6A-CE1BEA0D53DA}"/>
              </a:ext>
            </a:extLst>
          </p:cNvPr>
          <p:cNvSpPr txBox="1">
            <a:spLocks/>
          </p:cNvSpPr>
          <p:nvPr/>
        </p:nvSpPr>
        <p:spPr>
          <a:xfrm>
            <a:off x="6517690" y="1187919"/>
            <a:ext cx="4308887" cy="73039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t>Predator-prey cycles can be visualized as oscillations.</a:t>
            </a:r>
          </a:p>
        </p:txBody>
      </p:sp>
    </p:spTree>
    <p:extLst>
      <p:ext uri="{BB962C8B-B14F-4D97-AF65-F5344CB8AC3E}">
        <p14:creationId xmlns:p14="http://schemas.microsoft.com/office/powerpoint/2010/main" val="410343388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62482" y="1118606"/>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6A539222-1734-BE55-E0D9-CF98924DEC2C}"/>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models with data</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C6DF6D9-8D99-2CE4-CABB-CA27D77F6FAC}"/>
                  </a:ext>
                </a:extLst>
              </p:cNvPr>
              <p:cNvSpPr txBox="1"/>
              <p:nvPr/>
            </p:nvSpPr>
            <p:spPr>
              <a:xfrm>
                <a:off x="1673001" y="111860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𝑑𝑥</m:t>
                          </m:r>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22" name="TextBox 21">
                <a:extLst>
                  <a:ext uri="{FF2B5EF4-FFF2-40B4-BE49-F238E27FC236}">
                    <a16:creationId xmlns:a16="http://schemas.microsoft.com/office/drawing/2014/main" id="{2C6DF6D9-8D99-2CE4-CABB-CA27D77F6FAC}"/>
                  </a:ext>
                </a:extLst>
              </p:cNvPr>
              <p:cNvSpPr txBox="1">
                <a:spLocks noRot="1" noChangeAspect="1" noMove="1" noResize="1" noEditPoints="1" noAdjustHandles="1" noChangeArrowheads="1" noChangeShapeType="1" noTextEdit="1"/>
              </p:cNvSpPr>
              <p:nvPr/>
            </p:nvSpPr>
            <p:spPr>
              <a:xfrm>
                <a:off x="1673001" y="1118606"/>
                <a:ext cx="4001311" cy="730393"/>
              </a:xfrm>
              <a:prstGeom prst="rect">
                <a:avLst/>
              </a:prstGeom>
              <a:blipFill>
                <a:blip r:embed="rId7"/>
                <a:stretch>
                  <a:fillRect t="-169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1EF7D1A-2B34-BC71-A80E-C2D7C8189B9A}"/>
                  </a:ext>
                </a:extLst>
              </p:cNvPr>
              <p:cNvSpPr txBox="1"/>
              <p:nvPr/>
            </p:nvSpPr>
            <p:spPr>
              <a:xfrm>
                <a:off x="1673002" y="192799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𝑑𝑦</m:t>
                          </m:r>
                        </m:num>
                        <m:den>
                          <m:r>
                            <a:rPr lang="en-US" sz="2500" b="0" i="1" smtClean="0">
                              <a:solidFill>
                                <a:srgbClr val="C00000"/>
                              </a:solidFill>
                              <a:latin typeface="Cambria Math" panose="02040503050406030204" pitchFamily="18" charset="0"/>
                            </a:rPr>
                            <m:t>𝑑𝑡</m:t>
                          </m:r>
                        </m:den>
                      </m:f>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𝛿</m:t>
                      </m:r>
                      <m:r>
                        <a:rPr lang="en-US" sz="2500" b="0" i="1" smtClean="0">
                          <a:solidFill>
                            <a:srgbClr val="C00000"/>
                          </a:solidFill>
                          <a:latin typeface="Cambria Math" panose="02040503050406030204" pitchFamily="18" charset="0"/>
                          <a:ea typeface="Cambria Math" panose="02040503050406030204" pitchFamily="18" charset="0"/>
                        </a:rPr>
                        <m:t>𝑥𝑦</m:t>
                      </m:r>
                      <m:r>
                        <a:rPr lang="en-US" sz="2500" b="0" i="1" smtClean="0">
                          <a:solidFill>
                            <a:srgbClr val="C00000"/>
                          </a:solidFill>
                          <a:latin typeface="Cambria Math" panose="02040503050406030204" pitchFamily="18" charset="0"/>
                          <a:ea typeface="Cambria Math" panose="02040503050406030204" pitchFamily="18" charset="0"/>
                        </a:rPr>
                        <m:t> −</m:t>
                      </m:r>
                      <m:r>
                        <a:rPr lang="en-US" sz="2500" b="0" i="1" smtClean="0">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23" name="TextBox 22">
                <a:extLst>
                  <a:ext uri="{FF2B5EF4-FFF2-40B4-BE49-F238E27FC236}">
                    <a16:creationId xmlns:a16="http://schemas.microsoft.com/office/drawing/2014/main" id="{61EF7D1A-2B34-BC71-A80E-C2D7C8189B9A}"/>
                  </a:ext>
                </a:extLst>
              </p:cNvPr>
              <p:cNvSpPr txBox="1">
                <a:spLocks noRot="1" noChangeAspect="1" noMove="1" noResize="1" noEditPoints="1" noAdjustHandles="1" noChangeArrowheads="1" noChangeShapeType="1" noTextEdit="1"/>
              </p:cNvSpPr>
              <p:nvPr/>
            </p:nvSpPr>
            <p:spPr>
              <a:xfrm>
                <a:off x="1673002" y="1927996"/>
                <a:ext cx="4001311" cy="730393"/>
              </a:xfrm>
              <a:prstGeom prst="rect">
                <a:avLst/>
              </a:prstGeom>
              <a:blipFill>
                <a:blip r:embed="rId8"/>
                <a:stretch>
                  <a:fillRect t="-5085" b="-13559"/>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89B0706E-8C4E-F19E-B12B-B412EE12D129}"/>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sp>
        <p:nvSpPr>
          <p:cNvPr id="6" name="Content Placeholder 2">
            <a:extLst>
              <a:ext uri="{FF2B5EF4-FFF2-40B4-BE49-F238E27FC236}">
                <a16:creationId xmlns:a16="http://schemas.microsoft.com/office/drawing/2014/main" id="{C47CE8DD-F468-6F38-8A6A-CE1BEA0D53DA}"/>
              </a:ext>
            </a:extLst>
          </p:cNvPr>
          <p:cNvSpPr txBox="1">
            <a:spLocks/>
          </p:cNvSpPr>
          <p:nvPr/>
        </p:nvSpPr>
        <p:spPr>
          <a:xfrm>
            <a:off x="6517690" y="1187919"/>
            <a:ext cx="4308887" cy="73039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t>Predator-prey cycles can be visualized as oscillations.</a:t>
            </a:r>
          </a:p>
        </p:txBody>
      </p:sp>
      <p:pic>
        <p:nvPicPr>
          <p:cNvPr id="26" name="Picture 25" descr="Diagram&#10;&#10;Description automatically generated">
            <a:extLst>
              <a:ext uri="{FF2B5EF4-FFF2-40B4-BE49-F238E27FC236}">
                <a16:creationId xmlns:a16="http://schemas.microsoft.com/office/drawing/2014/main" id="{32A5D8A5-B2EF-9FAC-F580-9F64C32E41C8}"/>
              </a:ext>
            </a:extLst>
          </p:cNvPr>
          <p:cNvPicPr>
            <a:picLocks noChangeAspect="1"/>
          </p:cNvPicPr>
          <p:nvPr/>
        </p:nvPicPr>
        <p:blipFill>
          <a:blip r:embed="rId9"/>
          <a:stretch>
            <a:fillRect/>
          </a:stretch>
        </p:blipFill>
        <p:spPr>
          <a:xfrm>
            <a:off x="5060047" y="1891529"/>
            <a:ext cx="6590670" cy="4943003"/>
          </a:xfrm>
          <a:prstGeom prst="rect">
            <a:avLst/>
          </a:prstGeom>
        </p:spPr>
      </p:pic>
    </p:spTree>
    <p:extLst>
      <p:ext uri="{BB962C8B-B14F-4D97-AF65-F5344CB8AC3E}">
        <p14:creationId xmlns:p14="http://schemas.microsoft.com/office/powerpoint/2010/main" val="2848001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E13CC-5E3A-F755-1FC0-6BC93CAC25A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144367-D6B9-0AA6-3AAA-201A0F4856C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027949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EC24-8809-BE9F-6FBC-F31C3856E0AC}"/>
              </a:ext>
            </a:extLst>
          </p:cNvPr>
          <p:cNvSpPr>
            <a:spLocks noGrp="1"/>
          </p:cNvSpPr>
          <p:nvPr>
            <p:ph type="title"/>
          </p:nvPr>
        </p:nvSpPr>
        <p:spPr/>
        <p:txBody>
          <a:bodyPr/>
          <a:lstStyle/>
          <a:p>
            <a:pPr algn="ctr"/>
            <a:r>
              <a:rPr lang="en-US" dirty="0"/>
              <a:t>Supplemental</a:t>
            </a:r>
          </a:p>
        </p:txBody>
      </p:sp>
      <p:sp>
        <p:nvSpPr>
          <p:cNvPr id="3" name="Content Placeholder 2">
            <a:extLst>
              <a:ext uri="{FF2B5EF4-FFF2-40B4-BE49-F238E27FC236}">
                <a16:creationId xmlns:a16="http://schemas.microsoft.com/office/drawing/2014/main" id="{878674EE-B0A3-44DD-9DB6-843F790D412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416214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F2BEE-801E-4740-A6FA-9F073500E895}"/>
              </a:ext>
            </a:extLst>
          </p:cNvPr>
          <p:cNvSpPr>
            <a:spLocks noGrp="1"/>
          </p:cNvSpPr>
          <p:nvPr>
            <p:ph type="title"/>
          </p:nvPr>
        </p:nvSpPr>
        <p:spPr>
          <a:xfrm>
            <a:off x="2030349" y="2449959"/>
            <a:ext cx="8131302" cy="1325563"/>
          </a:xfrm>
        </p:spPr>
        <p:txBody>
          <a:bodyPr>
            <a:normAutofit/>
          </a:bodyPr>
          <a:lstStyle/>
          <a:p>
            <a:pPr algn="ctr"/>
            <a:r>
              <a:rPr lang="en-US" sz="4000" dirty="0"/>
              <a:t>Derivation of the zero-growth isocline.</a:t>
            </a:r>
          </a:p>
        </p:txBody>
      </p:sp>
    </p:spTree>
    <p:extLst>
      <p:ext uri="{BB962C8B-B14F-4D97-AF65-F5344CB8AC3E}">
        <p14:creationId xmlns:p14="http://schemas.microsoft.com/office/powerpoint/2010/main" val="1819471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Structured populations</a:t>
            </a:r>
            <a:endParaRPr lang="en-US" b="1" u="sng" dirty="0"/>
          </a:p>
          <a:p>
            <a:r>
              <a:rPr lang="en-US" dirty="0"/>
              <a:t>Structured populations, including humans, can be modeled using </a:t>
            </a:r>
            <a:r>
              <a:rPr lang="en-US" u="sng" dirty="0"/>
              <a:t>matrix models</a:t>
            </a:r>
            <a:r>
              <a:rPr lang="en-US" dirty="0"/>
              <a:t> (</a:t>
            </a:r>
            <a:r>
              <a:rPr lang="en-US" u="sng" dirty="0"/>
              <a:t>Leslie</a:t>
            </a:r>
            <a:r>
              <a:rPr lang="en-US" dirty="0"/>
              <a:t> or </a:t>
            </a:r>
            <a:r>
              <a:rPr lang="en-US" u="sng" dirty="0" err="1"/>
              <a:t>Lefkovitch</a:t>
            </a:r>
            <a:r>
              <a:rPr lang="en-US" dirty="0"/>
              <a:t>)</a:t>
            </a:r>
          </a:p>
          <a:p>
            <a:r>
              <a:rPr lang="en-US" dirty="0"/>
              <a:t>The dominant eigenvalue of the transition matrix, </a:t>
            </a:r>
            <a:r>
              <a:rPr lang="en-US" sz="2800" u="sng" dirty="0">
                <a:latin typeface="Helvetica" pitchFamily="2" charset="0"/>
                <a:sym typeface="Symbol" pitchFamily="2" charset="2"/>
              </a:rPr>
              <a:t></a:t>
            </a:r>
            <a:r>
              <a:rPr lang="en-US" dirty="0"/>
              <a:t>, the population rate of increase, describes whether a structured population is increasing or decreasing</a:t>
            </a:r>
          </a:p>
          <a:p>
            <a:r>
              <a:rPr lang="en-US" u="sng" dirty="0"/>
              <a:t>Life tables</a:t>
            </a:r>
            <a:r>
              <a:rPr lang="en-US" dirty="0"/>
              <a:t> are used to store demographic data to build transition matrices</a:t>
            </a:r>
          </a:p>
          <a:p>
            <a:r>
              <a:rPr lang="en-US" dirty="0"/>
              <a:t>In humans, there are </a:t>
            </a:r>
            <a:r>
              <a:rPr lang="en-US" u="sng" dirty="0"/>
              <a:t>5 stages to a demographic transition</a:t>
            </a:r>
            <a:r>
              <a:rPr lang="en-US" dirty="0"/>
              <a:t>, starting with high birth/death rates, then transitioning to low birth/death rates</a:t>
            </a:r>
          </a:p>
          <a:p>
            <a:r>
              <a:rPr lang="en-US" dirty="0"/>
              <a:t>Populations grow fastest in </a:t>
            </a:r>
            <a:r>
              <a:rPr lang="en-US" u="sng" dirty="0"/>
              <a:t>stage 2</a:t>
            </a:r>
            <a:r>
              <a:rPr lang="en-US" dirty="0"/>
              <a:t> where death rates fall while birth rates remain high</a:t>
            </a:r>
          </a:p>
          <a:p>
            <a:endParaRPr lang="en-US" dirty="0"/>
          </a:p>
        </p:txBody>
      </p:sp>
      <p:sp>
        <p:nvSpPr>
          <p:cNvPr id="4" name="Rectangle 3">
            <a:extLst>
              <a:ext uri="{FF2B5EF4-FFF2-40B4-BE49-F238E27FC236}">
                <a16:creationId xmlns:a16="http://schemas.microsoft.com/office/drawing/2014/main" id="{FD82D1E7-83CF-1731-BC97-89B1365E1746}"/>
              </a:ext>
            </a:extLst>
          </p:cNvPr>
          <p:cNvSpPr/>
          <p:nvPr/>
        </p:nvSpPr>
        <p:spPr>
          <a:xfrm>
            <a:off x="444230" y="2615609"/>
            <a:ext cx="11303540" cy="4184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780980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a:xfrm>
            <a:off x="1524000" y="12831"/>
            <a:ext cx="9097968" cy="867930"/>
          </a:xfrm>
          <a:prstGeom prst="rect">
            <a:avLst/>
          </a:prstGeom>
        </p:spPr>
        <p:txBody>
          <a:bodyPr wrap="square">
            <a:spAutoFit/>
          </a:bodyPr>
          <a:lstStyle/>
          <a:p>
            <a:pPr algn="l"/>
            <a:r>
              <a:rPr lang="en-US" sz="2800" dirty="0"/>
              <a:t>We express juvenile survival in terms of adult survival to establish zero-growth isoclines from demographic parameters:</a:t>
            </a:r>
          </a:p>
        </p:txBody>
      </p:sp>
      <p:sp>
        <p:nvSpPr>
          <p:cNvPr id="5" name="TextBox 4"/>
          <p:cNvSpPr txBox="1"/>
          <p:nvPr/>
        </p:nvSpPr>
        <p:spPr>
          <a:xfrm>
            <a:off x="1524000" y="5903894"/>
            <a:ext cx="5029200" cy="954107"/>
          </a:xfrm>
          <a:prstGeom prst="rect">
            <a:avLst/>
          </a:prstGeom>
          <a:noFill/>
        </p:spPr>
        <p:txBody>
          <a:bodyPr wrap="square" rtlCol="0">
            <a:spAutoFit/>
          </a:bodyPr>
          <a:lstStyle/>
          <a:p>
            <a:r>
              <a:rPr lang="en-US" sz="1400" dirty="0">
                <a:latin typeface="Franklin Gothic Medium"/>
                <a:cs typeface="Franklin Gothic Medium"/>
              </a:rPr>
              <a:t>Brook et al. 2018 </a:t>
            </a:r>
            <a:r>
              <a:rPr lang="en-US" sz="1400" i="1" dirty="0">
                <a:latin typeface="Franklin Gothic Medium"/>
                <a:cs typeface="Franklin Gothic Medium"/>
              </a:rPr>
              <a:t>Conservation Biology.</a:t>
            </a:r>
            <a:endParaRPr lang="en-US" sz="1400" dirty="0">
              <a:latin typeface="Franklin Gothic Medium"/>
              <a:cs typeface="Franklin Gothic Medium"/>
            </a:endParaRPr>
          </a:p>
          <a:p>
            <a:r>
              <a:rPr lang="en-US" sz="1400" dirty="0">
                <a:latin typeface="Franklin Gothic Medium"/>
                <a:cs typeface="Franklin Gothic Medium"/>
              </a:rPr>
              <a:t>Brook et al. 2019 </a:t>
            </a:r>
            <a:r>
              <a:rPr lang="en-US" sz="1400" i="1" dirty="0">
                <a:latin typeface="Franklin Gothic Medium"/>
                <a:cs typeface="Franklin Gothic Medium"/>
              </a:rPr>
              <a:t>Biological Conservation.</a:t>
            </a:r>
            <a:endParaRPr lang="en-US" sz="1400" dirty="0">
              <a:latin typeface="Franklin Gothic Medium"/>
              <a:cs typeface="Franklin Gothic Medium"/>
            </a:endParaRPr>
          </a:p>
          <a:p>
            <a:r>
              <a:rPr lang="en-US" sz="1400" dirty="0">
                <a:latin typeface="Franklin Gothic Medium"/>
                <a:cs typeface="Franklin Gothic Medium"/>
              </a:rPr>
              <a:t>Dobson and Lyles 1989 </a:t>
            </a:r>
            <a:r>
              <a:rPr lang="en-US" sz="1400" i="1" dirty="0">
                <a:latin typeface="Franklin Gothic Medium"/>
                <a:cs typeface="Franklin Gothic Medium"/>
              </a:rPr>
              <a:t>Conservation Biology.</a:t>
            </a:r>
            <a:endParaRPr lang="en-US" sz="1400" dirty="0">
              <a:latin typeface="Franklin Gothic Medium"/>
              <a:cs typeface="Franklin Gothic Medium"/>
            </a:endParaRPr>
          </a:p>
          <a:p>
            <a:r>
              <a:rPr lang="en-US" sz="1400" dirty="0">
                <a:latin typeface="Franklin Gothic Medium"/>
                <a:cs typeface="Franklin Gothic Medium"/>
              </a:rPr>
              <a:t>Lyles and Dobson 1988 </a:t>
            </a:r>
            <a:r>
              <a:rPr lang="en-US" sz="1400" i="1" dirty="0" err="1">
                <a:latin typeface="Franklin Gothic Medium"/>
                <a:cs typeface="Franklin Gothic Medium"/>
              </a:rPr>
              <a:t>Ecol</a:t>
            </a:r>
            <a:r>
              <a:rPr lang="en-US" sz="1400" i="1" dirty="0">
                <a:latin typeface="Franklin Gothic Medium"/>
                <a:cs typeface="Franklin Gothic Medium"/>
              </a:rPr>
              <a:t> &amp; </a:t>
            </a:r>
            <a:r>
              <a:rPr lang="en-US" sz="1400" i="1" dirty="0" err="1">
                <a:latin typeface="Franklin Gothic Medium"/>
                <a:cs typeface="Franklin Gothic Medium"/>
              </a:rPr>
              <a:t>Behav</a:t>
            </a:r>
            <a:r>
              <a:rPr lang="en-US" sz="1400" i="1" dirty="0">
                <a:latin typeface="Franklin Gothic Medium"/>
                <a:cs typeface="Franklin Gothic Medium"/>
              </a:rPr>
              <a:t> Food-Enhanced Primates.</a:t>
            </a:r>
            <a:endParaRPr lang="en-US" sz="1400" dirty="0">
              <a:latin typeface="Franklin Gothic Medium"/>
              <a:cs typeface="Franklin Gothic Medium"/>
            </a:endParaRPr>
          </a:p>
        </p:txBody>
      </p:sp>
      <p:sp>
        <p:nvSpPr>
          <p:cNvPr id="7" name="Rectangle 6"/>
          <p:cNvSpPr/>
          <p:nvPr/>
        </p:nvSpPr>
        <p:spPr>
          <a:xfrm>
            <a:off x="1560576" y="3682598"/>
            <a:ext cx="4659566" cy="1446550"/>
          </a:xfrm>
          <a:prstGeom prst="rect">
            <a:avLst/>
          </a:prstGeom>
        </p:spPr>
        <p:txBody>
          <a:bodyPr wrap="square">
            <a:spAutoFit/>
          </a:bodyPr>
          <a:lstStyle/>
          <a:p>
            <a:r>
              <a:rPr lang="en-US" sz="2200" i="1" dirty="0"/>
              <a:t>(where:</a:t>
            </a:r>
          </a:p>
          <a:p>
            <a:r>
              <a:rPr lang="en-US" sz="2200" i="1" dirty="0"/>
              <a:t>S</a:t>
            </a:r>
            <a:r>
              <a:rPr lang="en-US" sz="2200" i="1" baseline="-25000" dirty="0"/>
              <a:t>A</a:t>
            </a:r>
            <a:r>
              <a:rPr lang="en-US" sz="1200" i="1" dirty="0"/>
              <a:t> </a:t>
            </a:r>
            <a:r>
              <a:rPr lang="en-US" sz="2200" i="1" dirty="0"/>
              <a:t>= adult annual survival</a:t>
            </a:r>
          </a:p>
          <a:p>
            <a:r>
              <a:rPr lang="en-US" sz="2200" i="1" dirty="0" err="1"/>
              <a:t>i</a:t>
            </a:r>
            <a:r>
              <a:rPr lang="en-US" sz="2200" i="1" dirty="0"/>
              <a:t> = modifier for juvenile survival</a:t>
            </a:r>
          </a:p>
          <a:p>
            <a:r>
              <a:rPr lang="en-US" sz="2200" i="1" dirty="0"/>
              <a:t>F</a:t>
            </a:r>
            <a:r>
              <a:rPr lang="en-US" sz="2200" i="1" baseline="-25000" dirty="0"/>
              <a:t>A</a:t>
            </a:r>
            <a:r>
              <a:rPr lang="en-US" sz="2200" i="1" dirty="0"/>
              <a:t> = adult annual fecundity)</a:t>
            </a:r>
          </a:p>
        </p:txBody>
      </p:sp>
      <p:grpSp>
        <p:nvGrpSpPr>
          <p:cNvPr id="14" name="Group 13">
            <a:extLst>
              <a:ext uri="{FF2B5EF4-FFF2-40B4-BE49-F238E27FC236}">
                <a16:creationId xmlns:a16="http://schemas.microsoft.com/office/drawing/2014/main" id="{285B4001-B881-0D42-ACD4-B9C7618C1CBE}"/>
              </a:ext>
            </a:extLst>
          </p:cNvPr>
          <p:cNvGrpSpPr/>
          <p:nvPr/>
        </p:nvGrpSpPr>
        <p:grpSpPr>
          <a:xfrm>
            <a:off x="1741893" y="953742"/>
            <a:ext cx="8662182" cy="2655877"/>
            <a:chOff x="217893" y="1316563"/>
            <a:chExt cx="8662182" cy="2655877"/>
          </a:xfrm>
        </p:grpSpPr>
        <p:pic>
          <p:nvPicPr>
            <p:cNvPr id="13" name="Picture 12">
              <a:extLst>
                <a:ext uri="{FF2B5EF4-FFF2-40B4-BE49-F238E27FC236}">
                  <a16:creationId xmlns:a16="http://schemas.microsoft.com/office/drawing/2014/main" id="{032AACE6-1C1C-B942-B486-9779C1825FD6}"/>
                </a:ext>
              </a:extLst>
            </p:cNvPr>
            <p:cNvPicPr>
              <a:picLocks noChangeAspect="1"/>
            </p:cNvPicPr>
            <p:nvPr/>
          </p:nvPicPr>
          <p:blipFill rotWithShape="1">
            <a:blip r:embed="rId2"/>
            <a:srcRect t="32838"/>
            <a:stretch/>
          </p:blipFill>
          <p:spPr>
            <a:xfrm>
              <a:off x="217893" y="1316563"/>
              <a:ext cx="8662182" cy="2655877"/>
            </a:xfrm>
            <a:prstGeom prst="rect">
              <a:avLst/>
            </a:prstGeom>
          </p:spPr>
        </p:pic>
        <p:grpSp>
          <p:nvGrpSpPr>
            <p:cNvPr id="12" name="Group 11"/>
            <p:cNvGrpSpPr/>
            <p:nvPr/>
          </p:nvGrpSpPr>
          <p:grpSpPr>
            <a:xfrm>
              <a:off x="517922" y="1481155"/>
              <a:ext cx="8362153" cy="420195"/>
              <a:chOff x="165100" y="1259269"/>
              <a:chExt cx="8362153" cy="420195"/>
            </a:xfrm>
          </p:grpSpPr>
          <p:sp>
            <p:nvSpPr>
              <p:cNvPr id="9" name="Rectangle 8"/>
              <p:cNvSpPr/>
              <p:nvPr/>
            </p:nvSpPr>
            <p:spPr>
              <a:xfrm>
                <a:off x="4621270" y="1332778"/>
                <a:ext cx="1221944" cy="34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a:solidFill>
                      <a:srgbClr val="FF0000"/>
                    </a:solidFill>
                    <a:latin typeface="Franklin Gothic Medium" pitchFamily="34" charset="0"/>
                  </a:rPr>
                  <a:t>A</a:t>
                </a:r>
              </a:p>
            </p:txBody>
          </p:sp>
          <p:sp>
            <p:nvSpPr>
              <p:cNvPr id="10" name="Rectangle 9"/>
              <p:cNvSpPr/>
              <p:nvPr/>
            </p:nvSpPr>
            <p:spPr>
              <a:xfrm>
                <a:off x="7305309" y="1280015"/>
                <a:ext cx="1221944" cy="34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err="1">
                    <a:solidFill>
                      <a:srgbClr val="FF0000"/>
                    </a:solidFill>
                    <a:latin typeface="Franklin Gothic Medium" pitchFamily="34" charset="0"/>
                  </a:rPr>
                  <a:t>N</a:t>
                </a:r>
                <a:r>
                  <a:rPr lang="en-US" sz="3000" dirty="0" err="1">
                    <a:solidFill>
                      <a:srgbClr val="FF0000"/>
                    </a:solidFill>
                    <a:latin typeface="Franklin Gothic Medium" pitchFamily="34" charset="0"/>
                  </a:rPr>
                  <a:t>t</a:t>
                </a:r>
                <a:endParaRPr lang="en-US" sz="3000" dirty="0">
                  <a:solidFill>
                    <a:srgbClr val="FF0000"/>
                  </a:solidFill>
                  <a:latin typeface="Franklin Gothic Medium" pitchFamily="34" charset="0"/>
                </a:endParaRPr>
              </a:p>
            </p:txBody>
          </p:sp>
          <p:sp>
            <p:nvSpPr>
              <p:cNvPr id="11" name="Rectangle 10"/>
              <p:cNvSpPr/>
              <p:nvPr/>
            </p:nvSpPr>
            <p:spPr>
              <a:xfrm>
                <a:off x="165100" y="1259269"/>
                <a:ext cx="1810874" cy="34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a:solidFill>
                      <a:srgbClr val="FF0000"/>
                    </a:solidFill>
                    <a:latin typeface="Franklin Gothic Medium" pitchFamily="34" charset="0"/>
                  </a:rPr>
                  <a:t>N</a:t>
                </a:r>
                <a:r>
                  <a:rPr lang="en-US" sz="3000" dirty="0">
                    <a:solidFill>
                      <a:srgbClr val="FF0000"/>
                    </a:solidFill>
                    <a:latin typeface="Franklin Gothic Medium" pitchFamily="34" charset="0"/>
                  </a:rPr>
                  <a:t>t+1</a:t>
                </a:r>
              </a:p>
            </p:txBody>
          </p:sp>
        </p:grpSp>
      </p:grpSp>
    </p:spTree>
    <p:extLst>
      <p:ext uri="{BB962C8B-B14F-4D97-AF65-F5344CB8AC3E}">
        <p14:creationId xmlns:p14="http://schemas.microsoft.com/office/powerpoint/2010/main" val="161729826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a:xfrm>
            <a:off x="1524000" y="12831"/>
            <a:ext cx="9097968" cy="867930"/>
          </a:xfrm>
          <a:prstGeom prst="rect">
            <a:avLst/>
          </a:prstGeom>
        </p:spPr>
        <p:txBody>
          <a:bodyPr wrap="square">
            <a:spAutoFit/>
          </a:bodyPr>
          <a:lstStyle/>
          <a:p>
            <a:pPr algn="l"/>
            <a:r>
              <a:rPr lang="en-US" sz="2800" dirty="0"/>
              <a:t>We express juvenile survival in terms of adult survival to establish zero-growth isoclines from demographic parameters:</a:t>
            </a:r>
          </a:p>
        </p:txBody>
      </p:sp>
      <p:grpSp>
        <p:nvGrpSpPr>
          <p:cNvPr id="14" name="Group 13">
            <a:extLst>
              <a:ext uri="{FF2B5EF4-FFF2-40B4-BE49-F238E27FC236}">
                <a16:creationId xmlns:a16="http://schemas.microsoft.com/office/drawing/2014/main" id="{285B4001-B881-0D42-ACD4-B9C7618C1CBE}"/>
              </a:ext>
            </a:extLst>
          </p:cNvPr>
          <p:cNvGrpSpPr/>
          <p:nvPr/>
        </p:nvGrpSpPr>
        <p:grpSpPr>
          <a:xfrm>
            <a:off x="1741893" y="953742"/>
            <a:ext cx="8662182" cy="2655877"/>
            <a:chOff x="217893" y="1316563"/>
            <a:chExt cx="8662182" cy="2655877"/>
          </a:xfrm>
        </p:grpSpPr>
        <p:pic>
          <p:nvPicPr>
            <p:cNvPr id="13" name="Picture 12">
              <a:extLst>
                <a:ext uri="{FF2B5EF4-FFF2-40B4-BE49-F238E27FC236}">
                  <a16:creationId xmlns:a16="http://schemas.microsoft.com/office/drawing/2014/main" id="{032AACE6-1C1C-B942-B486-9779C1825FD6}"/>
                </a:ext>
              </a:extLst>
            </p:cNvPr>
            <p:cNvPicPr>
              <a:picLocks noChangeAspect="1"/>
            </p:cNvPicPr>
            <p:nvPr/>
          </p:nvPicPr>
          <p:blipFill rotWithShape="1">
            <a:blip r:embed="rId2"/>
            <a:srcRect t="32838"/>
            <a:stretch/>
          </p:blipFill>
          <p:spPr>
            <a:xfrm>
              <a:off x="217893" y="1316563"/>
              <a:ext cx="8662182" cy="2655877"/>
            </a:xfrm>
            <a:prstGeom prst="rect">
              <a:avLst/>
            </a:prstGeom>
          </p:spPr>
        </p:pic>
        <p:grpSp>
          <p:nvGrpSpPr>
            <p:cNvPr id="12" name="Group 11"/>
            <p:cNvGrpSpPr/>
            <p:nvPr/>
          </p:nvGrpSpPr>
          <p:grpSpPr>
            <a:xfrm>
              <a:off x="517922" y="1481155"/>
              <a:ext cx="8362153" cy="420195"/>
              <a:chOff x="165100" y="1259269"/>
              <a:chExt cx="8362153" cy="420195"/>
            </a:xfrm>
          </p:grpSpPr>
          <p:sp>
            <p:nvSpPr>
              <p:cNvPr id="9" name="Rectangle 8"/>
              <p:cNvSpPr/>
              <p:nvPr/>
            </p:nvSpPr>
            <p:spPr>
              <a:xfrm>
                <a:off x="4621270" y="1332778"/>
                <a:ext cx="1221944" cy="34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a:solidFill>
                      <a:srgbClr val="FF0000"/>
                    </a:solidFill>
                    <a:latin typeface="Franklin Gothic Medium" pitchFamily="34" charset="0"/>
                  </a:rPr>
                  <a:t>A</a:t>
                </a:r>
              </a:p>
            </p:txBody>
          </p:sp>
          <p:sp>
            <p:nvSpPr>
              <p:cNvPr id="10" name="Rectangle 9"/>
              <p:cNvSpPr/>
              <p:nvPr/>
            </p:nvSpPr>
            <p:spPr>
              <a:xfrm>
                <a:off x="7305309" y="1280015"/>
                <a:ext cx="1221944" cy="34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err="1">
                    <a:solidFill>
                      <a:srgbClr val="FF0000"/>
                    </a:solidFill>
                    <a:latin typeface="Franklin Gothic Medium" pitchFamily="34" charset="0"/>
                  </a:rPr>
                  <a:t>N</a:t>
                </a:r>
                <a:r>
                  <a:rPr lang="en-US" sz="3000" dirty="0" err="1">
                    <a:solidFill>
                      <a:srgbClr val="FF0000"/>
                    </a:solidFill>
                    <a:latin typeface="Franklin Gothic Medium" pitchFamily="34" charset="0"/>
                  </a:rPr>
                  <a:t>t</a:t>
                </a:r>
                <a:endParaRPr lang="en-US" sz="3000" dirty="0">
                  <a:solidFill>
                    <a:srgbClr val="FF0000"/>
                  </a:solidFill>
                  <a:latin typeface="Franklin Gothic Medium" pitchFamily="34" charset="0"/>
                </a:endParaRPr>
              </a:p>
            </p:txBody>
          </p:sp>
          <p:sp>
            <p:nvSpPr>
              <p:cNvPr id="11" name="Rectangle 10"/>
              <p:cNvSpPr/>
              <p:nvPr/>
            </p:nvSpPr>
            <p:spPr>
              <a:xfrm>
                <a:off x="165100" y="1259269"/>
                <a:ext cx="1810874" cy="34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a:solidFill>
                      <a:srgbClr val="FF0000"/>
                    </a:solidFill>
                    <a:latin typeface="Franklin Gothic Medium" pitchFamily="34" charset="0"/>
                  </a:rPr>
                  <a:t>N</a:t>
                </a:r>
                <a:r>
                  <a:rPr lang="en-US" sz="3000" dirty="0">
                    <a:solidFill>
                      <a:srgbClr val="FF0000"/>
                    </a:solidFill>
                    <a:latin typeface="Franklin Gothic Medium" pitchFamily="34" charset="0"/>
                  </a:rPr>
                  <a:t>t+1</a:t>
                </a:r>
              </a:p>
            </p:txBody>
          </p:sp>
        </p:grpSp>
      </p:grpSp>
      <p:sp>
        <p:nvSpPr>
          <p:cNvPr id="15" name="Title 4">
            <a:extLst>
              <a:ext uri="{FF2B5EF4-FFF2-40B4-BE49-F238E27FC236}">
                <a16:creationId xmlns:a16="http://schemas.microsoft.com/office/drawing/2014/main" id="{0D87EA3A-6C97-424E-877B-296B63A06E3B}"/>
              </a:ext>
            </a:extLst>
          </p:cNvPr>
          <p:cNvSpPr txBox="1">
            <a:spLocks/>
          </p:cNvSpPr>
          <p:nvPr/>
        </p:nvSpPr>
        <p:spPr>
          <a:xfrm>
            <a:off x="1633533" y="4714396"/>
            <a:ext cx="8961469" cy="523220"/>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We can rearrange this as:</a:t>
            </a:r>
          </a:p>
        </p:txBody>
      </p:sp>
      <p:pic>
        <p:nvPicPr>
          <p:cNvPr id="16" name="Picture 15">
            <a:extLst>
              <a:ext uri="{FF2B5EF4-FFF2-40B4-BE49-F238E27FC236}">
                <a16:creationId xmlns:a16="http://schemas.microsoft.com/office/drawing/2014/main" id="{B9371DFF-21EF-9048-9C8A-AF0DFCE0D39C}"/>
              </a:ext>
            </a:extLst>
          </p:cNvPr>
          <p:cNvPicPr>
            <a:picLocks noChangeAspect="1"/>
          </p:cNvPicPr>
          <p:nvPr/>
        </p:nvPicPr>
        <p:blipFill rotWithShape="1">
          <a:blip r:embed="rId3"/>
          <a:srcRect t="12225" b="21763"/>
          <a:stretch/>
        </p:blipFill>
        <p:spPr>
          <a:xfrm>
            <a:off x="5537200" y="4696242"/>
            <a:ext cx="3530600" cy="661126"/>
          </a:xfrm>
          <a:prstGeom prst="rect">
            <a:avLst/>
          </a:prstGeom>
        </p:spPr>
      </p:pic>
      <p:pic>
        <p:nvPicPr>
          <p:cNvPr id="17" name="Picture 16">
            <a:extLst>
              <a:ext uri="{FF2B5EF4-FFF2-40B4-BE49-F238E27FC236}">
                <a16:creationId xmlns:a16="http://schemas.microsoft.com/office/drawing/2014/main" id="{027A54A8-3052-1C43-81EB-CE23BFAF1199}"/>
              </a:ext>
            </a:extLst>
          </p:cNvPr>
          <p:cNvPicPr>
            <a:picLocks noChangeAspect="1"/>
          </p:cNvPicPr>
          <p:nvPr/>
        </p:nvPicPr>
        <p:blipFill rotWithShape="1">
          <a:blip r:embed="rId4"/>
          <a:srcRect l="38889" t="39124" r="29722" b="44884"/>
          <a:stretch/>
        </p:blipFill>
        <p:spPr>
          <a:xfrm>
            <a:off x="4240089" y="3724234"/>
            <a:ext cx="2870200" cy="915002"/>
          </a:xfrm>
          <a:prstGeom prst="rect">
            <a:avLst/>
          </a:prstGeom>
        </p:spPr>
      </p:pic>
      <p:sp>
        <p:nvSpPr>
          <p:cNvPr id="18" name="Title 4">
            <a:extLst>
              <a:ext uri="{FF2B5EF4-FFF2-40B4-BE49-F238E27FC236}">
                <a16:creationId xmlns:a16="http://schemas.microsoft.com/office/drawing/2014/main" id="{BC7448DA-3A47-BD48-B306-DA8E83AEBBD0}"/>
              </a:ext>
            </a:extLst>
          </p:cNvPr>
          <p:cNvSpPr txBox="1">
            <a:spLocks/>
          </p:cNvSpPr>
          <p:nvPr/>
        </p:nvSpPr>
        <p:spPr>
          <a:xfrm>
            <a:off x="1620832" y="3847627"/>
            <a:ext cx="3098800" cy="523220"/>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Now, recall that:</a:t>
            </a:r>
          </a:p>
        </p:txBody>
      </p:sp>
      <p:sp>
        <p:nvSpPr>
          <p:cNvPr id="19" name="Title 4">
            <a:extLst>
              <a:ext uri="{FF2B5EF4-FFF2-40B4-BE49-F238E27FC236}">
                <a16:creationId xmlns:a16="http://schemas.microsoft.com/office/drawing/2014/main" id="{B10E7B82-F528-BD4D-A2E8-3C2909493485}"/>
              </a:ext>
            </a:extLst>
          </p:cNvPr>
          <p:cNvSpPr txBox="1">
            <a:spLocks/>
          </p:cNvSpPr>
          <p:nvPr/>
        </p:nvSpPr>
        <p:spPr>
          <a:xfrm>
            <a:off x="1633533" y="5387938"/>
            <a:ext cx="8961469" cy="954107"/>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And matrix algebra tells us that the above is only satisfied when:</a:t>
            </a:r>
          </a:p>
        </p:txBody>
      </p:sp>
      <p:pic>
        <p:nvPicPr>
          <p:cNvPr id="20" name="Picture 19">
            <a:extLst>
              <a:ext uri="{FF2B5EF4-FFF2-40B4-BE49-F238E27FC236}">
                <a16:creationId xmlns:a16="http://schemas.microsoft.com/office/drawing/2014/main" id="{6C69CF9D-B0A6-E64A-A689-41F6380B26FA}"/>
              </a:ext>
            </a:extLst>
          </p:cNvPr>
          <p:cNvPicPr>
            <a:picLocks noChangeAspect="1"/>
          </p:cNvPicPr>
          <p:nvPr/>
        </p:nvPicPr>
        <p:blipFill>
          <a:blip r:embed="rId5"/>
          <a:stretch>
            <a:fillRect/>
          </a:stretch>
        </p:blipFill>
        <p:spPr>
          <a:xfrm>
            <a:off x="2921001" y="5865963"/>
            <a:ext cx="4189289" cy="903572"/>
          </a:xfrm>
          <a:prstGeom prst="rect">
            <a:avLst/>
          </a:prstGeom>
        </p:spPr>
      </p:pic>
    </p:spTree>
    <p:extLst>
      <p:ext uri="{BB962C8B-B14F-4D97-AF65-F5344CB8AC3E}">
        <p14:creationId xmlns:p14="http://schemas.microsoft.com/office/powerpoint/2010/main" val="111812584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itle 4"/>
              <p:cNvSpPr txBox="1">
                <a:spLocks/>
              </p:cNvSpPr>
              <p:nvPr/>
            </p:nvSpPr>
            <p:spPr>
              <a:xfrm>
                <a:off x="1524001" y="106312"/>
                <a:ext cx="8961469" cy="523220"/>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Eventually, we set </a:t>
                </a:r>
                <a:r>
                  <a:rPr lang="en-US" sz="2800" dirty="0" err="1"/>
                  <a:t>det</a:t>
                </a:r>
                <a:r>
                  <a:rPr lang="en-US" sz="2800" dirty="0"/>
                  <a:t>(A- </a:t>
                </a:r>
                <a14:m>
                  <m:oMath xmlns:m="http://schemas.openxmlformats.org/officeDocument/2006/math">
                    <m:r>
                      <a:rPr lang="en-US" sz="2800" i="1">
                        <a:latin typeface="Cambria Math" charset="0"/>
                      </a:rPr>
                      <m:t>𝜆</m:t>
                    </m:r>
                  </m:oMath>
                </a14:m>
                <a:r>
                  <a:rPr lang="en-US" sz="2800" dirty="0"/>
                  <a:t>I) =0 and solve for </a:t>
                </a:r>
                <a14:m>
                  <m:oMath xmlns:m="http://schemas.openxmlformats.org/officeDocument/2006/math">
                    <m:r>
                      <a:rPr lang="en-US" sz="2800" i="1">
                        <a:latin typeface="Cambria Math" charset="0"/>
                      </a:rPr>
                      <m:t>𝜆</m:t>
                    </m:r>
                    <m:r>
                      <a:rPr lang="en-US" sz="2800" i="1">
                        <a:latin typeface="Cambria Math" charset="0"/>
                      </a:rPr>
                      <m:t> :</m:t>
                    </m:r>
                  </m:oMath>
                </a14:m>
                <a:endParaRPr lang="en-US" sz="2800" dirty="0"/>
              </a:p>
            </p:txBody>
          </p:sp>
        </mc:Choice>
        <mc:Fallback xmlns="">
          <p:sp>
            <p:nvSpPr>
              <p:cNvPr id="8" name="Title 4"/>
              <p:cNvSpPr txBox="1">
                <a:spLocks noRot="1" noChangeAspect="1" noMove="1" noResize="1" noEditPoints="1" noAdjustHandles="1" noChangeArrowheads="1" noChangeShapeType="1" noTextEdit="1"/>
              </p:cNvSpPr>
              <p:nvPr/>
            </p:nvSpPr>
            <p:spPr>
              <a:xfrm>
                <a:off x="1524001" y="106312"/>
                <a:ext cx="8961469" cy="523220"/>
              </a:xfrm>
              <a:prstGeom prst="rect">
                <a:avLst/>
              </a:prstGeom>
              <a:blipFill>
                <a:blip r:embed="rId2"/>
                <a:stretch>
                  <a:fillRect l="-1558" t="-11905" b="-30952"/>
                </a:stretch>
              </a:blipFill>
            </p:spPr>
            <p:txBody>
              <a:bodyPr/>
              <a:lstStyle/>
              <a:p>
                <a:r>
                  <a:rPr lang="en-US">
                    <a:noFill/>
                  </a:rPr>
                  <a:t> </a:t>
                </a:r>
              </a:p>
            </p:txBody>
          </p:sp>
        </mc:Fallback>
      </mc:AlternateContent>
      <p:sp>
        <p:nvSpPr>
          <p:cNvPr id="11" name="Title 4"/>
          <p:cNvSpPr txBox="1">
            <a:spLocks/>
          </p:cNvSpPr>
          <p:nvPr/>
        </p:nvSpPr>
        <p:spPr>
          <a:xfrm>
            <a:off x="1676401" y="2405012"/>
            <a:ext cx="8961469" cy="523220"/>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For a 2x2 matrix</a:t>
            </a:r>
            <a:r>
              <a:rPr lang="en-US" sz="2800"/>
              <a:t>, recall that:</a:t>
            </a:r>
            <a:endParaRPr lang="en-US" sz="2800" dirty="0"/>
          </a:p>
        </p:txBody>
      </p:sp>
      <p:pic>
        <p:nvPicPr>
          <p:cNvPr id="12" name="Picture 11"/>
          <p:cNvPicPr>
            <a:picLocks noChangeAspect="1"/>
          </p:cNvPicPr>
          <p:nvPr/>
        </p:nvPicPr>
        <p:blipFill rotWithShape="1">
          <a:blip r:embed="rId3"/>
          <a:srcRect l="6944" t="11817" r="6806" b="53840"/>
          <a:stretch/>
        </p:blipFill>
        <p:spPr>
          <a:xfrm>
            <a:off x="1676401" y="3020045"/>
            <a:ext cx="5790707" cy="1501294"/>
          </a:xfrm>
          <a:prstGeom prst="rect">
            <a:avLst/>
          </a:prstGeom>
        </p:spPr>
      </p:pic>
      <p:sp>
        <p:nvSpPr>
          <p:cNvPr id="15" name="Title 4"/>
          <p:cNvSpPr txBox="1">
            <a:spLocks/>
          </p:cNvSpPr>
          <p:nvPr/>
        </p:nvSpPr>
        <p:spPr>
          <a:xfrm>
            <a:off x="1676400" y="4565577"/>
            <a:ext cx="8961469" cy="523220"/>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which gives us:</a:t>
            </a:r>
          </a:p>
        </p:txBody>
      </p:sp>
      <p:pic>
        <p:nvPicPr>
          <p:cNvPr id="3" name="Picture 2">
            <a:extLst>
              <a:ext uri="{FF2B5EF4-FFF2-40B4-BE49-F238E27FC236}">
                <a16:creationId xmlns:a16="http://schemas.microsoft.com/office/drawing/2014/main" id="{45DAD031-7025-4144-B948-DD953F5DE3C0}"/>
              </a:ext>
            </a:extLst>
          </p:cNvPr>
          <p:cNvPicPr>
            <a:picLocks noChangeAspect="1"/>
          </p:cNvPicPr>
          <p:nvPr/>
        </p:nvPicPr>
        <p:blipFill rotWithShape="1">
          <a:blip r:embed="rId4"/>
          <a:srcRect l="3003" t="11778" b="11305"/>
          <a:stretch/>
        </p:blipFill>
        <p:spPr>
          <a:xfrm>
            <a:off x="1676399" y="733529"/>
            <a:ext cx="5368275" cy="1558894"/>
          </a:xfrm>
          <a:prstGeom prst="rect">
            <a:avLst/>
          </a:prstGeom>
        </p:spPr>
      </p:pic>
      <p:pic>
        <p:nvPicPr>
          <p:cNvPr id="5" name="Picture 4">
            <a:extLst>
              <a:ext uri="{FF2B5EF4-FFF2-40B4-BE49-F238E27FC236}">
                <a16:creationId xmlns:a16="http://schemas.microsoft.com/office/drawing/2014/main" id="{4C74FA19-B119-784C-A61F-AC9772DF76E7}"/>
              </a:ext>
            </a:extLst>
          </p:cNvPr>
          <p:cNvPicPr>
            <a:picLocks noChangeAspect="1"/>
          </p:cNvPicPr>
          <p:nvPr/>
        </p:nvPicPr>
        <p:blipFill rotWithShape="1">
          <a:blip r:embed="rId5"/>
          <a:srcRect l="3155" t="18242" b="13243"/>
          <a:stretch/>
        </p:blipFill>
        <p:spPr>
          <a:xfrm>
            <a:off x="1694686" y="5201387"/>
            <a:ext cx="8271506" cy="1309143"/>
          </a:xfrm>
          <a:prstGeom prst="rect">
            <a:avLst/>
          </a:prstGeom>
        </p:spPr>
      </p:pic>
    </p:spTree>
    <p:extLst>
      <p:ext uri="{BB962C8B-B14F-4D97-AF65-F5344CB8AC3E}">
        <p14:creationId xmlns:p14="http://schemas.microsoft.com/office/powerpoint/2010/main" val="88043293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4"/>
          <p:cNvSpPr txBox="1">
            <a:spLocks/>
          </p:cNvSpPr>
          <p:nvPr/>
        </p:nvSpPr>
        <p:spPr>
          <a:xfrm>
            <a:off x="1524001" y="-12466"/>
            <a:ext cx="8961469" cy="523220"/>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If we rearrange the </a:t>
            </a:r>
            <a:r>
              <a:rPr lang="en-US" sz="2800"/>
              <a:t>characteristic equation:</a:t>
            </a:r>
            <a:endParaRPr lang="en-US" sz="2800" dirty="0"/>
          </a:p>
        </p:txBody>
      </p:sp>
      <mc:AlternateContent xmlns:mc="http://schemas.openxmlformats.org/markup-compatibility/2006" xmlns:a14="http://schemas.microsoft.com/office/drawing/2010/main">
        <mc:Choice Requires="a14">
          <p:sp>
            <p:nvSpPr>
              <p:cNvPr id="9" name="Title 4"/>
              <p:cNvSpPr txBox="1">
                <a:spLocks/>
              </p:cNvSpPr>
              <p:nvPr/>
            </p:nvSpPr>
            <p:spPr>
              <a:xfrm>
                <a:off x="8412132" y="-12466"/>
                <a:ext cx="2255869" cy="523220"/>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2800" dirty="0"/>
                  <a:t>In terms of </a:t>
                </a:r>
                <a14:m>
                  <m:oMath xmlns:m="http://schemas.openxmlformats.org/officeDocument/2006/math">
                    <m:r>
                      <a:rPr lang="en-US" sz="2800" i="1">
                        <a:latin typeface="Cambria Math" charset="0"/>
                      </a:rPr>
                      <m:t>𝜆</m:t>
                    </m:r>
                  </m:oMath>
                </a14:m>
                <a:r>
                  <a:rPr lang="en-US" sz="2800" dirty="0"/>
                  <a:t>:</a:t>
                </a:r>
              </a:p>
            </p:txBody>
          </p:sp>
        </mc:Choice>
        <mc:Fallback xmlns="">
          <p:sp>
            <p:nvSpPr>
              <p:cNvPr id="9" name="Title 4"/>
              <p:cNvSpPr txBox="1">
                <a:spLocks noRot="1" noChangeAspect="1" noMove="1" noResize="1" noEditPoints="1" noAdjustHandles="1" noChangeArrowheads="1" noChangeShapeType="1" noTextEdit="1"/>
              </p:cNvSpPr>
              <p:nvPr/>
            </p:nvSpPr>
            <p:spPr>
              <a:xfrm>
                <a:off x="8412132" y="-12466"/>
                <a:ext cx="2255869" cy="523220"/>
              </a:xfrm>
              <a:prstGeom prst="rect">
                <a:avLst/>
              </a:prstGeom>
              <a:blipFill>
                <a:blip r:embed="rId2"/>
                <a:stretch>
                  <a:fillRect t="-11905" r="-5587"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itle 4"/>
              <p:cNvSpPr txBox="1">
                <a:spLocks/>
              </p:cNvSpPr>
              <p:nvPr/>
            </p:nvSpPr>
            <p:spPr>
              <a:xfrm>
                <a:off x="1524001" y="1467151"/>
                <a:ext cx="9253569" cy="954107"/>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We can infer the following inequality</a:t>
                </a:r>
              </a:p>
              <a:p>
                <a:pPr algn="l"/>
                <a:r>
                  <a:rPr lang="en-US" sz="2800" dirty="0"/>
                  <a:t> for a growing population (</a:t>
                </a:r>
                <a14:m>
                  <m:oMath xmlns:m="http://schemas.openxmlformats.org/officeDocument/2006/math">
                    <m:r>
                      <a:rPr lang="en-US" sz="2800" i="1">
                        <a:latin typeface="Cambria Math" charset="0"/>
                      </a:rPr>
                      <m:t>𝜆</m:t>
                    </m:r>
                  </m:oMath>
                </a14:m>
                <a:r>
                  <a:rPr lang="en-US" sz="2800" dirty="0"/>
                  <a:t> &gt;1 ):</a:t>
                </a:r>
              </a:p>
            </p:txBody>
          </p:sp>
        </mc:Choice>
        <mc:Fallback xmlns="">
          <p:sp>
            <p:nvSpPr>
              <p:cNvPr id="16" name="Title 4"/>
              <p:cNvSpPr txBox="1">
                <a:spLocks noRot="1" noChangeAspect="1" noMove="1" noResize="1" noEditPoints="1" noAdjustHandles="1" noChangeArrowheads="1" noChangeShapeType="1" noTextEdit="1"/>
              </p:cNvSpPr>
              <p:nvPr/>
            </p:nvSpPr>
            <p:spPr>
              <a:xfrm>
                <a:off x="1524001" y="1467151"/>
                <a:ext cx="9253569" cy="954107"/>
              </a:xfrm>
              <a:prstGeom prst="rect">
                <a:avLst/>
              </a:prstGeom>
              <a:blipFill>
                <a:blip r:embed="rId3"/>
                <a:stretch>
                  <a:fillRect l="-1509" t="-6579" b="-17105"/>
                </a:stretch>
              </a:blipFill>
            </p:spPr>
            <p:txBody>
              <a:bodyPr/>
              <a:lstStyle/>
              <a:p>
                <a:r>
                  <a:rPr lang="en-US">
                    <a:noFill/>
                  </a:rPr>
                  <a:t> </a:t>
                </a:r>
              </a:p>
            </p:txBody>
          </p:sp>
        </mc:Fallback>
      </mc:AlternateContent>
      <p:sp>
        <p:nvSpPr>
          <p:cNvPr id="19" name="Title 4"/>
          <p:cNvSpPr txBox="1">
            <a:spLocks/>
          </p:cNvSpPr>
          <p:nvPr/>
        </p:nvSpPr>
        <p:spPr>
          <a:xfrm>
            <a:off x="1524000" y="3890166"/>
            <a:ext cx="9253569" cy="523220"/>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And compute the zero-growth </a:t>
            </a:r>
            <a:r>
              <a:rPr lang="en-US" sz="2800"/>
              <a:t>isocline at:</a:t>
            </a:r>
            <a:endParaRPr lang="en-US" sz="2800" dirty="0"/>
          </a:p>
        </p:txBody>
      </p:sp>
      <p:pic>
        <p:nvPicPr>
          <p:cNvPr id="10" name="Picture 9">
            <a:extLst>
              <a:ext uri="{FF2B5EF4-FFF2-40B4-BE49-F238E27FC236}">
                <a16:creationId xmlns:a16="http://schemas.microsoft.com/office/drawing/2014/main" id="{DE8F8A94-0353-E14E-BFB0-FEE1304DE333}"/>
              </a:ext>
            </a:extLst>
          </p:cNvPr>
          <p:cNvPicPr>
            <a:picLocks noChangeAspect="1"/>
          </p:cNvPicPr>
          <p:nvPr/>
        </p:nvPicPr>
        <p:blipFill rotWithShape="1">
          <a:blip r:embed="rId4"/>
          <a:srcRect l="3155" t="18242" b="13243"/>
          <a:stretch/>
        </p:blipFill>
        <p:spPr>
          <a:xfrm>
            <a:off x="1625600" y="531740"/>
            <a:ext cx="5918448" cy="936721"/>
          </a:xfrm>
          <a:prstGeom prst="rect">
            <a:avLst/>
          </a:prstGeom>
        </p:spPr>
      </p:pic>
      <p:pic>
        <p:nvPicPr>
          <p:cNvPr id="6" name="Picture 5">
            <a:extLst>
              <a:ext uri="{FF2B5EF4-FFF2-40B4-BE49-F238E27FC236}">
                <a16:creationId xmlns:a16="http://schemas.microsoft.com/office/drawing/2014/main" id="{D03AE760-4BD3-454A-9891-08CC9F38F271}"/>
              </a:ext>
            </a:extLst>
          </p:cNvPr>
          <p:cNvPicPr>
            <a:picLocks noChangeAspect="1"/>
          </p:cNvPicPr>
          <p:nvPr/>
        </p:nvPicPr>
        <p:blipFill>
          <a:blip r:embed="rId5"/>
          <a:stretch>
            <a:fillRect/>
          </a:stretch>
        </p:blipFill>
        <p:spPr>
          <a:xfrm>
            <a:off x="7869269" y="475216"/>
            <a:ext cx="2717800" cy="1676400"/>
          </a:xfrm>
          <a:prstGeom prst="rect">
            <a:avLst/>
          </a:prstGeom>
        </p:spPr>
      </p:pic>
      <p:pic>
        <p:nvPicPr>
          <p:cNvPr id="8" name="Picture 7">
            <a:extLst>
              <a:ext uri="{FF2B5EF4-FFF2-40B4-BE49-F238E27FC236}">
                <a16:creationId xmlns:a16="http://schemas.microsoft.com/office/drawing/2014/main" id="{18BECDA3-22AE-0642-880E-71566958B449}"/>
              </a:ext>
            </a:extLst>
          </p:cNvPr>
          <p:cNvPicPr>
            <a:picLocks noChangeAspect="1"/>
          </p:cNvPicPr>
          <p:nvPr/>
        </p:nvPicPr>
        <p:blipFill rotWithShape="1">
          <a:blip r:embed="rId6"/>
          <a:srcRect t="21781"/>
          <a:stretch/>
        </p:blipFill>
        <p:spPr>
          <a:xfrm>
            <a:off x="1625600" y="2448534"/>
            <a:ext cx="5110480" cy="1400356"/>
          </a:xfrm>
          <a:prstGeom prst="rect">
            <a:avLst/>
          </a:prstGeom>
        </p:spPr>
      </p:pic>
      <p:pic>
        <p:nvPicPr>
          <p:cNvPr id="17" name="Picture 16">
            <a:extLst>
              <a:ext uri="{FF2B5EF4-FFF2-40B4-BE49-F238E27FC236}">
                <a16:creationId xmlns:a16="http://schemas.microsoft.com/office/drawing/2014/main" id="{D0F72A7A-C9C4-E54A-8DD2-10B086BFCDC6}"/>
              </a:ext>
            </a:extLst>
          </p:cNvPr>
          <p:cNvPicPr>
            <a:picLocks noChangeAspect="1"/>
          </p:cNvPicPr>
          <p:nvPr/>
        </p:nvPicPr>
        <p:blipFill rotWithShape="1">
          <a:blip r:embed="rId7"/>
          <a:srcRect l="5333" t="12850" r="7217" b="3965"/>
          <a:stretch/>
        </p:blipFill>
        <p:spPr>
          <a:xfrm>
            <a:off x="1625600" y="4540408"/>
            <a:ext cx="3025648" cy="1876012"/>
          </a:xfrm>
          <a:prstGeom prst="rect">
            <a:avLst/>
          </a:prstGeom>
        </p:spPr>
      </p:pic>
    </p:spTree>
    <p:extLst>
      <p:ext uri="{BB962C8B-B14F-4D97-AF65-F5344CB8AC3E}">
        <p14:creationId xmlns:p14="http://schemas.microsoft.com/office/powerpoint/2010/main" val="3300688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Structured populations</a:t>
            </a:r>
            <a:endParaRPr lang="en-US" b="1" u="sng" dirty="0"/>
          </a:p>
          <a:p>
            <a:r>
              <a:rPr lang="en-US" dirty="0"/>
              <a:t>Structured populations, including humans, can be modeled using </a:t>
            </a:r>
            <a:r>
              <a:rPr lang="en-US" u="sng" dirty="0"/>
              <a:t>matrix models</a:t>
            </a:r>
            <a:r>
              <a:rPr lang="en-US" dirty="0"/>
              <a:t> (</a:t>
            </a:r>
            <a:r>
              <a:rPr lang="en-US" u="sng" dirty="0"/>
              <a:t>Leslie</a:t>
            </a:r>
            <a:r>
              <a:rPr lang="en-US" dirty="0"/>
              <a:t> or </a:t>
            </a:r>
            <a:r>
              <a:rPr lang="en-US" u="sng" dirty="0" err="1"/>
              <a:t>Lefkovitch</a:t>
            </a:r>
            <a:r>
              <a:rPr lang="en-US" dirty="0"/>
              <a:t>)</a:t>
            </a:r>
          </a:p>
          <a:p>
            <a:r>
              <a:rPr lang="en-US" dirty="0"/>
              <a:t>The dominant eigenvalue of the transition matrix, </a:t>
            </a:r>
            <a:r>
              <a:rPr lang="en-US" sz="2800" u="sng" dirty="0">
                <a:latin typeface="Helvetica" pitchFamily="2" charset="0"/>
                <a:sym typeface="Symbol" pitchFamily="2" charset="2"/>
              </a:rPr>
              <a:t></a:t>
            </a:r>
            <a:r>
              <a:rPr lang="en-US" dirty="0"/>
              <a:t>, the population rate of increase, describes whether a structured population is increasing or decreasing</a:t>
            </a:r>
          </a:p>
          <a:p>
            <a:r>
              <a:rPr lang="en-US" u="sng" dirty="0"/>
              <a:t>Life tables</a:t>
            </a:r>
            <a:r>
              <a:rPr lang="en-US" dirty="0"/>
              <a:t> are used to store demographic data to build transition matrices</a:t>
            </a:r>
          </a:p>
          <a:p>
            <a:r>
              <a:rPr lang="en-US" dirty="0"/>
              <a:t>In humans, there are </a:t>
            </a:r>
            <a:r>
              <a:rPr lang="en-US" u="sng" dirty="0"/>
              <a:t>5 stages to a demographic transition</a:t>
            </a:r>
            <a:r>
              <a:rPr lang="en-US" dirty="0"/>
              <a:t>, starting with high birth/death rates, then transitioning to low birth/death rates</a:t>
            </a:r>
          </a:p>
          <a:p>
            <a:r>
              <a:rPr lang="en-US" dirty="0"/>
              <a:t>Populations grow fastest in </a:t>
            </a:r>
            <a:r>
              <a:rPr lang="en-US" u="sng" dirty="0"/>
              <a:t>stage 2</a:t>
            </a:r>
            <a:r>
              <a:rPr lang="en-US" dirty="0"/>
              <a:t> where death rates fall while birth rates remain high</a:t>
            </a:r>
          </a:p>
          <a:p>
            <a:endParaRPr lang="en-US" dirty="0"/>
          </a:p>
        </p:txBody>
      </p:sp>
      <p:sp>
        <p:nvSpPr>
          <p:cNvPr id="4" name="Rectangle 3">
            <a:extLst>
              <a:ext uri="{FF2B5EF4-FFF2-40B4-BE49-F238E27FC236}">
                <a16:creationId xmlns:a16="http://schemas.microsoft.com/office/drawing/2014/main" id="{FD82D1E7-83CF-1731-BC97-89B1365E1746}"/>
              </a:ext>
            </a:extLst>
          </p:cNvPr>
          <p:cNvSpPr/>
          <p:nvPr/>
        </p:nvSpPr>
        <p:spPr>
          <a:xfrm>
            <a:off x="444230" y="3870251"/>
            <a:ext cx="11303540" cy="29293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688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Structured populations</a:t>
            </a:r>
            <a:endParaRPr lang="en-US" b="1" u="sng" dirty="0"/>
          </a:p>
          <a:p>
            <a:r>
              <a:rPr lang="en-US" dirty="0"/>
              <a:t>Structured populations, including humans, can be modeled using </a:t>
            </a:r>
            <a:r>
              <a:rPr lang="en-US" u="sng" dirty="0"/>
              <a:t>matrix models</a:t>
            </a:r>
            <a:r>
              <a:rPr lang="en-US" dirty="0"/>
              <a:t> (</a:t>
            </a:r>
            <a:r>
              <a:rPr lang="en-US" u="sng" dirty="0"/>
              <a:t>Leslie</a:t>
            </a:r>
            <a:r>
              <a:rPr lang="en-US" dirty="0"/>
              <a:t> or </a:t>
            </a:r>
            <a:r>
              <a:rPr lang="en-US" u="sng" dirty="0" err="1"/>
              <a:t>Lefkovitch</a:t>
            </a:r>
            <a:r>
              <a:rPr lang="en-US" dirty="0"/>
              <a:t>)</a:t>
            </a:r>
          </a:p>
          <a:p>
            <a:r>
              <a:rPr lang="en-US" dirty="0"/>
              <a:t>The dominant eigenvalue of the transition matrix, </a:t>
            </a:r>
            <a:r>
              <a:rPr lang="en-US" sz="2800" u="sng" dirty="0">
                <a:latin typeface="Helvetica" pitchFamily="2" charset="0"/>
                <a:sym typeface="Symbol" pitchFamily="2" charset="2"/>
              </a:rPr>
              <a:t></a:t>
            </a:r>
            <a:r>
              <a:rPr lang="en-US" dirty="0"/>
              <a:t>, the population rate of increase, describes whether a structured population is increasing or decreasing</a:t>
            </a:r>
          </a:p>
          <a:p>
            <a:r>
              <a:rPr lang="en-US" u="sng" dirty="0"/>
              <a:t>Life tables</a:t>
            </a:r>
            <a:r>
              <a:rPr lang="en-US" dirty="0"/>
              <a:t> are used to store demographic data to build transition matrices</a:t>
            </a:r>
          </a:p>
          <a:p>
            <a:r>
              <a:rPr lang="en-US" dirty="0"/>
              <a:t>In humans, there are </a:t>
            </a:r>
            <a:r>
              <a:rPr lang="en-US" u="sng" dirty="0"/>
              <a:t>5 stages to a demographic transition</a:t>
            </a:r>
            <a:r>
              <a:rPr lang="en-US" dirty="0"/>
              <a:t>, starting with high birth/death rates, then transitioning to low birth/death rates</a:t>
            </a:r>
          </a:p>
          <a:p>
            <a:r>
              <a:rPr lang="en-US" dirty="0"/>
              <a:t>Populations grow fastest in </a:t>
            </a:r>
            <a:r>
              <a:rPr lang="en-US" u="sng" dirty="0"/>
              <a:t>stage 2</a:t>
            </a:r>
            <a:r>
              <a:rPr lang="en-US" dirty="0"/>
              <a:t> where death rates fall while birth rates remain high</a:t>
            </a:r>
          </a:p>
          <a:p>
            <a:endParaRPr lang="en-US" dirty="0"/>
          </a:p>
        </p:txBody>
      </p:sp>
      <p:sp>
        <p:nvSpPr>
          <p:cNvPr id="4" name="Rectangle 3">
            <a:extLst>
              <a:ext uri="{FF2B5EF4-FFF2-40B4-BE49-F238E27FC236}">
                <a16:creationId xmlns:a16="http://schemas.microsoft.com/office/drawing/2014/main" id="{FD82D1E7-83CF-1731-BC97-89B1365E1746}"/>
              </a:ext>
            </a:extLst>
          </p:cNvPr>
          <p:cNvSpPr/>
          <p:nvPr/>
        </p:nvSpPr>
        <p:spPr>
          <a:xfrm>
            <a:off x="444230" y="4299284"/>
            <a:ext cx="11303540" cy="2500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4383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7A71D-FF91-377F-858F-49C3083826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C864F2-DB90-C75B-1686-B810564BCD5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DD8BDCD1-498A-4C6E-C32F-CFE8F084EBCE}"/>
              </a:ext>
            </a:extLst>
          </p:cNvPr>
          <p:cNvSpPr>
            <a:spLocks noGrp="1"/>
          </p:cNvSpPr>
          <p:nvPr>
            <p:ph idx="1"/>
          </p:nvPr>
        </p:nvSpPr>
        <p:spPr>
          <a:xfrm>
            <a:off x="444230" y="1108954"/>
            <a:ext cx="11303540" cy="5690680"/>
          </a:xfrm>
        </p:spPr>
        <p:txBody>
          <a:bodyPr>
            <a:normAutofit/>
          </a:bodyPr>
          <a:lstStyle/>
          <a:p>
            <a:pPr marL="0" indent="0">
              <a:buNone/>
            </a:pPr>
            <a:r>
              <a:rPr lang="en-US" b="1" i="1" u="sng" dirty="0"/>
              <a:t>Structured populations</a:t>
            </a:r>
            <a:endParaRPr lang="en-US" b="1" u="sng" dirty="0"/>
          </a:p>
          <a:p>
            <a:r>
              <a:rPr lang="en-US" dirty="0"/>
              <a:t>Structured populations, including humans, can be modeled using </a:t>
            </a:r>
            <a:r>
              <a:rPr lang="en-US" u="sng" dirty="0"/>
              <a:t>matrix models</a:t>
            </a:r>
            <a:r>
              <a:rPr lang="en-US" dirty="0"/>
              <a:t> (</a:t>
            </a:r>
            <a:r>
              <a:rPr lang="en-US" u="sng" dirty="0"/>
              <a:t>Leslie</a:t>
            </a:r>
            <a:r>
              <a:rPr lang="en-US" dirty="0"/>
              <a:t> or </a:t>
            </a:r>
            <a:r>
              <a:rPr lang="en-US" u="sng" dirty="0" err="1"/>
              <a:t>Lefkovitch</a:t>
            </a:r>
            <a:r>
              <a:rPr lang="en-US" dirty="0"/>
              <a:t>)</a:t>
            </a:r>
          </a:p>
          <a:p>
            <a:r>
              <a:rPr lang="en-US" dirty="0"/>
              <a:t>The dominant eigenvalue of the transition matrix, </a:t>
            </a:r>
            <a:r>
              <a:rPr lang="en-US" sz="2800" u="sng" dirty="0">
                <a:latin typeface="Helvetica" pitchFamily="2" charset="0"/>
                <a:sym typeface="Symbol" pitchFamily="2" charset="2"/>
              </a:rPr>
              <a:t></a:t>
            </a:r>
            <a:r>
              <a:rPr lang="en-US" dirty="0"/>
              <a:t>, the population rate of increase, describes whether a structured population is increasing or decreasing</a:t>
            </a:r>
          </a:p>
          <a:p>
            <a:r>
              <a:rPr lang="en-US" u="sng" dirty="0"/>
              <a:t>Life tables</a:t>
            </a:r>
            <a:r>
              <a:rPr lang="en-US" dirty="0"/>
              <a:t> are used to store demographic data to build transition matrices</a:t>
            </a:r>
          </a:p>
          <a:p>
            <a:r>
              <a:rPr lang="en-US" dirty="0"/>
              <a:t>In humans, there are </a:t>
            </a:r>
            <a:r>
              <a:rPr lang="en-US" u="sng" dirty="0"/>
              <a:t>5 stages to a demographic transition</a:t>
            </a:r>
            <a:r>
              <a:rPr lang="en-US" dirty="0"/>
              <a:t>, starting with high birth/death rates, then transitioning to low birth/death rates</a:t>
            </a:r>
          </a:p>
          <a:p>
            <a:r>
              <a:rPr lang="en-US" dirty="0"/>
              <a:t>Populations grow fastest in </a:t>
            </a:r>
            <a:r>
              <a:rPr lang="en-US" u="sng" dirty="0"/>
              <a:t>stage 2</a:t>
            </a:r>
            <a:r>
              <a:rPr lang="en-US" dirty="0"/>
              <a:t> where death rates fall while birth rates remain high</a:t>
            </a:r>
          </a:p>
          <a:p>
            <a:endParaRPr lang="en-US" dirty="0"/>
          </a:p>
        </p:txBody>
      </p:sp>
      <p:sp>
        <p:nvSpPr>
          <p:cNvPr id="4" name="Rectangle 3">
            <a:extLst>
              <a:ext uri="{FF2B5EF4-FFF2-40B4-BE49-F238E27FC236}">
                <a16:creationId xmlns:a16="http://schemas.microsoft.com/office/drawing/2014/main" id="{8C6AF437-848B-8A9C-157C-E49874E6E6DB}"/>
              </a:ext>
            </a:extLst>
          </p:cNvPr>
          <p:cNvSpPr/>
          <p:nvPr/>
        </p:nvSpPr>
        <p:spPr>
          <a:xfrm>
            <a:off x="444230" y="5149516"/>
            <a:ext cx="11303540" cy="1650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9645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20439-BE01-814E-532A-D931BC4248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07FEEE-9B40-E2DE-67A7-C43F0AAF8809}"/>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FC39E8ED-8C3B-048E-F6B7-8BCEEC493CEC}"/>
              </a:ext>
            </a:extLst>
          </p:cNvPr>
          <p:cNvSpPr>
            <a:spLocks noGrp="1"/>
          </p:cNvSpPr>
          <p:nvPr>
            <p:ph idx="1"/>
          </p:nvPr>
        </p:nvSpPr>
        <p:spPr>
          <a:xfrm>
            <a:off x="444230" y="1108954"/>
            <a:ext cx="11303540" cy="5690680"/>
          </a:xfrm>
        </p:spPr>
        <p:txBody>
          <a:bodyPr>
            <a:normAutofit/>
          </a:bodyPr>
          <a:lstStyle/>
          <a:p>
            <a:pPr marL="0" indent="0">
              <a:buNone/>
            </a:pPr>
            <a:r>
              <a:rPr lang="en-US" b="1" i="1" u="sng" dirty="0"/>
              <a:t>Structured populations</a:t>
            </a:r>
            <a:endParaRPr lang="en-US" b="1" u="sng" dirty="0"/>
          </a:p>
          <a:p>
            <a:r>
              <a:rPr lang="en-US" dirty="0"/>
              <a:t>Structured populations, including humans, can be modeled using </a:t>
            </a:r>
            <a:r>
              <a:rPr lang="en-US" u="sng" dirty="0"/>
              <a:t>matrix models</a:t>
            </a:r>
            <a:r>
              <a:rPr lang="en-US" dirty="0"/>
              <a:t> (</a:t>
            </a:r>
            <a:r>
              <a:rPr lang="en-US" u="sng" dirty="0"/>
              <a:t>Leslie</a:t>
            </a:r>
            <a:r>
              <a:rPr lang="en-US" dirty="0"/>
              <a:t> or </a:t>
            </a:r>
            <a:r>
              <a:rPr lang="en-US" u="sng" dirty="0" err="1"/>
              <a:t>Lefkovitch</a:t>
            </a:r>
            <a:r>
              <a:rPr lang="en-US" dirty="0"/>
              <a:t>)</a:t>
            </a:r>
          </a:p>
          <a:p>
            <a:r>
              <a:rPr lang="en-US" dirty="0"/>
              <a:t>The dominant eigenvalue of the transition matrix, </a:t>
            </a:r>
            <a:r>
              <a:rPr lang="en-US" sz="2800" u="sng" dirty="0">
                <a:latin typeface="Helvetica" pitchFamily="2" charset="0"/>
                <a:sym typeface="Symbol" pitchFamily="2" charset="2"/>
              </a:rPr>
              <a:t></a:t>
            </a:r>
            <a:r>
              <a:rPr lang="en-US" dirty="0"/>
              <a:t>, the population rate of increase, describes whether a structured population is increasing or decreasing</a:t>
            </a:r>
          </a:p>
          <a:p>
            <a:r>
              <a:rPr lang="en-US" u="sng" dirty="0"/>
              <a:t>Life tables</a:t>
            </a:r>
            <a:r>
              <a:rPr lang="en-US" dirty="0"/>
              <a:t> are used to store demographic data to build transition matrices</a:t>
            </a:r>
          </a:p>
          <a:p>
            <a:r>
              <a:rPr lang="en-US" dirty="0"/>
              <a:t>In humans, there are </a:t>
            </a:r>
            <a:r>
              <a:rPr lang="en-US" u="sng" dirty="0"/>
              <a:t>5 stages to a demographic transition</a:t>
            </a:r>
            <a:r>
              <a:rPr lang="en-US" dirty="0"/>
              <a:t>, starting with high birth/death rates, then transitioning to low birth/death rates</a:t>
            </a:r>
          </a:p>
          <a:p>
            <a:r>
              <a:rPr lang="en-US" dirty="0"/>
              <a:t>Populations grow fastest in </a:t>
            </a:r>
            <a:r>
              <a:rPr lang="en-US" u="sng" dirty="0"/>
              <a:t>stage 2</a:t>
            </a:r>
            <a:r>
              <a:rPr lang="en-US" dirty="0"/>
              <a:t> where death rates fall while birth rates remain high</a:t>
            </a:r>
          </a:p>
          <a:p>
            <a:endParaRPr lang="en-US" dirty="0"/>
          </a:p>
        </p:txBody>
      </p:sp>
    </p:spTree>
    <p:extLst>
      <p:ext uri="{BB962C8B-B14F-4D97-AF65-F5344CB8AC3E}">
        <p14:creationId xmlns:p14="http://schemas.microsoft.com/office/powerpoint/2010/main" val="3650589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A90FAD-3129-A3A7-9024-58CFA7D2DF0C}"/>
              </a:ext>
            </a:extLst>
          </p:cNvPr>
          <p:cNvSpPr txBox="1">
            <a:spLocks/>
          </p:cNvSpPr>
          <p:nvPr/>
        </p:nvSpPr>
        <p:spPr>
          <a:xfrm>
            <a:off x="-143375"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dirty="0"/>
              <a:t>Ecology is the study of the </a:t>
            </a:r>
            <a:r>
              <a:rPr lang="en-US" sz="3400" b="1" dirty="0">
                <a:solidFill>
                  <a:srgbClr val="C00000"/>
                </a:solidFill>
              </a:rPr>
              <a:t>interactions</a:t>
            </a:r>
            <a:r>
              <a:rPr lang="en-US" sz="3400" b="1" dirty="0">
                <a:solidFill>
                  <a:srgbClr val="FFFF00"/>
                </a:solidFill>
              </a:rPr>
              <a:t> </a:t>
            </a:r>
            <a:r>
              <a:rPr lang="en-US" sz="3400" dirty="0"/>
              <a:t>of </a:t>
            </a:r>
            <a:r>
              <a:rPr lang="en-US" sz="3400" b="1" dirty="0">
                <a:solidFill>
                  <a:srgbClr val="C00000"/>
                </a:solidFill>
              </a:rPr>
              <a:t>organisms</a:t>
            </a:r>
            <a:r>
              <a:rPr lang="en-US" sz="3400" dirty="0"/>
              <a:t> with each other and their </a:t>
            </a:r>
            <a:r>
              <a:rPr lang="en-US" sz="3400" b="1" dirty="0">
                <a:solidFill>
                  <a:srgbClr val="C00000"/>
                </a:solidFill>
              </a:rPr>
              <a:t>environment</a:t>
            </a:r>
            <a:r>
              <a:rPr lang="en-US" sz="3400" dirty="0">
                <a:solidFill>
                  <a:srgbClr val="C00000"/>
                </a:solidFill>
              </a:rPr>
              <a:t>.</a:t>
            </a:r>
          </a:p>
          <a:p>
            <a:pPr lvl="1">
              <a:buFontTx/>
              <a:buChar char="-"/>
            </a:pPr>
            <a:endParaRPr lang="en-US" sz="3400" dirty="0"/>
          </a:p>
        </p:txBody>
      </p:sp>
      <p:grpSp>
        <p:nvGrpSpPr>
          <p:cNvPr id="38" name="Group 37">
            <a:extLst>
              <a:ext uri="{FF2B5EF4-FFF2-40B4-BE49-F238E27FC236}">
                <a16:creationId xmlns:a16="http://schemas.microsoft.com/office/drawing/2014/main" id="{A26756DC-4A7D-D3F2-4909-EE4C744E4CBC}"/>
              </a:ext>
            </a:extLst>
          </p:cNvPr>
          <p:cNvGrpSpPr/>
          <p:nvPr/>
        </p:nvGrpSpPr>
        <p:grpSpPr>
          <a:xfrm>
            <a:off x="3450251" y="-71016"/>
            <a:ext cx="10020149" cy="6945094"/>
            <a:chOff x="3450251" y="-71016"/>
            <a:chExt cx="10020149" cy="6945094"/>
          </a:xfrm>
        </p:grpSpPr>
        <p:pic>
          <p:nvPicPr>
            <p:cNvPr id="6148" name="Picture 4" descr="Population, Community, Habitat &amp; Ecosystem (4.1) | Edexcel IGCSE Biology  Revision Notes 2019 | Save My Exams">
              <a:extLst>
                <a:ext uri="{FF2B5EF4-FFF2-40B4-BE49-F238E27FC236}">
                  <a16:creationId xmlns:a16="http://schemas.microsoft.com/office/drawing/2014/main" id="{17ADBDBE-E3EA-A2A0-BE00-EDD4136D02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Population, Community, Habitat &amp; Ecosystem (4.1) | Edexcel IGCSE Biology  Revision Notes 2019 | Save My Exams">
              <a:extLst>
                <a:ext uri="{FF2B5EF4-FFF2-40B4-BE49-F238E27FC236}">
                  <a16:creationId xmlns:a16="http://schemas.microsoft.com/office/drawing/2014/main" id="{3F662576-7133-38B0-745D-4D47BCEF1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Population, Community, Habitat &amp; Ecosystem (4.1) | Edexcel IGCSE Biology  Revision Notes 2019 | Save My Exams">
              <a:extLst>
                <a:ext uri="{FF2B5EF4-FFF2-40B4-BE49-F238E27FC236}">
                  <a16:creationId xmlns:a16="http://schemas.microsoft.com/office/drawing/2014/main" id="{C91F43C8-4B16-C623-F9E3-FE25B75145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E685AF42-6368-0AC0-CAA3-1A21F2DD5FD4}"/>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8" name="Content Placeholder 2">
              <a:extLst>
                <a:ext uri="{FF2B5EF4-FFF2-40B4-BE49-F238E27FC236}">
                  <a16:creationId xmlns:a16="http://schemas.microsoft.com/office/drawing/2014/main" id="{40145DCC-6835-F3FA-F475-7CAAF413C6C4}"/>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9" name="Picture 4" descr="Population, Community, Habitat &amp; Ecosystem (4.1) | Edexcel IGCSE Biology  Revision Notes 2019 | Save My Exams">
              <a:extLst>
                <a:ext uri="{FF2B5EF4-FFF2-40B4-BE49-F238E27FC236}">
                  <a16:creationId xmlns:a16="http://schemas.microsoft.com/office/drawing/2014/main" id="{98063E67-4C73-FD08-357E-3BECE45B65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Population, Community, Habitat &amp; Ecosystem (4.1) | Edexcel IGCSE Biology  Revision Notes 2019 | Save My Exams">
              <a:extLst>
                <a:ext uri="{FF2B5EF4-FFF2-40B4-BE49-F238E27FC236}">
                  <a16:creationId xmlns:a16="http://schemas.microsoft.com/office/drawing/2014/main" id="{0F5DE27E-DFAA-21B7-C284-E215904B17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63B85632-0D4C-D94E-E7EE-DE7C1F586112}"/>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14" name="Picture 4" descr="Population, Community, Habitat &amp; Ecosystem (4.1) | Edexcel IGCSE Biology  Revision Notes 2019 | Save My Exams">
              <a:extLst>
                <a:ext uri="{FF2B5EF4-FFF2-40B4-BE49-F238E27FC236}">
                  <a16:creationId xmlns:a16="http://schemas.microsoft.com/office/drawing/2014/main" id="{1D0A5F46-7BC9-4CC8-A7A7-B61C567C87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Population, Community, Habitat &amp; Ecosystem (4.1) | Edexcel IGCSE Biology  Revision Notes 2019 | Save My Exams">
              <a:extLst>
                <a:ext uri="{FF2B5EF4-FFF2-40B4-BE49-F238E27FC236}">
                  <a16:creationId xmlns:a16="http://schemas.microsoft.com/office/drawing/2014/main" id="{DA5496F3-5BD6-DBCD-36F4-B7D527BDE6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Population, Community, Habitat &amp; Ecosystem (4.1) | Edexcel IGCSE Biology  Revision Notes 2019 | Save My Exams">
              <a:extLst>
                <a:ext uri="{FF2B5EF4-FFF2-40B4-BE49-F238E27FC236}">
                  <a16:creationId xmlns:a16="http://schemas.microsoft.com/office/drawing/2014/main" id="{65B43EAA-9B3C-DFBE-E8EB-FA44781B83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381956B5-A85F-A20E-2EB1-9C1952645C02}"/>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172E8E0-0C5C-EE92-887B-BADE11995823}"/>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D2008B0-E911-60F5-68F6-2828E42E423B}"/>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8160B90-E167-F50A-9B14-13DE0938FA2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A5A54FF-35C0-1453-8F0F-19E43AC7F9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28" name="Content Placeholder 2">
              <a:extLst>
                <a:ext uri="{FF2B5EF4-FFF2-40B4-BE49-F238E27FC236}">
                  <a16:creationId xmlns:a16="http://schemas.microsoft.com/office/drawing/2014/main" id="{ABADA828-8F01-DB01-1CFD-5F9AC0FD086F}"/>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Tree>
    <p:extLst>
      <p:ext uri="{BB962C8B-B14F-4D97-AF65-F5344CB8AC3E}">
        <p14:creationId xmlns:p14="http://schemas.microsoft.com/office/powerpoint/2010/main" val="3703249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1123293"/>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4" name="Group 3">
            <a:extLst>
              <a:ext uri="{FF2B5EF4-FFF2-40B4-BE49-F238E27FC236}">
                <a16:creationId xmlns:a16="http://schemas.microsoft.com/office/drawing/2014/main" id="{38B270E8-0020-5E64-0833-A32C50CF8519}"/>
              </a:ext>
            </a:extLst>
          </p:cNvPr>
          <p:cNvGrpSpPr/>
          <p:nvPr/>
        </p:nvGrpSpPr>
        <p:grpSpPr>
          <a:xfrm>
            <a:off x="1189790" y="2875687"/>
            <a:ext cx="1337248" cy="1871374"/>
            <a:chOff x="839593" y="1810193"/>
            <a:chExt cx="1622460" cy="2111987"/>
          </a:xfrm>
        </p:grpSpPr>
        <p:sp>
          <p:nvSpPr>
            <p:cNvPr id="5" name="Rectangle 4">
              <a:extLst>
                <a:ext uri="{FF2B5EF4-FFF2-40B4-BE49-F238E27FC236}">
                  <a16:creationId xmlns:a16="http://schemas.microsoft.com/office/drawing/2014/main" id="{1235DEEA-12BD-886C-B914-2470D502C6CC}"/>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6" name="Curved Connector 5">
              <a:extLst>
                <a:ext uri="{FF2B5EF4-FFF2-40B4-BE49-F238E27FC236}">
                  <a16:creationId xmlns:a16="http://schemas.microsoft.com/office/drawing/2014/main" id="{4ED241AB-527C-97D2-6AB0-560599868203}"/>
                </a:ext>
              </a:extLst>
            </p:cNvPr>
            <p:cNvCxnSpPr>
              <a:cxnSpLocks/>
              <a:stCxn id="5"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CEEE47B-9039-99D8-76E9-2B7CAE206896}"/>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8" name="Picture 7">
              <a:extLst>
                <a:ext uri="{FF2B5EF4-FFF2-40B4-BE49-F238E27FC236}">
                  <a16:creationId xmlns:a16="http://schemas.microsoft.com/office/drawing/2014/main" id="{344D8637-A8CF-6BA6-9BAB-E8D14FBF7C61}"/>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9" name="Curved Connector 8">
              <a:extLst>
                <a:ext uri="{FF2B5EF4-FFF2-40B4-BE49-F238E27FC236}">
                  <a16:creationId xmlns:a16="http://schemas.microsoft.com/office/drawing/2014/main" id="{9C967E2C-9C75-CB71-1143-9EB3F75B4472}"/>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55059"/>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Population</a:t>
            </a:r>
            <a:r>
              <a:rPr lang="en-US" sz="2800" dirty="0"/>
              <a:t> = multiple individuals of the same species (</a:t>
            </a:r>
            <a:r>
              <a:rPr lang="en-US" sz="2800" b="1" dirty="0">
                <a:solidFill>
                  <a:srgbClr val="C00000"/>
                </a:solidFill>
              </a:rPr>
              <a:t>conspecifics</a:t>
            </a:r>
            <a:r>
              <a:rPr lang="en-US" sz="2800" dirty="0"/>
              <a:t>) in the same habitat</a:t>
            </a:r>
          </a:p>
        </p:txBody>
      </p:sp>
      <p:sp>
        <p:nvSpPr>
          <p:cNvPr id="2" name="Content Placeholder 2">
            <a:extLst>
              <a:ext uri="{FF2B5EF4-FFF2-40B4-BE49-F238E27FC236}">
                <a16:creationId xmlns:a16="http://schemas.microsoft.com/office/drawing/2014/main" id="{16A9D70C-97F3-0F2B-A04A-873B7CAB65E4}"/>
              </a:ext>
            </a:extLst>
          </p:cNvPr>
          <p:cNvSpPr txBox="1">
            <a:spLocks/>
          </p:cNvSpPr>
          <p:nvPr/>
        </p:nvSpPr>
        <p:spPr>
          <a:xfrm>
            <a:off x="-3868" y="4685623"/>
            <a:ext cx="36063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endParaRPr lang="en-US" sz="2800" dirty="0"/>
          </a:p>
          <a:p>
            <a:pPr marL="0" indent="0" algn="ctr">
              <a:buNone/>
            </a:pPr>
            <a:r>
              <a:rPr lang="en-US" sz="2800" i="1" dirty="0"/>
              <a:t>How does the abundance of fish </a:t>
            </a:r>
            <a:r>
              <a:rPr lang="en-US" sz="2800" b="1" i="1" dirty="0">
                <a:solidFill>
                  <a:srgbClr val="C00000"/>
                </a:solidFill>
              </a:rPr>
              <a:t>change</a:t>
            </a:r>
            <a:r>
              <a:rPr lang="en-US" sz="2800" i="1" dirty="0"/>
              <a:t> through time? </a:t>
            </a:r>
          </a:p>
        </p:txBody>
      </p:sp>
      <p:sp>
        <p:nvSpPr>
          <p:cNvPr id="11" name="Rectangle 10">
            <a:extLst>
              <a:ext uri="{FF2B5EF4-FFF2-40B4-BE49-F238E27FC236}">
                <a16:creationId xmlns:a16="http://schemas.microsoft.com/office/drawing/2014/main" id="{5BB3B9A2-B544-F86D-5491-FC87ABEA142A}"/>
              </a:ext>
            </a:extLst>
          </p:cNvPr>
          <p:cNvSpPr/>
          <p:nvPr/>
        </p:nvSpPr>
        <p:spPr>
          <a:xfrm>
            <a:off x="3504321" y="2162697"/>
            <a:ext cx="6444752" cy="464205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3FC5C5-7A03-01A7-CB30-09B51CC54389}"/>
              </a:ext>
            </a:extLst>
          </p:cNvPr>
          <p:cNvSpPr/>
          <p:nvPr/>
        </p:nvSpPr>
        <p:spPr>
          <a:xfrm>
            <a:off x="9949073" y="4892735"/>
            <a:ext cx="441571"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95BB15F-C09A-574F-FC89-FFD2C3252CFE}"/>
              </a:ext>
            </a:extLst>
          </p:cNvPr>
          <p:cNvSpPr/>
          <p:nvPr/>
        </p:nvSpPr>
        <p:spPr>
          <a:xfrm>
            <a:off x="6478163" y="53252"/>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A09A881-94F7-CF88-8038-BD393EDCBE4A}"/>
              </a:ext>
            </a:extLst>
          </p:cNvPr>
          <p:cNvSpPr/>
          <p:nvPr/>
        </p:nvSpPr>
        <p:spPr>
          <a:xfrm>
            <a:off x="6630563" y="108377"/>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6583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1123293"/>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55059"/>
            <a:ext cx="3972722"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Structured Population</a:t>
            </a:r>
            <a:r>
              <a:rPr lang="en-US" sz="2800" dirty="0"/>
              <a:t> = multiple individuals of the same species (</a:t>
            </a:r>
            <a:r>
              <a:rPr lang="en-US" sz="2800" b="1" dirty="0">
                <a:solidFill>
                  <a:srgbClr val="C00000"/>
                </a:solidFill>
              </a:rPr>
              <a:t>conspecifics</a:t>
            </a:r>
            <a:r>
              <a:rPr lang="en-US" sz="2800" dirty="0"/>
              <a:t>) in the same habitat but in different life history stages</a:t>
            </a:r>
          </a:p>
        </p:txBody>
      </p:sp>
      <p:sp>
        <p:nvSpPr>
          <p:cNvPr id="2" name="Content Placeholder 2">
            <a:extLst>
              <a:ext uri="{FF2B5EF4-FFF2-40B4-BE49-F238E27FC236}">
                <a16:creationId xmlns:a16="http://schemas.microsoft.com/office/drawing/2014/main" id="{16A9D70C-97F3-0F2B-A04A-873B7CAB65E4}"/>
              </a:ext>
            </a:extLst>
          </p:cNvPr>
          <p:cNvSpPr txBox="1">
            <a:spLocks/>
          </p:cNvSpPr>
          <p:nvPr/>
        </p:nvSpPr>
        <p:spPr>
          <a:xfrm>
            <a:off x="-5098" y="5072162"/>
            <a:ext cx="36063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endParaRPr lang="en-US" sz="2800" dirty="0"/>
          </a:p>
          <a:p>
            <a:pPr marL="0" indent="0" algn="ctr">
              <a:buNone/>
            </a:pPr>
            <a:r>
              <a:rPr lang="en-US" sz="2800" i="1" dirty="0"/>
              <a:t>How does the abundance of fish </a:t>
            </a:r>
            <a:r>
              <a:rPr lang="en-US" sz="2800" b="1" i="1" dirty="0">
                <a:solidFill>
                  <a:srgbClr val="C00000"/>
                </a:solidFill>
              </a:rPr>
              <a:t>change</a:t>
            </a:r>
            <a:r>
              <a:rPr lang="en-US" sz="2800" i="1" dirty="0"/>
              <a:t> through time? </a:t>
            </a:r>
          </a:p>
        </p:txBody>
      </p:sp>
      <p:sp>
        <p:nvSpPr>
          <p:cNvPr id="11" name="Rectangle 10">
            <a:extLst>
              <a:ext uri="{FF2B5EF4-FFF2-40B4-BE49-F238E27FC236}">
                <a16:creationId xmlns:a16="http://schemas.microsoft.com/office/drawing/2014/main" id="{5BB3B9A2-B544-F86D-5491-FC87ABEA142A}"/>
              </a:ext>
            </a:extLst>
          </p:cNvPr>
          <p:cNvSpPr/>
          <p:nvPr/>
        </p:nvSpPr>
        <p:spPr>
          <a:xfrm>
            <a:off x="3504321" y="2162697"/>
            <a:ext cx="6444752" cy="464205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3FC5C5-7A03-01A7-CB30-09B51CC54389}"/>
              </a:ext>
            </a:extLst>
          </p:cNvPr>
          <p:cNvSpPr/>
          <p:nvPr/>
        </p:nvSpPr>
        <p:spPr>
          <a:xfrm>
            <a:off x="9949073" y="4892735"/>
            <a:ext cx="441571"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95BB15F-C09A-574F-FC89-FFD2C3252CFE}"/>
              </a:ext>
            </a:extLst>
          </p:cNvPr>
          <p:cNvSpPr/>
          <p:nvPr/>
        </p:nvSpPr>
        <p:spPr>
          <a:xfrm>
            <a:off x="6478163" y="53252"/>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A09A881-94F7-CF88-8038-BD393EDCBE4A}"/>
              </a:ext>
            </a:extLst>
          </p:cNvPr>
          <p:cNvSpPr/>
          <p:nvPr/>
        </p:nvSpPr>
        <p:spPr>
          <a:xfrm>
            <a:off x="6630563" y="108377"/>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1990171-0AA0-217E-BC36-9308F661ACCB}"/>
              </a:ext>
            </a:extLst>
          </p:cNvPr>
          <p:cNvSpPr/>
          <p:nvPr/>
        </p:nvSpPr>
        <p:spPr>
          <a:xfrm>
            <a:off x="397362" y="3440780"/>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baby fish (x</a:t>
            </a:r>
            <a:r>
              <a:rPr lang="en-US" sz="2200" baseline="-25000" dirty="0">
                <a:solidFill>
                  <a:schemeClr val="bg1"/>
                </a:solidFill>
              </a:rPr>
              <a:t>1</a:t>
            </a:r>
            <a:r>
              <a:rPr lang="en-US" sz="2200" dirty="0">
                <a:solidFill>
                  <a:schemeClr val="bg1"/>
                </a:solidFill>
              </a:rPr>
              <a:t>)</a:t>
            </a:r>
          </a:p>
        </p:txBody>
      </p:sp>
      <p:sp>
        <p:nvSpPr>
          <p:cNvPr id="15" name="Rectangle 14">
            <a:extLst>
              <a:ext uri="{FF2B5EF4-FFF2-40B4-BE49-F238E27FC236}">
                <a16:creationId xmlns:a16="http://schemas.microsoft.com/office/drawing/2014/main" id="{23E58B9F-6581-EEEC-69E3-918BCC9E2A22}"/>
              </a:ext>
            </a:extLst>
          </p:cNvPr>
          <p:cNvSpPr/>
          <p:nvPr/>
        </p:nvSpPr>
        <p:spPr>
          <a:xfrm>
            <a:off x="2355437" y="3440780"/>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adult fish (x</a:t>
            </a:r>
            <a:r>
              <a:rPr lang="en-US" sz="2200" baseline="-25000" dirty="0">
                <a:solidFill>
                  <a:schemeClr val="bg1"/>
                </a:solidFill>
              </a:rPr>
              <a:t>2</a:t>
            </a:r>
            <a:r>
              <a:rPr lang="en-US" sz="2200" dirty="0">
                <a:solidFill>
                  <a:schemeClr val="bg1"/>
                </a:solidFill>
              </a:rPr>
              <a:t>)</a:t>
            </a:r>
          </a:p>
        </p:txBody>
      </p:sp>
      <p:cxnSp>
        <p:nvCxnSpPr>
          <p:cNvPr id="35" name="Straight Arrow Connector 34">
            <a:extLst>
              <a:ext uri="{FF2B5EF4-FFF2-40B4-BE49-F238E27FC236}">
                <a16:creationId xmlns:a16="http://schemas.microsoft.com/office/drawing/2014/main" id="{5875BBA4-E908-C590-010D-8433C8F40140}"/>
              </a:ext>
            </a:extLst>
          </p:cNvPr>
          <p:cNvCxnSpPr>
            <a:cxnSpLocks/>
          </p:cNvCxnSpPr>
          <p:nvPr/>
        </p:nvCxnSpPr>
        <p:spPr>
          <a:xfrm>
            <a:off x="1590563" y="3996198"/>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415F1D0-8D8B-55D8-BD62-49AAC5E108F9}"/>
              </a:ext>
            </a:extLst>
          </p:cNvPr>
          <p:cNvCxnSpPr>
            <a:cxnSpLocks/>
          </p:cNvCxnSpPr>
          <p:nvPr/>
        </p:nvCxnSpPr>
        <p:spPr>
          <a:xfrm>
            <a:off x="931364" y="4621964"/>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a:extLst>
              <a:ext uri="{FF2B5EF4-FFF2-40B4-BE49-F238E27FC236}">
                <a16:creationId xmlns:a16="http://schemas.microsoft.com/office/drawing/2014/main" id="{3D14ECD0-9E2D-586F-6F6C-0173E0398B9A}"/>
              </a:ext>
            </a:extLst>
          </p:cNvPr>
          <p:cNvCxnSpPr>
            <a:cxnSpLocks/>
            <a:stCxn id="15" idx="0"/>
            <a:endCxn id="3" idx="0"/>
          </p:cNvCxnSpPr>
          <p:nvPr/>
        </p:nvCxnSpPr>
        <p:spPr>
          <a:xfrm rot="16200000" flipV="1">
            <a:off x="1910403" y="2461742"/>
            <a:ext cx="12700" cy="1958075"/>
          </a:xfrm>
          <a:prstGeom prst="curvedConnector3">
            <a:avLst>
              <a:gd name="adj1" fmla="val 425104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5B367CA-5602-7D4E-7330-F468C5453164}"/>
              </a:ext>
            </a:extLst>
          </p:cNvPr>
          <p:cNvCxnSpPr>
            <a:cxnSpLocks/>
          </p:cNvCxnSpPr>
          <p:nvPr/>
        </p:nvCxnSpPr>
        <p:spPr>
          <a:xfrm>
            <a:off x="2889439" y="4617662"/>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F0C489BD-19DF-3BF5-353A-E3400F8173AA}"/>
              </a:ext>
            </a:extLst>
          </p:cNvPr>
          <p:cNvSpPr/>
          <p:nvPr/>
        </p:nvSpPr>
        <p:spPr>
          <a:xfrm>
            <a:off x="839838" y="4419293"/>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pic>
        <p:nvPicPr>
          <p:cNvPr id="41" name="Picture 40">
            <a:extLst>
              <a:ext uri="{FF2B5EF4-FFF2-40B4-BE49-F238E27FC236}">
                <a16:creationId xmlns:a16="http://schemas.microsoft.com/office/drawing/2014/main" id="{62616D45-F973-51E6-2503-1AB321DA7756}"/>
              </a:ext>
            </a:extLst>
          </p:cNvPr>
          <p:cNvPicPr>
            <a:picLocks noChangeAspect="1"/>
          </p:cNvPicPr>
          <p:nvPr/>
        </p:nvPicPr>
        <p:blipFill>
          <a:blip r:embed="rId4"/>
          <a:stretch>
            <a:fillRect/>
          </a:stretch>
        </p:blipFill>
        <p:spPr>
          <a:xfrm>
            <a:off x="2998365" y="4659264"/>
            <a:ext cx="219817" cy="371353"/>
          </a:xfrm>
          <a:prstGeom prst="rect">
            <a:avLst/>
          </a:prstGeom>
        </p:spPr>
      </p:pic>
      <p:sp>
        <p:nvSpPr>
          <p:cNvPr id="42" name="Rectangle 41">
            <a:extLst>
              <a:ext uri="{FF2B5EF4-FFF2-40B4-BE49-F238E27FC236}">
                <a16:creationId xmlns:a16="http://schemas.microsoft.com/office/drawing/2014/main" id="{A2EBC87C-FF08-0266-1B42-EBA3FF388FD1}"/>
              </a:ext>
            </a:extLst>
          </p:cNvPr>
          <p:cNvSpPr/>
          <p:nvPr/>
        </p:nvSpPr>
        <p:spPr>
          <a:xfrm>
            <a:off x="2775039" y="4463046"/>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pic>
        <p:nvPicPr>
          <p:cNvPr id="43" name="Picture 42">
            <a:extLst>
              <a:ext uri="{FF2B5EF4-FFF2-40B4-BE49-F238E27FC236}">
                <a16:creationId xmlns:a16="http://schemas.microsoft.com/office/drawing/2014/main" id="{0484244D-82DA-81F8-DD49-01F3075B650E}"/>
              </a:ext>
            </a:extLst>
          </p:cNvPr>
          <p:cNvPicPr>
            <a:picLocks noChangeAspect="1"/>
          </p:cNvPicPr>
          <p:nvPr/>
        </p:nvPicPr>
        <p:blipFill>
          <a:blip r:embed="rId5"/>
          <a:stretch>
            <a:fillRect/>
          </a:stretch>
        </p:blipFill>
        <p:spPr>
          <a:xfrm>
            <a:off x="1823824" y="3668944"/>
            <a:ext cx="284114" cy="327255"/>
          </a:xfrm>
          <a:prstGeom prst="rect">
            <a:avLst/>
          </a:prstGeom>
        </p:spPr>
      </p:pic>
      <p:pic>
        <p:nvPicPr>
          <p:cNvPr id="44" name="Picture 43">
            <a:extLst>
              <a:ext uri="{FF2B5EF4-FFF2-40B4-BE49-F238E27FC236}">
                <a16:creationId xmlns:a16="http://schemas.microsoft.com/office/drawing/2014/main" id="{E3F2AF1A-2A15-3ABB-B192-20AA3DBDC335}"/>
              </a:ext>
            </a:extLst>
          </p:cNvPr>
          <p:cNvPicPr>
            <a:picLocks noChangeAspect="1"/>
          </p:cNvPicPr>
          <p:nvPr/>
        </p:nvPicPr>
        <p:blipFill>
          <a:blip r:embed="rId4"/>
          <a:stretch>
            <a:fillRect/>
          </a:stretch>
        </p:blipFill>
        <p:spPr>
          <a:xfrm>
            <a:off x="1089881" y="4629081"/>
            <a:ext cx="219817" cy="371353"/>
          </a:xfrm>
          <a:prstGeom prst="rect">
            <a:avLst/>
          </a:prstGeom>
        </p:spPr>
      </p:pic>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6786215-3583-F0FE-13F3-6645B7BF9A83}"/>
                  </a:ext>
                </a:extLst>
              </p:cNvPr>
              <p:cNvSpPr txBox="1"/>
              <p:nvPr/>
            </p:nvSpPr>
            <p:spPr>
              <a:xfrm>
                <a:off x="1744663" y="2948888"/>
                <a:ext cx="336759"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𝐹</m:t>
                          </m:r>
                        </m:e>
                        <m:sub>
                          <m:r>
                            <a:rPr lang="en-US" sz="2200" b="0" i="1" smtClean="0">
                              <a:latin typeface="Cambria Math" panose="02040503050406030204" pitchFamily="18" charset="0"/>
                            </a:rPr>
                            <m:t>2</m:t>
                          </m:r>
                        </m:sub>
                      </m:sSub>
                    </m:oMath>
                  </m:oMathPara>
                </a14:m>
                <a:endParaRPr lang="en-US" sz="2200" dirty="0"/>
              </a:p>
            </p:txBody>
          </p:sp>
        </mc:Choice>
        <mc:Fallback xmlns="">
          <p:sp>
            <p:nvSpPr>
              <p:cNvPr id="45" name="TextBox 44">
                <a:extLst>
                  <a:ext uri="{FF2B5EF4-FFF2-40B4-BE49-F238E27FC236}">
                    <a16:creationId xmlns:a16="http://schemas.microsoft.com/office/drawing/2014/main" id="{26786215-3583-F0FE-13F3-6645B7BF9A83}"/>
                  </a:ext>
                </a:extLst>
              </p:cNvPr>
              <p:cNvSpPr txBox="1">
                <a:spLocks noRot="1" noChangeAspect="1" noMove="1" noResize="1" noEditPoints="1" noAdjustHandles="1" noChangeArrowheads="1" noChangeShapeType="1" noTextEdit="1"/>
              </p:cNvSpPr>
              <p:nvPr/>
            </p:nvSpPr>
            <p:spPr>
              <a:xfrm>
                <a:off x="1744663" y="2948888"/>
                <a:ext cx="336759" cy="338554"/>
              </a:xfrm>
              <a:prstGeom prst="rect">
                <a:avLst/>
              </a:prstGeom>
              <a:blipFill>
                <a:blip r:embed="rId6"/>
                <a:stretch>
                  <a:fillRect l="-18519" r="-11111" b="-18519"/>
                </a:stretch>
              </a:blipFill>
            </p:spPr>
            <p:txBody>
              <a:bodyPr/>
              <a:lstStyle/>
              <a:p>
                <a:r>
                  <a:rPr lang="en-US">
                    <a:noFill/>
                  </a:rPr>
                  <a:t> </a:t>
                </a:r>
              </a:p>
            </p:txBody>
          </p:sp>
        </mc:Fallback>
      </mc:AlternateContent>
    </p:spTree>
    <p:extLst>
      <p:ext uri="{BB962C8B-B14F-4D97-AF65-F5344CB8AC3E}">
        <p14:creationId xmlns:p14="http://schemas.microsoft.com/office/powerpoint/2010/main" val="3477321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01436" y="2563929"/>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7" name="Content Placeholder 2">
            <a:extLst>
              <a:ext uri="{FF2B5EF4-FFF2-40B4-BE49-F238E27FC236}">
                <a16:creationId xmlns:a16="http://schemas.microsoft.com/office/drawing/2014/main" id="{891B9985-BD55-65EB-0CEA-A3843DA14522}"/>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Metapopulation</a:t>
            </a:r>
            <a:r>
              <a:rPr lang="en-US" sz="2800" dirty="0"/>
              <a:t> = sub-populations of conspecifics connected by migration or dispersal</a:t>
            </a:r>
          </a:p>
        </p:txBody>
      </p:sp>
      <p:sp>
        <p:nvSpPr>
          <p:cNvPr id="77" name="Rectangle 76">
            <a:extLst>
              <a:ext uri="{FF2B5EF4-FFF2-40B4-BE49-F238E27FC236}">
                <a16:creationId xmlns:a16="http://schemas.microsoft.com/office/drawing/2014/main" id="{FE658665-BA10-1912-5067-C739CB419E1E}"/>
              </a:ext>
            </a:extLst>
          </p:cNvPr>
          <p:cNvSpPr/>
          <p:nvPr/>
        </p:nvSpPr>
        <p:spPr>
          <a:xfrm>
            <a:off x="3395734" y="3472972"/>
            <a:ext cx="6679761" cy="3331776"/>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CD3E540-DFE8-21CF-38B8-E8CB380F1C0E}"/>
              </a:ext>
            </a:extLst>
          </p:cNvPr>
          <p:cNvSpPr/>
          <p:nvPr/>
        </p:nvSpPr>
        <p:spPr>
          <a:xfrm>
            <a:off x="10073748" y="4841257"/>
            <a:ext cx="287219" cy="196349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Content Placeholder 2">
            <a:extLst>
              <a:ext uri="{FF2B5EF4-FFF2-40B4-BE49-F238E27FC236}">
                <a16:creationId xmlns:a16="http://schemas.microsoft.com/office/drawing/2014/main" id="{F0B931F1-4D22-EF46-5B2B-6ED1CDD38B95}"/>
              </a:ext>
            </a:extLst>
          </p:cNvPr>
          <p:cNvSpPr txBox="1">
            <a:spLocks/>
          </p:cNvSpPr>
          <p:nvPr/>
        </p:nvSpPr>
        <p:spPr>
          <a:xfrm>
            <a:off x="3512464" y="4859763"/>
            <a:ext cx="4317040" cy="1990705"/>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 the abundances of different subpopulations of the same fish </a:t>
            </a:r>
            <a:r>
              <a:rPr lang="en-US" sz="2800" b="1" i="1" dirty="0">
                <a:solidFill>
                  <a:srgbClr val="C00000"/>
                </a:solidFill>
              </a:rPr>
              <a:t>vary</a:t>
            </a:r>
            <a:r>
              <a:rPr lang="en-US" sz="2800" i="1" dirty="0"/>
              <a:t> in space [and time]? </a:t>
            </a:r>
          </a:p>
        </p:txBody>
      </p:sp>
      <p:grpSp>
        <p:nvGrpSpPr>
          <p:cNvPr id="154" name="Group 153">
            <a:extLst>
              <a:ext uri="{FF2B5EF4-FFF2-40B4-BE49-F238E27FC236}">
                <a16:creationId xmlns:a16="http://schemas.microsoft.com/office/drawing/2014/main" id="{A48ED7E9-C00A-D42D-F36E-519B2A063D9B}"/>
              </a:ext>
            </a:extLst>
          </p:cNvPr>
          <p:cNvGrpSpPr/>
          <p:nvPr/>
        </p:nvGrpSpPr>
        <p:grpSpPr>
          <a:xfrm>
            <a:off x="274415" y="1664489"/>
            <a:ext cx="3543351" cy="5605703"/>
            <a:chOff x="274415" y="1664489"/>
            <a:chExt cx="3543351" cy="5605703"/>
          </a:xfrm>
        </p:grpSpPr>
        <p:grpSp>
          <p:nvGrpSpPr>
            <p:cNvPr id="155" name="Group 154">
              <a:extLst>
                <a:ext uri="{FF2B5EF4-FFF2-40B4-BE49-F238E27FC236}">
                  <a16:creationId xmlns:a16="http://schemas.microsoft.com/office/drawing/2014/main" id="{1EF29BD7-8A94-3111-EB6E-94C2128F527C}"/>
                </a:ext>
              </a:extLst>
            </p:cNvPr>
            <p:cNvGrpSpPr/>
            <p:nvPr/>
          </p:nvGrpSpPr>
          <p:grpSpPr>
            <a:xfrm>
              <a:off x="1987693" y="4979094"/>
              <a:ext cx="1337248" cy="1871374"/>
              <a:chOff x="839593" y="1810193"/>
              <a:chExt cx="1622460" cy="2111987"/>
            </a:xfrm>
          </p:grpSpPr>
          <p:sp>
            <p:nvSpPr>
              <p:cNvPr id="186" name="Rectangle 185">
                <a:extLst>
                  <a:ext uri="{FF2B5EF4-FFF2-40B4-BE49-F238E27FC236}">
                    <a16:creationId xmlns:a16="http://schemas.microsoft.com/office/drawing/2014/main" id="{B4643A3A-A603-43F0-98A8-281CDCED4CA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3</a:t>
                </a:r>
              </a:p>
              <a:p>
                <a:pPr algn="ctr"/>
                <a:r>
                  <a:rPr lang="en-US" dirty="0"/>
                  <a:t>(x</a:t>
                </a:r>
                <a:r>
                  <a:rPr lang="en-US" baseline="-25000" dirty="0"/>
                  <a:t>3</a:t>
                </a:r>
                <a:r>
                  <a:rPr lang="en-US" dirty="0"/>
                  <a:t>)</a:t>
                </a:r>
              </a:p>
            </p:txBody>
          </p:sp>
          <p:cxnSp>
            <p:nvCxnSpPr>
              <p:cNvPr id="187" name="Curved Connector 186">
                <a:extLst>
                  <a:ext uri="{FF2B5EF4-FFF2-40B4-BE49-F238E27FC236}">
                    <a16:creationId xmlns:a16="http://schemas.microsoft.com/office/drawing/2014/main" id="{2D6864FC-CDF9-0A3E-26B9-738FBC80F965}"/>
                  </a:ext>
                </a:extLst>
              </p:cNvPr>
              <p:cNvCxnSpPr>
                <a:cxnSpLocks/>
                <a:stCxn id="18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8" name="Picture 187">
                <a:extLst>
                  <a:ext uri="{FF2B5EF4-FFF2-40B4-BE49-F238E27FC236}">
                    <a16:creationId xmlns:a16="http://schemas.microsoft.com/office/drawing/2014/main" id="{94D281DE-5646-1944-EBBE-F72E2CC03FF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89" name="Picture 188">
                <a:extLst>
                  <a:ext uri="{FF2B5EF4-FFF2-40B4-BE49-F238E27FC236}">
                    <a16:creationId xmlns:a16="http://schemas.microsoft.com/office/drawing/2014/main" id="{33846E87-7212-6489-C8F5-4E397107B3DF}"/>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90" name="Curved Connector 189">
                <a:extLst>
                  <a:ext uri="{FF2B5EF4-FFF2-40B4-BE49-F238E27FC236}">
                    <a16:creationId xmlns:a16="http://schemas.microsoft.com/office/drawing/2014/main" id="{8826368A-F4AD-308C-2A6D-77293F020364}"/>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1EDDA836-A112-3659-8C0C-47E1A435343F}"/>
                </a:ext>
              </a:extLst>
            </p:cNvPr>
            <p:cNvGrpSpPr/>
            <p:nvPr/>
          </p:nvGrpSpPr>
          <p:grpSpPr>
            <a:xfrm>
              <a:off x="274415" y="3527977"/>
              <a:ext cx="1337248" cy="1871374"/>
              <a:chOff x="839593" y="1810193"/>
              <a:chExt cx="1622460" cy="2111987"/>
            </a:xfrm>
          </p:grpSpPr>
          <p:sp>
            <p:nvSpPr>
              <p:cNvPr id="181" name="Rectangle 180">
                <a:extLst>
                  <a:ext uri="{FF2B5EF4-FFF2-40B4-BE49-F238E27FC236}">
                    <a16:creationId xmlns:a16="http://schemas.microsoft.com/office/drawing/2014/main" id="{A9CD04A4-EC6E-5A99-2186-281F4251754B}"/>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2</a:t>
                </a:r>
              </a:p>
              <a:p>
                <a:pPr algn="ctr"/>
                <a:r>
                  <a:rPr lang="en-US" dirty="0"/>
                  <a:t>(x</a:t>
                </a:r>
                <a:r>
                  <a:rPr lang="en-US" baseline="-25000" dirty="0"/>
                  <a:t>2</a:t>
                </a:r>
                <a:r>
                  <a:rPr lang="en-US" dirty="0"/>
                  <a:t>)</a:t>
                </a:r>
              </a:p>
            </p:txBody>
          </p:sp>
          <p:cxnSp>
            <p:nvCxnSpPr>
              <p:cNvPr id="182" name="Curved Connector 181">
                <a:extLst>
                  <a:ext uri="{FF2B5EF4-FFF2-40B4-BE49-F238E27FC236}">
                    <a16:creationId xmlns:a16="http://schemas.microsoft.com/office/drawing/2014/main" id="{32A3B905-7C2F-996A-E095-30D9F921A639}"/>
                  </a:ext>
                </a:extLst>
              </p:cNvPr>
              <p:cNvCxnSpPr>
                <a:cxnSpLocks/>
                <a:stCxn id="181"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3" name="Picture 182">
                <a:extLst>
                  <a:ext uri="{FF2B5EF4-FFF2-40B4-BE49-F238E27FC236}">
                    <a16:creationId xmlns:a16="http://schemas.microsoft.com/office/drawing/2014/main" id="{C7BE7C2D-7999-131C-F615-F2918DF4B175}"/>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84" name="Picture 183">
                <a:extLst>
                  <a:ext uri="{FF2B5EF4-FFF2-40B4-BE49-F238E27FC236}">
                    <a16:creationId xmlns:a16="http://schemas.microsoft.com/office/drawing/2014/main" id="{F4B411D1-EC13-508C-C3C7-441845295899}"/>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85" name="Curved Connector 184">
                <a:extLst>
                  <a:ext uri="{FF2B5EF4-FFF2-40B4-BE49-F238E27FC236}">
                    <a16:creationId xmlns:a16="http://schemas.microsoft.com/office/drawing/2014/main" id="{56D0F26A-B286-E9EA-F009-87B6C987C9DD}"/>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7" name="Group 156">
              <a:extLst>
                <a:ext uri="{FF2B5EF4-FFF2-40B4-BE49-F238E27FC236}">
                  <a16:creationId xmlns:a16="http://schemas.microsoft.com/office/drawing/2014/main" id="{5DBD6936-9D86-AA66-CF05-7BB4DCDE1C2C}"/>
                </a:ext>
              </a:extLst>
            </p:cNvPr>
            <p:cNvGrpSpPr/>
            <p:nvPr/>
          </p:nvGrpSpPr>
          <p:grpSpPr>
            <a:xfrm>
              <a:off x="1893022" y="1911000"/>
              <a:ext cx="1337248" cy="1871374"/>
              <a:chOff x="839593" y="1810193"/>
              <a:chExt cx="1622460" cy="2111987"/>
            </a:xfrm>
          </p:grpSpPr>
          <p:sp>
            <p:nvSpPr>
              <p:cNvPr id="176" name="Rectangle 175">
                <a:extLst>
                  <a:ext uri="{FF2B5EF4-FFF2-40B4-BE49-F238E27FC236}">
                    <a16:creationId xmlns:a16="http://schemas.microsoft.com/office/drawing/2014/main" id="{FDBAAB9C-42ED-5230-D22E-FF2CCF5556FA}"/>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1</a:t>
                </a:r>
              </a:p>
              <a:p>
                <a:pPr algn="ctr"/>
                <a:r>
                  <a:rPr lang="en-US" dirty="0"/>
                  <a:t>(x</a:t>
                </a:r>
                <a:r>
                  <a:rPr lang="en-US" baseline="-25000" dirty="0"/>
                  <a:t>1</a:t>
                </a:r>
                <a:r>
                  <a:rPr lang="en-US" dirty="0"/>
                  <a:t>)</a:t>
                </a:r>
              </a:p>
            </p:txBody>
          </p:sp>
          <p:cxnSp>
            <p:nvCxnSpPr>
              <p:cNvPr id="177" name="Curved Connector 176">
                <a:extLst>
                  <a:ext uri="{FF2B5EF4-FFF2-40B4-BE49-F238E27FC236}">
                    <a16:creationId xmlns:a16="http://schemas.microsoft.com/office/drawing/2014/main" id="{FF8D8A29-574B-537C-198D-79F0E00A64B6}"/>
                  </a:ext>
                </a:extLst>
              </p:cNvPr>
              <p:cNvCxnSpPr>
                <a:cxnSpLocks/>
                <a:stCxn id="17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8" name="Picture 177">
                <a:extLst>
                  <a:ext uri="{FF2B5EF4-FFF2-40B4-BE49-F238E27FC236}">
                    <a16:creationId xmlns:a16="http://schemas.microsoft.com/office/drawing/2014/main" id="{2EB37219-DA3B-4BCC-16FD-66DA5A0792B9}"/>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79" name="Picture 178">
                <a:extLst>
                  <a:ext uri="{FF2B5EF4-FFF2-40B4-BE49-F238E27FC236}">
                    <a16:creationId xmlns:a16="http://schemas.microsoft.com/office/drawing/2014/main" id="{E5DCBA38-496C-AFB3-DE6F-F8E125F82A8E}"/>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80" name="Curved Connector 179">
                <a:extLst>
                  <a:ext uri="{FF2B5EF4-FFF2-40B4-BE49-F238E27FC236}">
                    <a16:creationId xmlns:a16="http://schemas.microsoft.com/office/drawing/2014/main" id="{2CD3E4BD-F88A-4E57-123B-65EFBFB7C307}"/>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8" name="Rectangle 157">
              <a:extLst>
                <a:ext uri="{FF2B5EF4-FFF2-40B4-BE49-F238E27FC236}">
                  <a16:creationId xmlns:a16="http://schemas.microsoft.com/office/drawing/2014/main" id="{0C5BAE3E-241A-7F85-B8F8-C0059D9F4596}"/>
                </a:ext>
              </a:extLst>
            </p:cNvPr>
            <p:cNvSpPr/>
            <p:nvPr/>
          </p:nvSpPr>
          <p:spPr>
            <a:xfrm>
              <a:off x="2780241" y="1664489"/>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9" name="Rectangle 158">
              <a:extLst>
                <a:ext uri="{FF2B5EF4-FFF2-40B4-BE49-F238E27FC236}">
                  <a16:creationId xmlns:a16="http://schemas.microsoft.com/office/drawing/2014/main" id="{7B70CD9C-3614-707E-E87A-A285C0C7A181}"/>
                </a:ext>
              </a:extLst>
            </p:cNvPr>
            <p:cNvSpPr/>
            <p:nvPr/>
          </p:nvSpPr>
          <p:spPr>
            <a:xfrm>
              <a:off x="2271906" y="3183566"/>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60" name="Rectangle 159">
              <a:extLst>
                <a:ext uri="{FF2B5EF4-FFF2-40B4-BE49-F238E27FC236}">
                  <a16:creationId xmlns:a16="http://schemas.microsoft.com/office/drawing/2014/main" id="{70A85A6C-69E1-36B5-6589-834F85A110BB}"/>
                </a:ext>
              </a:extLst>
            </p:cNvPr>
            <p:cNvSpPr/>
            <p:nvPr/>
          </p:nvSpPr>
          <p:spPr>
            <a:xfrm>
              <a:off x="1164430" y="3238080"/>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61" name="Rectangle 160">
              <a:extLst>
                <a:ext uri="{FF2B5EF4-FFF2-40B4-BE49-F238E27FC236}">
                  <a16:creationId xmlns:a16="http://schemas.microsoft.com/office/drawing/2014/main" id="{3E5E53AD-39C1-B4A0-10C3-29F3173C093A}"/>
                </a:ext>
              </a:extLst>
            </p:cNvPr>
            <p:cNvSpPr/>
            <p:nvPr/>
          </p:nvSpPr>
          <p:spPr>
            <a:xfrm>
              <a:off x="651454" y="4814950"/>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62" name="Rectangle 161">
              <a:extLst>
                <a:ext uri="{FF2B5EF4-FFF2-40B4-BE49-F238E27FC236}">
                  <a16:creationId xmlns:a16="http://schemas.microsoft.com/office/drawing/2014/main" id="{06B3C34B-3663-07FC-E6E2-AAC51219B8F3}"/>
                </a:ext>
              </a:extLst>
            </p:cNvPr>
            <p:cNvSpPr/>
            <p:nvPr/>
          </p:nvSpPr>
          <p:spPr>
            <a:xfrm>
              <a:off x="2858566" y="4670548"/>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63" name="Rectangle 162">
              <a:extLst>
                <a:ext uri="{FF2B5EF4-FFF2-40B4-BE49-F238E27FC236}">
                  <a16:creationId xmlns:a16="http://schemas.microsoft.com/office/drawing/2014/main" id="{82B5B10F-FFD9-4FFF-3E00-CA016DE25B93}"/>
                </a:ext>
              </a:extLst>
            </p:cNvPr>
            <p:cNvSpPr/>
            <p:nvPr/>
          </p:nvSpPr>
          <p:spPr>
            <a:xfrm>
              <a:off x="2386135" y="6224266"/>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cxnSp>
          <p:nvCxnSpPr>
            <p:cNvPr id="164" name="Curved Connector 163">
              <a:extLst>
                <a:ext uri="{FF2B5EF4-FFF2-40B4-BE49-F238E27FC236}">
                  <a16:creationId xmlns:a16="http://schemas.microsoft.com/office/drawing/2014/main" id="{CCB23215-D8F3-6779-5079-A4E840088A48}"/>
                </a:ext>
              </a:extLst>
            </p:cNvPr>
            <p:cNvCxnSpPr>
              <a:cxnSpLocks/>
            </p:cNvCxnSpPr>
            <p:nvPr/>
          </p:nvCxnSpPr>
          <p:spPr>
            <a:xfrm rot="10800000" flipV="1">
              <a:off x="651455" y="2755224"/>
              <a:ext cx="1194139" cy="1027150"/>
            </a:xfrm>
            <a:prstGeom prst="curvedConnector3">
              <a:avLst>
                <a:gd name="adj1" fmla="val 10702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Curved Connector 164">
              <a:extLst>
                <a:ext uri="{FF2B5EF4-FFF2-40B4-BE49-F238E27FC236}">
                  <a16:creationId xmlns:a16="http://schemas.microsoft.com/office/drawing/2014/main" id="{03EA2B08-3EFB-DFC6-DF39-91405D346241}"/>
                </a:ext>
              </a:extLst>
            </p:cNvPr>
            <p:cNvCxnSpPr>
              <a:cxnSpLocks/>
            </p:cNvCxnSpPr>
            <p:nvPr/>
          </p:nvCxnSpPr>
          <p:spPr>
            <a:xfrm>
              <a:off x="683881" y="4917553"/>
              <a:ext cx="1208132" cy="943325"/>
            </a:xfrm>
            <a:prstGeom prst="curvedConnector3">
              <a:avLst>
                <a:gd name="adj1" fmla="val -2729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urved Connector 165">
              <a:extLst>
                <a:ext uri="{FF2B5EF4-FFF2-40B4-BE49-F238E27FC236}">
                  <a16:creationId xmlns:a16="http://schemas.microsoft.com/office/drawing/2014/main" id="{9A85C1DE-A9B9-A2BC-4455-446C34A55427}"/>
                </a:ext>
              </a:extLst>
            </p:cNvPr>
            <p:cNvCxnSpPr>
              <a:cxnSpLocks/>
              <a:stCxn id="176" idx="3"/>
              <a:endCxn id="186" idx="3"/>
            </p:cNvCxnSpPr>
            <p:nvPr/>
          </p:nvCxnSpPr>
          <p:spPr>
            <a:xfrm>
              <a:off x="2852222" y="2769630"/>
              <a:ext cx="94671" cy="3068094"/>
            </a:xfrm>
            <a:prstGeom prst="curvedConnector3">
              <a:avLst>
                <a:gd name="adj1" fmla="val 97853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Curved Connector 166">
              <a:extLst>
                <a:ext uri="{FF2B5EF4-FFF2-40B4-BE49-F238E27FC236}">
                  <a16:creationId xmlns:a16="http://schemas.microsoft.com/office/drawing/2014/main" id="{7E5B195A-6820-04A9-4EAF-B265AF25F943}"/>
                </a:ext>
              </a:extLst>
            </p:cNvPr>
            <p:cNvCxnSpPr>
              <a:cxnSpLocks/>
              <a:stCxn id="186" idx="0"/>
              <a:endCxn id="176" idx="1"/>
            </p:cNvCxnSpPr>
            <p:nvPr/>
          </p:nvCxnSpPr>
          <p:spPr>
            <a:xfrm rot="16200000" flipV="1">
              <a:off x="907593" y="3755060"/>
              <a:ext cx="2545131" cy="574271"/>
            </a:xfrm>
            <a:prstGeom prst="curvedConnector4">
              <a:avLst>
                <a:gd name="adj1" fmla="val 34375"/>
                <a:gd name="adj2" fmla="val 12625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Curved Connector 167">
              <a:extLst>
                <a:ext uri="{FF2B5EF4-FFF2-40B4-BE49-F238E27FC236}">
                  <a16:creationId xmlns:a16="http://schemas.microsoft.com/office/drawing/2014/main" id="{9D220502-ABFD-765D-4EFF-3D11DB6DD823}"/>
                </a:ext>
              </a:extLst>
            </p:cNvPr>
            <p:cNvCxnSpPr>
              <a:cxnSpLocks/>
              <a:stCxn id="186" idx="0"/>
            </p:cNvCxnSpPr>
            <p:nvPr/>
          </p:nvCxnSpPr>
          <p:spPr>
            <a:xfrm rot="16200000" flipV="1">
              <a:off x="1548820" y="4396287"/>
              <a:ext cx="673402" cy="116354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Curved Connector 168">
              <a:extLst>
                <a:ext uri="{FF2B5EF4-FFF2-40B4-BE49-F238E27FC236}">
                  <a16:creationId xmlns:a16="http://schemas.microsoft.com/office/drawing/2014/main" id="{B60CB084-1A2A-F6D0-E332-7E0DB4489333}"/>
                </a:ext>
              </a:extLst>
            </p:cNvPr>
            <p:cNvCxnSpPr>
              <a:cxnSpLocks/>
              <a:endCxn id="176" idx="0"/>
            </p:cNvCxnSpPr>
            <p:nvPr/>
          </p:nvCxnSpPr>
          <p:spPr>
            <a:xfrm flipV="1">
              <a:off x="627740" y="2246667"/>
              <a:ext cx="1744882" cy="1514375"/>
            </a:xfrm>
            <a:prstGeom prst="curvedConnector4">
              <a:avLst>
                <a:gd name="adj1" fmla="val -22838"/>
                <a:gd name="adj2" fmla="val 11509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DBFCD816-9F5D-8620-EAEA-68018C26C9A2}"/>
                    </a:ext>
                  </a:extLst>
                </p:cNvPr>
                <p:cNvSpPr txBox="1"/>
                <p:nvPr/>
              </p:nvSpPr>
              <p:spPr>
                <a:xfrm>
                  <a:off x="610032" y="1835590"/>
                  <a:ext cx="2879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1</m:t>
                            </m:r>
                          </m:sub>
                        </m:sSub>
                      </m:oMath>
                    </m:oMathPara>
                  </a14:m>
                  <a:endParaRPr lang="en-US" dirty="0"/>
                </a:p>
              </p:txBody>
            </p:sp>
          </mc:Choice>
          <mc:Fallback xmlns="">
            <p:sp>
              <p:nvSpPr>
                <p:cNvPr id="170" name="TextBox 169">
                  <a:extLst>
                    <a:ext uri="{FF2B5EF4-FFF2-40B4-BE49-F238E27FC236}">
                      <a16:creationId xmlns:a16="http://schemas.microsoft.com/office/drawing/2014/main" id="{DBFCD816-9F5D-8620-EAEA-68018C26C9A2}"/>
                    </a:ext>
                  </a:extLst>
                </p:cNvPr>
                <p:cNvSpPr txBox="1">
                  <a:spLocks noRot="1" noChangeAspect="1" noMove="1" noResize="1" noEditPoints="1" noAdjustHandles="1" noChangeArrowheads="1" noChangeShapeType="1" noTextEdit="1"/>
                </p:cNvSpPr>
                <p:nvPr/>
              </p:nvSpPr>
              <p:spPr>
                <a:xfrm>
                  <a:off x="610032" y="1835590"/>
                  <a:ext cx="287963" cy="276999"/>
                </a:xfrm>
                <a:prstGeom prst="rect">
                  <a:avLst/>
                </a:prstGeom>
                <a:blipFill>
                  <a:blip r:embed="rId6"/>
                  <a:stretch>
                    <a:fillRect l="-21739"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BA3AB02E-3D0B-5F61-E84D-E4C333CEC19D}"/>
                    </a:ext>
                  </a:extLst>
                </p:cNvPr>
                <p:cNvSpPr txBox="1"/>
                <p:nvPr/>
              </p:nvSpPr>
              <p:spPr>
                <a:xfrm>
                  <a:off x="897995" y="2570506"/>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2</m:t>
                            </m:r>
                          </m:sub>
                        </m:sSub>
                      </m:oMath>
                    </m:oMathPara>
                  </a14:m>
                  <a:endParaRPr lang="en-US" dirty="0"/>
                </a:p>
              </p:txBody>
            </p:sp>
          </mc:Choice>
          <mc:Fallback xmlns="">
            <p:sp>
              <p:nvSpPr>
                <p:cNvPr id="171" name="TextBox 170">
                  <a:extLst>
                    <a:ext uri="{FF2B5EF4-FFF2-40B4-BE49-F238E27FC236}">
                      <a16:creationId xmlns:a16="http://schemas.microsoft.com/office/drawing/2014/main" id="{BA3AB02E-3D0B-5F61-E84D-E4C333CEC19D}"/>
                    </a:ext>
                  </a:extLst>
                </p:cNvPr>
                <p:cNvSpPr txBox="1">
                  <a:spLocks noRot="1" noChangeAspect="1" noMove="1" noResize="1" noEditPoints="1" noAdjustHandles="1" noChangeArrowheads="1" noChangeShapeType="1" noTextEdit="1"/>
                </p:cNvSpPr>
                <p:nvPr/>
              </p:nvSpPr>
              <p:spPr>
                <a:xfrm>
                  <a:off x="897995" y="2570506"/>
                  <a:ext cx="293285" cy="276999"/>
                </a:xfrm>
                <a:prstGeom prst="rect">
                  <a:avLst/>
                </a:prstGeom>
                <a:blipFill>
                  <a:blip r:embed="rId7"/>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77271A01-3D74-3B0D-4BF0-0B76BE1AF7FE}"/>
                    </a:ext>
                  </a:extLst>
                </p:cNvPr>
                <p:cNvSpPr txBox="1"/>
                <p:nvPr/>
              </p:nvSpPr>
              <p:spPr>
                <a:xfrm>
                  <a:off x="1731431" y="4789719"/>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3</m:t>
                            </m:r>
                          </m:sub>
                        </m:sSub>
                      </m:oMath>
                    </m:oMathPara>
                  </a14:m>
                  <a:endParaRPr lang="en-US" dirty="0"/>
                </a:p>
              </p:txBody>
            </p:sp>
          </mc:Choice>
          <mc:Fallback xmlns="">
            <p:sp>
              <p:nvSpPr>
                <p:cNvPr id="172" name="TextBox 171">
                  <a:extLst>
                    <a:ext uri="{FF2B5EF4-FFF2-40B4-BE49-F238E27FC236}">
                      <a16:creationId xmlns:a16="http://schemas.microsoft.com/office/drawing/2014/main" id="{77271A01-3D74-3B0D-4BF0-0B76BE1AF7FE}"/>
                    </a:ext>
                  </a:extLst>
                </p:cNvPr>
                <p:cNvSpPr txBox="1">
                  <a:spLocks noRot="1" noChangeAspect="1" noMove="1" noResize="1" noEditPoints="1" noAdjustHandles="1" noChangeArrowheads="1" noChangeShapeType="1" noTextEdit="1"/>
                </p:cNvSpPr>
                <p:nvPr/>
              </p:nvSpPr>
              <p:spPr>
                <a:xfrm>
                  <a:off x="1731431" y="4789719"/>
                  <a:ext cx="293285" cy="276999"/>
                </a:xfrm>
                <a:prstGeom prst="rect">
                  <a:avLst/>
                </a:prstGeom>
                <a:blipFill>
                  <a:blip r:embed="rId8"/>
                  <a:stretch>
                    <a:fillRect l="-20833" r="-41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793D40EA-F0A0-923C-4D0F-3981320C978D}"/>
                    </a:ext>
                  </a:extLst>
                </p:cNvPr>
                <p:cNvSpPr txBox="1"/>
                <p:nvPr/>
              </p:nvSpPr>
              <p:spPr>
                <a:xfrm>
                  <a:off x="710848" y="5757469"/>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4</m:t>
                            </m:r>
                          </m:sub>
                        </m:sSub>
                      </m:oMath>
                    </m:oMathPara>
                  </a14:m>
                  <a:endParaRPr lang="en-US" dirty="0"/>
                </a:p>
              </p:txBody>
            </p:sp>
          </mc:Choice>
          <mc:Fallback xmlns="">
            <p:sp>
              <p:nvSpPr>
                <p:cNvPr id="173" name="TextBox 172">
                  <a:extLst>
                    <a:ext uri="{FF2B5EF4-FFF2-40B4-BE49-F238E27FC236}">
                      <a16:creationId xmlns:a16="http://schemas.microsoft.com/office/drawing/2014/main" id="{793D40EA-F0A0-923C-4D0F-3981320C978D}"/>
                    </a:ext>
                  </a:extLst>
                </p:cNvPr>
                <p:cNvSpPr txBox="1">
                  <a:spLocks noRot="1" noChangeAspect="1" noMove="1" noResize="1" noEditPoints="1" noAdjustHandles="1" noChangeArrowheads="1" noChangeShapeType="1" noTextEdit="1"/>
                </p:cNvSpPr>
                <p:nvPr/>
              </p:nvSpPr>
              <p:spPr>
                <a:xfrm>
                  <a:off x="710848" y="5757469"/>
                  <a:ext cx="293285" cy="276999"/>
                </a:xfrm>
                <a:prstGeom prst="rect">
                  <a:avLst/>
                </a:prstGeom>
                <a:blipFill>
                  <a:blip r:embed="rId9"/>
                  <a:stretch>
                    <a:fillRect l="-208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042029A4-989B-5F78-0771-41BC9DB50708}"/>
                    </a:ext>
                  </a:extLst>
                </p:cNvPr>
                <p:cNvSpPr txBox="1"/>
                <p:nvPr/>
              </p:nvSpPr>
              <p:spPr>
                <a:xfrm>
                  <a:off x="2032602" y="4100863"/>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5</m:t>
                            </m:r>
                          </m:sub>
                        </m:sSub>
                      </m:oMath>
                    </m:oMathPara>
                  </a14:m>
                  <a:endParaRPr lang="en-US" dirty="0"/>
                </a:p>
              </p:txBody>
            </p:sp>
          </mc:Choice>
          <mc:Fallback xmlns="">
            <p:sp>
              <p:nvSpPr>
                <p:cNvPr id="174" name="TextBox 173">
                  <a:extLst>
                    <a:ext uri="{FF2B5EF4-FFF2-40B4-BE49-F238E27FC236}">
                      <a16:creationId xmlns:a16="http://schemas.microsoft.com/office/drawing/2014/main" id="{042029A4-989B-5F78-0771-41BC9DB50708}"/>
                    </a:ext>
                  </a:extLst>
                </p:cNvPr>
                <p:cNvSpPr txBox="1">
                  <a:spLocks noRot="1" noChangeAspect="1" noMove="1" noResize="1" noEditPoints="1" noAdjustHandles="1" noChangeArrowheads="1" noChangeShapeType="1" noTextEdit="1"/>
                </p:cNvSpPr>
                <p:nvPr/>
              </p:nvSpPr>
              <p:spPr>
                <a:xfrm>
                  <a:off x="2032602" y="4100863"/>
                  <a:ext cx="293285" cy="276999"/>
                </a:xfrm>
                <a:prstGeom prst="rect">
                  <a:avLst/>
                </a:prstGeom>
                <a:blipFill>
                  <a:blip r:embed="rId10"/>
                  <a:stretch>
                    <a:fillRect l="-16000" r="-4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C97BB1B2-EB54-E50D-7B7E-5680699BB801}"/>
                    </a:ext>
                  </a:extLst>
                </p:cNvPr>
                <p:cNvSpPr txBox="1"/>
                <p:nvPr/>
              </p:nvSpPr>
              <p:spPr>
                <a:xfrm>
                  <a:off x="3365822" y="3710364"/>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6</m:t>
                            </m:r>
                          </m:sub>
                        </m:sSub>
                      </m:oMath>
                    </m:oMathPara>
                  </a14:m>
                  <a:endParaRPr lang="en-US" dirty="0"/>
                </a:p>
              </p:txBody>
            </p:sp>
          </mc:Choice>
          <mc:Fallback xmlns="">
            <p:sp>
              <p:nvSpPr>
                <p:cNvPr id="175" name="TextBox 174">
                  <a:extLst>
                    <a:ext uri="{FF2B5EF4-FFF2-40B4-BE49-F238E27FC236}">
                      <a16:creationId xmlns:a16="http://schemas.microsoft.com/office/drawing/2014/main" id="{C97BB1B2-EB54-E50D-7B7E-5680699BB801}"/>
                    </a:ext>
                  </a:extLst>
                </p:cNvPr>
                <p:cNvSpPr txBox="1">
                  <a:spLocks noRot="1" noChangeAspect="1" noMove="1" noResize="1" noEditPoints="1" noAdjustHandles="1" noChangeArrowheads="1" noChangeShapeType="1" noTextEdit="1"/>
                </p:cNvSpPr>
                <p:nvPr/>
              </p:nvSpPr>
              <p:spPr>
                <a:xfrm>
                  <a:off x="3365822" y="3710364"/>
                  <a:ext cx="293285" cy="276999"/>
                </a:xfrm>
                <a:prstGeom prst="rect">
                  <a:avLst/>
                </a:prstGeom>
                <a:blipFill>
                  <a:blip r:embed="rId11"/>
                  <a:stretch>
                    <a:fillRect l="-16667" r="-8333" b="-18182"/>
                  </a:stretch>
                </a:blipFill>
              </p:spPr>
              <p:txBody>
                <a:bodyPr/>
                <a:lstStyle/>
                <a:p>
                  <a:r>
                    <a:rPr lang="en-US">
                      <a:noFill/>
                    </a:rPr>
                    <a:t> </a:t>
                  </a:r>
                </a:p>
              </p:txBody>
            </p:sp>
          </mc:Fallback>
        </mc:AlternateContent>
      </p:grpSp>
      <p:sp>
        <p:nvSpPr>
          <p:cNvPr id="191" name="Rectangle 190">
            <a:extLst>
              <a:ext uri="{FF2B5EF4-FFF2-40B4-BE49-F238E27FC236}">
                <a16:creationId xmlns:a16="http://schemas.microsoft.com/office/drawing/2014/main" id="{F28B0248-9248-32EF-32E5-67D23CE73B23}"/>
              </a:ext>
            </a:extLst>
          </p:cNvPr>
          <p:cNvSpPr/>
          <p:nvPr/>
        </p:nvSpPr>
        <p:spPr>
          <a:xfrm>
            <a:off x="3793511" y="58565"/>
            <a:ext cx="5836872" cy="1963694"/>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8828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0E560-8188-83E6-5731-840CF822457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8BC90959-BF0F-5C0E-10E4-FFFC23154397}"/>
              </a:ext>
            </a:extLst>
          </p:cNvPr>
          <p:cNvSpPr>
            <a:spLocks noGrp="1"/>
          </p:cNvSpPr>
          <p:nvPr>
            <p:ph type="subTitle" idx="1"/>
          </p:nvPr>
        </p:nvSpPr>
        <p:spPr/>
        <p:txBody>
          <a:bodyPr/>
          <a:lstStyle/>
          <a:p>
            <a:endParaRPr lang="en-US"/>
          </a:p>
        </p:txBody>
      </p:sp>
      <p:pic>
        <p:nvPicPr>
          <p:cNvPr id="5" name="slide.url=https://www.polleverywhere.com/multiple_choice_polls/97oMwZhypjNTDe5IzfPtg?display_state=chart&amp;activity_state=opened&amp;state=opened&amp;flow=Engagement&amp;onscreen=persist">
            <a:extLst>
              <a:ext uri="{FF2B5EF4-FFF2-40B4-BE49-F238E27FC236}">
                <a16:creationId xmlns:a16="http://schemas.microsoft.com/office/drawing/2014/main" id="{E668DF0A-CCA5-8A95-8A3B-93785FDAACF5}"/>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183801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D6490C-0E0E-4212-7EA1-585015231E57}"/>
              </a:ext>
            </a:extLst>
          </p:cNvPr>
          <p:cNvSpPr>
            <a:spLocks noGrp="1"/>
          </p:cNvSpPr>
          <p:nvPr>
            <p:ph idx="1"/>
          </p:nvPr>
        </p:nvSpPr>
        <p:spPr>
          <a:xfrm>
            <a:off x="1249680" y="1889506"/>
            <a:ext cx="10515600" cy="4351338"/>
          </a:xfrm>
        </p:spPr>
        <p:txBody>
          <a:bodyPr/>
          <a:lstStyle/>
          <a:p>
            <a:r>
              <a:rPr lang="en-US" dirty="0"/>
              <a:t>a “population of populations” 	-Richard </a:t>
            </a:r>
            <a:r>
              <a:rPr lang="en-US" dirty="0" err="1"/>
              <a:t>Levins</a:t>
            </a:r>
            <a:r>
              <a:rPr lang="en-US" dirty="0"/>
              <a:t> 1969</a:t>
            </a:r>
          </a:p>
        </p:txBody>
      </p:sp>
      <p:sp>
        <p:nvSpPr>
          <p:cNvPr id="6" name="Title 1">
            <a:extLst>
              <a:ext uri="{FF2B5EF4-FFF2-40B4-BE49-F238E27FC236}">
                <a16:creationId xmlns:a16="http://schemas.microsoft.com/office/drawing/2014/main" id="{B2DE12EF-0C58-FF9A-532D-08D68CB9C2D7}"/>
              </a:ext>
            </a:extLst>
          </p:cNvPr>
          <p:cNvSpPr>
            <a:spLocks noGrp="1"/>
          </p:cNvSpPr>
          <p:nvPr>
            <p:ph type="title"/>
          </p:nvPr>
        </p:nvSpPr>
        <p:spPr>
          <a:xfrm>
            <a:off x="838200" y="365125"/>
            <a:ext cx="10652760" cy="1325563"/>
          </a:xfrm>
        </p:spPr>
        <p:txBody>
          <a:bodyPr>
            <a:noAutofit/>
          </a:bodyPr>
          <a:lstStyle/>
          <a:p>
            <a:r>
              <a:rPr lang="en-US" sz="4000" dirty="0">
                <a:latin typeface="+mn-lt"/>
              </a:rPr>
              <a:t>Modeling metapopulation dynamics</a:t>
            </a:r>
          </a:p>
        </p:txBody>
      </p:sp>
      <p:sp>
        <p:nvSpPr>
          <p:cNvPr id="21" name="Oval 20">
            <a:extLst>
              <a:ext uri="{FF2B5EF4-FFF2-40B4-BE49-F238E27FC236}">
                <a16:creationId xmlns:a16="http://schemas.microsoft.com/office/drawing/2014/main" id="{A080D64E-68C0-A9D6-032B-59BAD7AFB8E7}"/>
              </a:ext>
            </a:extLst>
          </p:cNvPr>
          <p:cNvSpPr/>
          <p:nvPr/>
        </p:nvSpPr>
        <p:spPr>
          <a:xfrm>
            <a:off x="4046220" y="3474974"/>
            <a:ext cx="807720" cy="853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2CACDB9-4B63-64BA-EA29-6A70E226DF35}"/>
              </a:ext>
            </a:extLst>
          </p:cNvPr>
          <p:cNvSpPr/>
          <p:nvPr/>
        </p:nvSpPr>
        <p:spPr>
          <a:xfrm>
            <a:off x="4899660" y="4530122"/>
            <a:ext cx="807720" cy="853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C48E11B-F982-6275-20F8-5FB0BE3383B5}"/>
              </a:ext>
            </a:extLst>
          </p:cNvPr>
          <p:cNvSpPr/>
          <p:nvPr/>
        </p:nvSpPr>
        <p:spPr>
          <a:xfrm>
            <a:off x="2903220" y="4484656"/>
            <a:ext cx="807720" cy="853440"/>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61CBC23-3619-F915-F6D7-DFF4388CB7CD}"/>
              </a:ext>
            </a:extLst>
          </p:cNvPr>
          <p:cNvSpPr/>
          <p:nvPr/>
        </p:nvSpPr>
        <p:spPr>
          <a:xfrm>
            <a:off x="7179945" y="2910840"/>
            <a:ext cx="807720" cy="853440"/>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EA803B3-58EB-DDF1-F393-60605C1F52CE}"/>
              </a:ext>
            </a:extLst>
          </p:cNvPr>
          <p:cNvSpPr/>
          <p:nvPr/>
        </p:nvSpPr>
        <p:spPr>
          <a:xfrm>
            <a:off x="8214360" y="4591082"/>
            <a:ext cx="807720" cy="853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9C9815C-7F64-F286-41AF-9CA03CA4B3F6}"/>
              </a:ext>
            </a:extLst>
          </p:cNvPr>
          <p:cNvSpPr/>
          <p:nvPr/>
        </p:nvSpPr>
        <p:spPr>
          <a:xfrm>
            <a:off x="9254490" y="3337560"/>
            <a:ext cx="807720" cy="853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A6B2755-5D4F-A8E7-3496-2484F733AAAE}"/>
              </a:ext>
            </a:extLst>
          </p:cNvPr>
          <p:cNvSpPr/>
          <p:nvPr/>
        </p:nvSpPr>
        <p:spPr>
          <a:xfrm>
            <a:off x="5558790" y="3261360"/>
            <a:ext cx="807720" cy="853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B13ABEE-859B-C0EA-2410-CC344FC83B6B}"/>
              </a:ext>
            </a:extLst>
          </p:cNvPr>
          <p:cNvSpPr/>
          <p:nvPr/>
        </p:nvSpPr>
        <p:spPr>
          <a:xfrm>
            <a:off x="6675120" y="4572000"/>
            <a:ext cx="807720" cy="853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8681565-0CD0-9FD4-EF34-0C5B38252017}"/>
              </a:ext>
            </a:extLst>
          </p:cNvPr>
          <p:cNvSpPr/>
          <p:nvPr/>
        </p:nvSpPr>
        <p:spPr>
          <a:xfrm>
            <a:off x="2533650" y="2895600"/>
            <a:ext cx="807720" cy="853440"/>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E77694C-0D13-39CC-8B7E-354A62A8D997}"/>
              </a:ext>
            </a:extLst>
          </p:cNvPr>
          <p:cNvSpPr/>
          <p:nvPr/>
        </p:nvSpPr>
        <p:spPr>
          <a:xfrm>
            <a:off x="7482840" y="5806440"/>
            <a:ext cx="807720" cy="853440"/>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62A6224-E5D4-C2EB-352D-8B69C267CE0E}"/>
              </a:ext>
            </a:extLst>
          </p:cNvPr>
          <p:cNvSpPr/>
          <p:nvPr/>
        </p:nvSpPr>
        <p:spPr>
          <a:xfrm>
            <a:off x="9565005" y="5224304"/>
            <a:ext cx="807720" cy="853440"/>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7148D6A0-1444-7263-7148-55F25AD62EB8}"/>
              </a:ext>
            </a:extLst>
          </p:cNvPr>
          <p:cNvCxnSpPr>
            <a:cxnSpLocks/>
          </p:cNvCxnSpPr>
          <p:nvPr/>
        </p:nvCxnSpPr>
        <p:spPr>
          <a:xfrm flipH="1" flipV="1">
            <a:off x="7886700" y="3756528"/>
            <a:ext cx="327660" cy="5718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B665F88-C81C-A62C-03BB-7D6D7E1E725D}"/>
              </a:ext>
            </a:extLst>
          </p:cNvPr>
          <p:cNvCxnSpPr>
            <a:cxnSpLocks/>
          </p:cNvCxnSpPr>
          <p:nvPr/>
        </p:nvCxnSpPr>
        <p:spPr>
          <a:xfrm flipV="1">
            <a:off x="6507480" y="3337560"/>
            <a:ext cx="581025" cy="1374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750E0B2-8937-88BE-5A75-F4BF00C951AB}"/>
              </a:ext>
            </a:extLst>
          </p:cNvPr>
          <p:cNvCxnSpPr>
            <a:cxnSpLocks/>
          </p:cNvCxnSpPr>
          <p:nvPr/>
        </p:nvCxnSpPr>
        <p:spPr>
          <a:xfrm>
            <a:off x="7404258" y="5427061"/>
            <a:ext cx="233363" cy="4082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859A535-8BFD-3512-5992-F22C93624C34}"/>
              </a:ext>
            </a:extLst>
          </p:cNvPr>
          <p:cNvCxnSpPr>
            <a:cxnSpLocks/>
          </p:cNvCxnSpPr>
          <p:nvPr/>
        </p:nvCxnSpPr>
        <p:spPr>
          <a:xfrm flipV="1">
            <a:off x="8921115" y="4268323"/>
            <a:ext cx="272532" cy="3036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EC7CAE4-1946-ADFD-3E5E-38FAED1FC3B0}"/>
              </a:ext>
            </a:extLst>
          </p:cNvPr>
          <p:cNvCxnSpPr>
            <a:cxnSpLocks/>
          </p:cNvCxnSpPr>
          <p:nvPr/>
        </p:nvCxnSpPr>
        <p:spPr>
          <a:xfrm flipV="1">
            <a:off x="7338062" y="3901694"/>
            <a:ext cx="144778" cy="5939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A466325-09D3-C928-107D-27F4B8C8AA5E}"/>
              </a:ext>
            </a:extLst>
          </p:cNvPr>
          <p:cNvCxnSpPr>
            <a:cxnSpLocks/>
          </p:cNvCxnSpPr>
          <p:nvPr/>
        </p:nvCxnSpPr>
        <p:spPr>
          <a:xfrm>
            <a:off x="7727334" y="5126766"/>
            <a:ext cx="34043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EE2017A-36C4-AD9D-5424-D6492F0386E5}"/>
              </a:ext>
            </a:extLst>
          </p:cNvPr>
          <p:cNvCxnSpPr>
            <a:cxnSpLocks/>
          </p:cNvCxnSpPr>
          <p:nvPr/>
        </p:nvCxnSpPr>
        <p:spPr>
          <a:xfrm flipH="1">
            <a:off x="7681674" y="4855330"/>
            <a:ext cx="3688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046EC87-77E6-981A-7559-4CF8DE9334B9}"/>
              </a:ext>
            </a:extLst>
          </p:cNvPr>
          <p:cNvCxnSpPr>
            <a:cxnSpLocks/>
          </p:cNvCxnSpPr>
          <p:nvPr/>
        </p:nvCxnSpPr>
        <p:spPr>
          <a:xfrm flipH="1">
            <a:off x="9003030" y="4268323"/>
            <a:ext cx="415290" cy="4408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7B9A36D-83BC-4267-B03B-0B36CA8E41F8}"/>
              </a:ext>
            </a:extLst>
          </p:cNvPr>
          <p:cNvCxnSpPr>
            <a:cxnSpLocks/>
          </p:cNvCxnSpPr>
          <p:nvPr/>
        </p:nvCxnSpPr>
        <p:spPr>
          <a:xfrm>
            <a:off x="9799322" y="4328414"/>
            <a:ext cx="167640" cy="6893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03DD036-8B9B-6655-610B-ACCA0BCF198B}"/>
              </a:ext>
            </a:extLst>
          </p:cNvPr>
          <p:cNvCxnSpPr>
            <a:cxnSpLocks/>
          </p:cNvCxnSpPr>
          <p:nvPr/>
        </p:nvCxnSpPr>
        <p:spPr>
          <a:xfrm flipH="1">
            <a:off x="5642610" y="4198673"/>
            <a:ext cx="178117" cy="3314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72" name="Straight Arrow Connector 3071">
            <a:extLst>
              <a:ext uri="{FF2B5EF4-FFF2-40B4-BE49-F238E27FC236}">
                <a16:creationId xmlns:a16="http://schemas.microsoft.com/office/drawing/2014/main" id="{9FEE131A-687A-58DA-C5AF-DAE6B4E83EDA}"/>
              </a:ext>
            </a:extLst>
          </p:cNvPr>
          <p:cNvCxnSpPr>
            <a:cxnSpLocks/>
          </p:cNvCxnSpPr>
          <p:nvPr/>
        </p:nvCxnSpPr>
        <p:spPr>
          <a:xfrm flipV="1">
            <a:off x="5364480" y="4111086"/>
            <a:ext cx="182880" cy="3584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78" name="Straight Arrow Connector 3077">
            <a:extLst>
              <a:ext uri="{FF2B5EF4-FFF2-40B4-BE49-F238E27FC236}">
                <a16:creationId xmlns:a16="http://schemas.microsoft.com/office/drawing/2014/main" id="{0669CB0E-09A7-C22C-E350-B4CD6FEFE021}"/>
              </a:ext>
            </a:extLst>
          </p:cNvPr>
          <p:cNvCxnSpPr>
            <a:cxnSpLocks/>
          </p:cNvCxnSpPr>
          <p:nvPr/>
        </p:nvCxnSpPr>
        <p:spPr>
          <a:xfrm>
            <a:off x="6025812" y="5151016"/>
            <a:ext cx="34043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79" name="Straight Arrow Connector 3078">
            <a:extLst>
              <a:ext uri="{FF2B5EF4-FFF2-40B4-BE49-F238E27FC236}">
                <a16:creationId xmlns:a16="http://schemas.microsoft.com/office/drawing/2014/main" id="{C6D24F43-82A6-1C23-019F-478A610DB808}"/>
              </a:ext>
            </a:extLst>
          </p:cNvPr>
          <p:cNvCxnSpPr>
            <a:cxnSpLocks/>
          </p:cNvCxnSpPr>
          <p:nvPr/>
        </p:nvCxnSpPr>
        <p:spPr>
          <a:xfrm flipH="1">
            <a:off x="5980152" y="4879580"/>
            <a:ext cx="3688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80" name="Straight Arrow Connector 3079">
            <a:extLst>
              <a:ext uri="{FF2B5EF4-FFF2-40B4-BE49-F238E27FC236}">
                <a16:creationId xmlns:a16="http://schemas.microsoft.com/office/drawing/2014/main" id="{E590FF6C-112A-DCC6-F3CE-7E09103F8566}"/>
              </a:ext>
            </a:extLst>
          </p:cNvPr>
          <p:cNvCxnSpPr>
            <a:cxnSpLocks/>
          </p:cNvCxnSpPr>
          <p:nvPr/>
        </p:nvCxnSpPr>
        <p:spPr>
          <a:xfrm>
            <a:off x="5041284" y="3959516"/>
            <a:ext cx="34043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81" name="Straight Arrow Connector 3080">
            <a:extLst>
              <a:ext uri="{FF2B5EF4-FFF2-40B4-BE49-F238E27FC236}">
                <a16:creationId xmlns:a16="http://schemas.microsoft.com/office/drawing/2014/main" id="{EAC20BEE-2EDD-4C73-A705-886FF0BC4958}"/>
              </a:ext>
            </a:extLst>
          </p:cNvPr>
          <p:cNvCxnSpPr>
            <a:cxnSpLocks/>
          </p:cNvCxnSpPr>
          <p:nvPr/>
        </p:nvCxnSpPr>
        <p:spPr>
          <a:xfrm flipH="1">
            <a:off x="4995624" y="3688080"/>
            <a:ext cx="3688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82" name="Straight Arrow Connector 3081">
            <a:extLst>
              <a:ext uri="{FF2B5EF4-FFF2-40B4-BE49-F238E27FC236}">
                <a16:creationId xmlns:a16="http://schemas.microsoft.com/office/drawing/2014/main" id="{06C08103-BA30-A085-5D43-715132263417}"/>
              </a:ext>
            </a:extLst>
          </p:cNvPr>
          <p:cNvCxnSpPr>
            <a:cxnSpLocks/>
          </p:cNvCxnSpPr>
          <p:nvPr/>
        </p:nvCxnSpPr>
        <p:spPr>
          <a:xfrm>
            <a:off x="4559230" y="4420161"/>
            <a:ext cx="294710" cy="2889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1ECA964A-D771-9C87-C591-E15E43A2D614}"/>
              </a:ext>
            </a:extLst>
          </p:cNvPr>
          <p:cNvCxnSpPr>
            <a:cxnSpLocks/>
          </p:cNvCxnSpPr>
          <p:nvPr/>
        </p:nvCxnSpPr>
        <p:spPr>
          <a:xfrm flipH="1" flipV="1">
            <a:off x="4718402" y="4384287"/>
            <a:ext cx="207936" cy="2067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88" name="Straight Arrow Connector 3087">
            <a:extLst>
              <a:ext uri="{FF2B5EF4-FFF2-40B4-BE49-F238E27FC236}">
                <a16:creationId xmlns:a16="http://schemas.microsoft.com/office/drawing/2014/main" id="{827A5D9C-BD8A-A382-7594-4F5A5FD3049F}"/>
              </a:ext>
            </a:extLst>
          </p:cNvPr>
          <p:cNvCxnSpPr>
            <a:cxnSpLocks/>
          </p:cNvCxnSpPr>
          <p:nvPr/>
        </p:nvCxnSpPr>
        <p:spPr>
          <a:xfrm flipH="1">
            <a:off x="3666935" y="4210619"/>
            <a:ext cx="418995" cy="3075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90" name="Straight Arrow Connector 3089">
            <a:extLst>
              <a:ext uri="{FF2B5EF4-FFF2-40B4-BE49-F238E27FC236}">
                <a16:creationId xmlns:a16="http://schemas.microsoft.com/office/drawing/2014/main" id="{C235FDEE-287D-95D3-5D6A-4E8207206639}"/>
              </a:ext>
            </a:extLst>
          </p:cNvPr>
          <p:cNvCxnSpPr>
            <a:cxnSpLocks/>
          </p:cNvCxnSpPr>
          <p:nvPr/>
        </p:nvCxnSpPr>
        <p:spPr>
          <a:xfrm flipH="1" flipV="1">
            <a:off x="3472972" y="3415138"/>
            <a:ext cx="510435" cy="2729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25938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 name="Group 122">
            <a:extLst>
              <a:ext uri="{FF2B5EF4-FFF2-40B4-BE49-F238E27FC236}">
                <a16:creationId xmlns:a16="http://schemas.microsoft.com/office/drawing/2014/main" id="{16ABD5A8-73B4-42E6-1CD6-D1A30C1C24F9}"/>
              </a:ext>
            </a:extLst>
          </p:cNvPr>
          <p:cNvGrpSpPr/>
          <p:nvPr/>
        </p:nvGrpSpPr>
        <p:grpSpPr>
          <a:xfrm>
            <a:off x="5440680" y="3855720"/>
            <a:ext cx="6751320" cy="3002280"/>
            <a:chOff x="3627120" y="2689542"/>
            <a:chExt cx="8915400" cy="4351338"/>
          </a:xfrm>
        </p:grpSpPr>
        <p:sp>
          <p:nvSpPr>
            <p:cNvPr id="43" name="Oval 42">
              <a:extLst>
                <a:ext uri="{FF2B5EF4-FFF2-40B4-BE49-F238E27FC236}">
                  <a16:creationId xmlns:a16="http://schemas.microsoft.com/office/drawing/2014/main" id="{5E9B1DA8-2910-48D9-F3BB-C89031BA1DD3}"/>
                </a:ext>
              </a:extLst>
            </p:cNvPr>
            <p:cNvSpPr/>
            <p:nvPr/>
          </p:nvSpPr>
          <p:spPr>
            <a:xfrm>
              <a:off x="5581196" y="3615430"/>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A2123D0-0CC6-7966-DDAD-C2536BFCA2E2}"/>
                </a:ext>
              </a:extLst>
            </p:cNvPr>
            <p:cNvSpPr/>
            <p:nvPr/>
          </p:nvSpPr>
          <p:spPr>
            <a:xfrm>
              <a:off x="6434636" y="4670578"/>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317572F-D033-E5B7-771A-B62B20B34166}"/>
                </a:ext>
              </a:extLst>
            </p:cNvPr>
            <p:cNvSpPr/>
            <p:nvPr/>
          </p:nvSpPr>
          <p:spPr>
            <a:xfrm>
              <a:off x="4438196" y="4625112"/>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BFC35A4-6008-D001-3ACF-D6BA1AE24AFC}"/>
                </a:ext>
              </a:extLst>
            </p:cNvPr>
            <p:cNvSpPr/>
            <p:nvPr/>
          </p:nvSpPr>
          <p:spPr>
            <a:xfrm>
              <a:off x="8714921" y="305129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79167A9B-9DC4-519D-9E3B-0FE6F911C629}"/>
                </a:ext>
              </a:extLst>
            </p:cNvPr>
            <p:cNvSpPr/>
            <p:nvPr/>
          </p:nvSpPr>
          <p:spPr>
            <a:xfrm>
              <a:off x="9749336" y="4731538"/>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7616CBF-C53F-5BDB-881D-6E653F47217C}"/>
                </a:ext>
              </a:extLst>
            </p:cNvPr>
            <p:cNvSpPr/>
            <p:nvPr/>
          </p:nvSpPr>
          <p:spPr>
            <a:xfrm>
              <a:off x="10789466" y="347801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A3BBC630-4523-C5E1-D6E2-7D17A1376C34}"/>
                </a:ext>
              </a:extLst>
            </p:cNvPr>
            <p:cNvSpPr/>
            <p:nvPr/>
          </p:nvSpPr>
          <p:spPr>
            <a:xfrm>
              <a:off x="7093766" y="340181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8334101-3129-4C1B-CC4A-8BF2AA261272}"/>
                </a:ext>
              </a:extLst>
            </p:cNvPr>
            <p:cNvSpPr/>
            <p:nvPr/>
          </p:nvSpPr>
          <p:spPr>
            <a:xfrm>
              <a:off x="8210096" y="471245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4BE2000-E29D-9B14-C559-6AC276F74D87}"/>
                </a:ext>
              </a:extLst>
            </p:cNvPr>
            <p:cNvSpPr/>
            <p:nvPr/>
          </p:nvSpPr>
          <p:spPr>
            <a:xfrm>
              <a:off x="4068626" y="303605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B0630E1-0C9C-AFF5-917A-728241A3163E}"/>
                </a:ext>
              </a:extLst>
            </p:cNvPr>
            <p:cNvSpPr/>
            <p:nvPr/>
          </p:nvSpPr>
          <p:spPr>
            <a:xfrm>
              <a:off x="9017816" y="594689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48E8FD3-9BD5-23A1-1A80-169A3B90AA1B}"/>
                </a:ext>
              </a:extLst>
            </p:cNvPr>
            <p:cNvSpPr/>
            <p:nvPr/>
          </p:nvSpPr>
          <p:spPr>
            <a:xfrm>
              <a:off x="11099981" y="5364760"/>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18CB6125-9414-B9AA-9106-1BF516602463}"/>
                </a:ext>
              </a:extLst>
            </p:cNvPr>
            <p:cNvCxnSpPr>
              <a:cxnSpLocks/>
            </p:cNvCxnSpPr>
            <p:nvPr/>
          </p:nvCxnSpPr>
          <p:spPr>
            <a:xfrm flipH="1">
              <a:off x="9395460" y="3910980"/>
              <a:ext cx="10635" cy="284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5553703-DB71-AE06-3C6E-5A7E42DAF19F}"/>
                </a:ext>
              </a:extLst>
            </p:cNvPr>
            <p:cNvCxnSpPr>
              <a:cxnSpLocks/>
            </p:cNvCxnSpPr>
            <p:nvPr/>
          </p:nvCxnSpPr>
          <p:spPr>
            <a:xfrm>
              <a:off x="8035099" y="3513609"/>
              <a:ext cx="562166" cy="68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4F08ED0-92A9-07E8-17B5-0548ADDD1BAF}"/>
                </a:ext>
              </a:extLst>
            </p:cNvPr>
            <p:cNvCxnSpPr>
              <a:cxnSpLocks/>
            </p:cNvCxnSpPr>
            <p:nvPr/>
          </p:nvCxnSpPr>
          <p:spPr>
            <a:xfrm>
              <a:off x="8920593" y="5589648"/>
              <a:ext cx="225788" cy="4285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B54A8E9-67CF-F165-5C79-B947AC30F56E}"/>
                </a:ext>
              </a:extLst>
            </p:cNvPr>
            <p:cNvCxnSpPr>
              <a:cxnSpLocks/>
            </p:cNvCxnSpPr>
            <p:nvPr/>
          </p:nvCxnSpPr>
          <p:spPr>
            <a:xfrm>
              <a:off x="10438721" y="4436107"/>
              <a:ext cx="263686" cy="150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61F2CA60-EFF9-2F06-C7DE-58166B15B308}"/>
                </a:ext>
              </a:extLst>
            </p:cNvPr>
            <p:cNvCxnSpPr>
              <a:cxnSpLocks/>
            </p:cNvCxnSpPr>
            <p:nvPr/>
          </p:nvCxnSpPr>
          <p:spPr>
            <a:xfrm>
              <a:off x="8851521" y="4055049"/>
              <a:ext cx="140079" cy="295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7A570B6-2E30-BBBD-ED62-CCCDE39FBBC3}"/>
                </a:ext>
              </a:extLst>
            </p:cNvPr>
            <p:cNvCxnSpPr>
              <a:cxnSpLocks/>
            </p:cNvCxnSpPr>
            <p:nvPr/>
          </p:nvCxnSpPr>
          <p:spPr>
            <a:xfrm>
              <a:off x="9247144" y="530964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4F209109-2455-B2DC-B4E5-35BAF53C4310}"/>
                </a:ext>
              </a:extLst>
            </p:cNvPr>
            <p:cNvCxnSpPr>
              <a:cxnSpLocks/>
            </p:cNvCxnSpPr>
            <p:nvPr/>
          </p:nvCxnSpPr>
          <p:spPr>
            <a:xfrm flipH="1">
              <a:off x="9190434" y="503821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04886D6-1AEF-2667-E605-4E2A888FC2B5}"/>
                </a:ext>
              </a:extLst>
            </p:cNvPr>
            <p:cNvCxnSpPr>
              <a:cxnSpLocks/>
            </p:cNvCxnSpPr>
            <p:nvPr/>
          </p:nvCxnSpPr>
          <p:spPr>
            <a:xfrm flipH="1">
              <a:off x="10511790" y="4429289"/>
              <a:ext cx="13480" cy="4627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7A80EA1-E09C-4870-9270-B8A495D803A3}"/>
                </a:ext>
              </a:extLst>
            </p:cNvPr>
            <p:cNvCxnSpPr>
              <a:cxnSpLocks/>
            </p:cNvCxnSpPr>
            <p:nvPr/>
          </p:nvCxnSpPr>
          <p:spPr>
            <a:xfrm>
              <a:off x="11313523" y="4477025"/>
              <a:ext cx="162199" cy="7236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9F016AF-D834-E4E8-8829-1ADB9FD92D0A}"/>
                </a:ext>
              </a:extLst>
            </p:cNvPr>
            <p:cNvCxnSpPr>
              <a:cxnSpLocks/>
            </p:cNvCxnSpPr>
            <p:nvPr/>
          </p:nvCxnSpPr>
          <p:spPr>
            <a:xfrm flipH="1">
              <a:off x="7151370" y="4365077"/>
              <a:ext cx="5781" cy="3479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0CC5D2A-0656-CAC4-7D63-508E0C3CE9DE}"/>
                </a:ext>
              </a:extLst>
            </p:cNvPr>
            <p:cNvCxnSpPr>
              <a:cxnSpLocks/>
            </p:cNvCxnSpPr>
            <p:nvPr/>
          </p:nvCxnSpPr>
          <p:spPr>
            <a:xfrm>
              <a:off x="6879176" y="4276148"/>
              <a:ext cx="176944" cy="178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7AC45E4-8560-4AF1-3539-73E1AC54D1CE}"/>
                </a:ext>
              </a:extLst>
            </p:cNvPr>
            <p:cNvCxnSpPr>
              <a:cxnSpLocks/>
            </p:cNvCxnSpPr>
            <p:nvPr/>
          </p:nvCxnSpPr>
          <p:spPr>
            <a:xfrm>
              <a:off x="7545622" y="533389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5F6010A-948F-7460-6710-69E940CAAD5A}"/>
                </a:ext>
              </a:extLst>
            </p:cNvPr>
            <p:cNvCxnSpPr>
              <a:cxnSpLocks/>
            </p:cNvCxnSpPr>
            <p:nvPr/>
          </p:nvCxnSpPr>
          <p:spPr>
            <a:xfrm flipH="1">
              <a:off x="7488912" y="506246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5872E0E-8F59-69CC-D38C-DD26169B6CF4}"/>
                </a:ext>
              </a:extLst>
            </p:cNvPr>
            <p:cNvCxnSpPr>
              <a:cxnSpLocks/>
            </p:cNvCxnSpPr>
            <p:nvPr/>
          </p:nvCxnSpPr>
          <p:spPr>
            <a:xfrm>
              <a:off x="6561094" y="414239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407DEF1-5A6E-2527-01C2-FD30B7F5DE32}"/>
                </a:ext>
              </a:extLst>
            </p:cNvPr>
            <p:cNvCxnSpPr>
              <a:cxnSpLocks/>
            </p:cNvCxnSpPr>
            <p:nvPr/>
          </p:nvCxnSpPr>
          <p:spPr>
            <a:xfrm flipH="1">
              <a:off x="6504384" y="387096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89658B3-DCB3-F1D7-65DC-F0A6CEE41675}"/>
                </a:ext>
              </a:extLst>
            </p:cNvPr>
            <p:cNvCxnSpPr>
              <a:cxnSpLocks/>
            </p:cNvCxnSpPr>
            <p:nvPr/>
          </p:nvCxnSpPr>
          <p:spPr>
            <a:xfrm>
              <a:off x="6077556" y="4588675"/>
              <a:ext cx="285144" cy="3033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DFD5838-1A97-657D-3784-3613630E63AC}"/>
                </a:ext>
              </a:extLst>
            </p:cNvPr>
            <p:cNvCxnSpPr>
              <a:cxnSpLocks/>
            </p:cNvCxnSpPr>
            <p:nvPr/>
          </p:nvCxnSpPr>
          <p:spPr>
            <a:xfrm flipH="1">
              <a:off x="6227162" y="4556887"/>
              <a:ext cx="6749" cy="102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1ED77CE-A7DC-E470-76C2-1A80A0733D45}"/>
                </a:ext>
              </a:extLst>
            </p:cNvPr>
            <p:cNvCxnSpPr>
              <a:cxnSpLocks/>
            </p:cNvCxnSpPr>
            <p:nvPr/>
          </p:nvCxnSpPr>
          <p:spPr>
            <a:xfrm flipH="1">
              <a:off x="5175695" y="4378211"/>
              <a:ext cx="13600" cy="3228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5FA9FF6-8F85-E266-7A94-54CCCF5AEF4C}"/>
                </a:ext>
              </a:extLst>
            </p:cNvPr>
            <p:cNvCxnSpPr>
              <a:cxnSpLocks/>
            </p:cNvCxnSpPr>
            <p:nvPr/>
          </p:nvCxnSpPr>
          <p:spPr>
            <a:xfrm flipH="1">
              <a:off x="4981732" y="3584450"/>
              <a:ext cx="16568" cy="135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2AB0A395-FE39-D8ED-92C9-E70DA52AFCF7}"/>
                </a:ext>
              </a:extLst>
            </p:cNvPr>
            <p:cNvSpPr/>
            <p:nvPr/>
          </p:nvSpPr>
          <p:spPr>
            <a:xfrm>
              <a:off x="3627120" y="2689542"/>
              <a:ext cx="8915400" cy="4351338"/>
            </a:xfrm>
            <a:prstGeom prst="rect">
              <a:avLst/>
            </a:prstGeom>
            <a:solidFill>
              <a:schemeClr val="bg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8" name="Content Placeholder 2">
            <a:extLst>
              <a:ext uri="{FF2B5EF4-FFF2-40B4-BE49-F238E27FC236}">
                <a16:creationId xmlns:a16="http://schemas.microsoft.com/office/drawing/2014/main" id="{A33BC7B1-E128-6C47-FF28-BF45D6FAE286}"/>
              </a:ext>
            </a:extLst>
          </p:cNvPr>
          <p:cNvSpPr txBox="1">
            <a:spLocks/>
          </p:cNvSpPr>
          <p:nvPr/>
        </p:nvSpPr>
        <p:spPr>
          <a:xfrm>
            <a:off x="1249680" y="188950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 “population of populations” 	-Richard Levins 1969</a:t>
            </a:r>
            <a:endParaRPr lang="en-US" dirty="0"/>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7965E1A8-5DBC-5241-EEC8-B9F585AB8860}"/>
                  </a:ext>
                </a:extLst>
              </p:cNvPr>
              <p:cNvSpPr txBox="1"/>
              <p:nvPr/>
            </p:nvSpPr>
            <p:spPr>
              <a:xfrm>
                <a:off x="1122437" y="2847904"/>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𝑑𝑝</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𝑐𝑝</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r>
                            <a:rPr lang="en-US" sz="3000" b="0" i="1" smtClean="0">
                              <a:latin typeface="Cambria Math" panose="02040503050406030204" pitchFamily="18" charset="0"/>
                            </a:rPr>
                            <m:t>𝑝</m:t>
                          </m:r>
                        </m:e>
                      </m:d>
                      <m:r>
                        <a:rPr lang="en-US" sz="3000" b="0" i="1" smtClean="0">
                          <a:latin typeface="Cambria Math" panose="02040503050406030204" pitchFamily="18" charset="0"/>
                        </a:rPr>
                        <m:t> −</m:t>
                      </m:r>
                      <m:r>
                        <a:rPr lang="en-US" sz="3000" b="0" i="1" smtClean="0">
                          <a:latin typeface="Cambria Math" panose="02040503050406030204" pitchFamily="18" charset="0"/>
                        </a:rPr>
                        <m:t>𝑒𝑝</m:t>
                      </m:r>
                    </m:oMath>
                  </m:oMathPara>
                </a14:m>
                <a:endParaRPr lang="en-US" sz="3000" dirty="0"/>
              </a:p>
            </p:txBody>
          </p:sp>
        </mc:Choice>
        <mc:Fallback xmlns="">
          <p:sp>
            <p:nvSpPr>
              <p:cNvPr id="130" name="TextBox 129">
                <a:extLst>
                  <a:ext uri="{FF2B5EF4-FFF2-40B4-BE49-F238E27FC236}">
                    <a16:creationId xmlns:a16="http://schemas.microsoft.com/office/drawing/2014/main" id="{7965E1A8-5DBC-5241-EEC8-B9F585AB8860}"/>
                  </a:ext>
                </a:extLst>
              </p:cNvPr>
              <p:cNvSpPr txBox="1">
                <a:spLocks noRot="1" noChangeAspect="1" noMove="1" noResize="1" noEditPoints="1" noAdjustHandles="1" noChangeArrowheads="1" noChangeShapeType="1" noTextEdit="1"/>
              </p:cNvSpPr>
              <p:nvPr/>
            </p:nvSpPr>
            <p:spPr>
              <a:xfrm>
                <a:off x="1122437" y="2847904"/>
                <a:ext cx="4001311" cy="886268"/>
              </a:xfrm>
              <a:prstGeom prst="rect">
                <a:avLst/>
              </a:prstGeom>
              <a:blipFill>
                <a:blip r:embed="rId3"/>
                <a:stretch>
                  <a:fillRect t="-4225" b="-11268"/>
                </a:stretch>
              </a:blipFill>
            </p:spPr>
            <p:txBody>
              <a:bodyPr/>
              <a:lstStyle/>
              <a:p>
                <a:r>
                  <a:rPr lang="en-US">
                    <a:noFill/>
                  </a:rPr>
                  <a:t> </a:t>
                </a:r>
              </a:p>
            </p:txBody>
          </p:sp>
        </mc:Fallback>
      </mc:AlternateContent>
      <p:cxnSp>
        <p:nvCxnSpPr>
          <p:cNvPr id="131" name="Straight Arrow Connector 130">
            <a:extLst>
              <a:ext uri="{FF2B5EF4-FFF2-40B4-BE49-F238E27FC236}">
                <a16:creationId xmlns:a16="http://schemas.microsoft.com/office/drawing/2014/main" id="{F65EAF83-78FB-B379-722C-728B1D0D3D2D}"/>
              </a:ext>
            </a:extLst>
          </p:cNvPr>
          <p:cNvCxnSpPr>
            <a:cxnSpLocks/>
          </p:cNvCxnSpPr>
          <p:nvPr/>
        </p:nvCxnSpPr>
        <p:spPr>
          <a:xfrm flipH="1">
            <a:off x="4999665" y="3444612"/>
            <a:ext cx="51336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546C407C-983F-D35F-D964-21529E80CD8B}"/>
              </a:ext>
            </a:extLst>
          </p:cNvPr>
          <p:cNvSpPr txBox="1"/>
          <p:nvPr/>
        </p:nvSpPr>
        <p:spPr>
          <a:xfrm>
            <a:off x="5664249" y="2618625"/>
            <a:ext cx="1902464" cy="1446550"/>
          </a:xfrm>
          <a:prstGeom prst="rect">
            <a:avLst/>
          </a:prstGeom>
          <a:noFill/>
        </p:spPr>
        <p:txBody>
          <a:bodyPr wrap="square">
            <a:spAutoFit/>
          </a:bodyPr>
          <a:lstStyle/>
          <a:p>
            <a:r>
              <a:rPr lang="en-US" sz="2200" dirty="0">
                <a:latin typeface="Helvetica" pitchFamily="2" charset="0"/>
              </a:rPr>
              <a:t>fraction of patches occupied at a given time</a:t>
            </a:r>
            <a:endParaRPr lang="en-US" dirty="0">
              <a:effectLst/>
              <a:latin typeface="Helvetica" pitchFamily="2" charset="0"/>
            </a:endParaRPr>
          </a:p>
        </p:txBody>
      </p:sp>
      <p:cxnSp>
        <p:nvCxnSpPr>
          <p:cNvPr id="133" name="Straight Arrow Connector 132">
            <a:extLst>
              <a:ext uri="{FF2B5EF4-FFF2-40B4-BE49-F238E27FC236}">
                <a16:creationId xmlns:a16="http://schemas.microsoft.com/office/drawing/2014/main" id="{FA994357-2216-77B9-DE11-656BDE8BDC9F}"/>
              </a:ext>
            </a:extLst>
          </p:cNvPr>
          <p:cNvCxnSpPr>
            <a:cxnSpLocks/>
          </p:cNvCxnSpPr>
          <p:nvPr/>
        </p:nvCxnSpPr>
        <p:spPr>
          <a:xfrm flipV="1">
            <a:off x="4566824" y="3642732"/>
            <a:ext cx="0" cy="5677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6B64BCF3-C568-A561-A4CC-D1761B42B2A1}"/>
              </a:ext>
            </a:extLst>
          </p:cNvPr>
          <p:cNvSpPr txBox="1"/>
          <p:nvPr/>
        </p:nvSpPr>
        <p:spPr>
          <a:xfrm>
            <a:off x="3845946" y="4241722"/>
            <a:ext cx="1426634" cy="769441"/>
          </a:xfrm>
          <a:prstGeom prst="rect">
            <a:avLst/>
          </a:prstGeom>
          <a:noFill/>
        </p:spPr>
        <p:txBody>
          <a:bodyPr wrap="square">
            <a:spAutoFit/>
          </a:bodyPr>
          <a:lstStyle/>
          <a:p>
            <a:r>
              <a:rPr lang="en-US" sz="2200" dirty="0">
                <a:latin typeface="Helvetica" pitchFamily="2" charset="0"/>
              </a:rPr>
              <a:t>extinction rate</a:t>
            </a:r>
            <a:endParaRPr lang="en-US" dirty="0">
              <a:effectLst/>
              <a:latin typeface="Helvetica" pitchFamily="2" charset="0"/>
            </a:endParaRPr>
          </a:p>
        </p:txBody>
      </p:sp>
      <p:cxnSp>
        <p:nvCxnSpPr>
          <p:cNvPr id="135" name="Straight Arrow Connector 134">
            <a:extLst>
              <a:ext uri="{FF2B5EF4-FFF2-40B4-BE49-F238E27FC236}">
                <a16:creationId xmlns:a16="http://schemas.microsoft.com/office/drawing/2014/main" id="{507D3B49-3D15-9041-B9B8-A896803F9179}"/>
              </a:ext>
            </a:extLst>
          </p:cNvPr>
          <p:cNvCxnSpPr>
            <a:cxnSpLocks/>
          </p:cNvCxnSpPr>
          <p:nvPr/>
        </p:nvCxnSpPr>
        <p:spPr>
          <a:xfrm flipV="1">
            <a:off x="2352365" y="3655142"/>
            <a:ext cx="0" cy="5677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27C23AEA-B16D-67CD-9DB6-B660C8E6218B}"/>
              </a:ext>
            </a:extLst>
          </p:cNvPr>
          <p:cNvSpPr txBox="1"/>
          <p:nvPr/>
        </p:nvSpPr>
        <p:spPr>
          <a:xfrm>
            <a:off x="1158422" y="4260724"/>
            <a:ext cx="1781805" cy="769441"/>
          </a:xfrm>
          <a:prstGeom prst="rect">
            <a:avLst/>
          </a:prstGeom>
          <a:noFill/>
        </p:spPr>
        <p:txBody>
          <a:bodyPr wrap="square">
            <a:spAutoFit/>
          </a:bodyPr>
          <a:lstStyle/>
          <a:p>
            <a:r>
              <a:rPr lang="en-US" sz="2200" dirty="0">
                <a:latin typeface="Helvetica" pitchFamily="2" charset="0"/>
              </a:rPr>
              <a:t>colonization rate</a:t>
            </a:r>
            <a:endParaRPr lang="en-US" dirty="0">
              <a:effectLst/>
              <a:latin typeface="Helvetica" pitchFamily="2" charset="0"/>
            </a:endParaRPr>
          </a:p>
        </p:txBody>
      </p:sp>
      <p:sp>
        <p:nvSpPr>
          <p:cNvPr id="137" name="Right Brace 136">
            <a:extLst>
              <a:ext uri="{FF2B5EF4-FFF2-40B4-BE49-F238E27FC236}">
                <a16:creationId xmlns:a16="http://schemas.microsoft.com/office/drawing/2014/main" id="{0F442B1F-191F-2D81-B834-3C9705FB9912}"/>
              </a:ext>
            </a:extLst>
          </p:cNvPr>
          <p:cNvSpPr/>
          <p:nvPr/>
        </p:nvSpPr>
        <p:spPr>
          <a:xfrm rot="5400000">
            <a:off x="2701772" y="3815773"/>
            <a:ext cx="1107879" cy="864265"/>
          </a:xfrm>
          <a:prstGeom prst="rightBrace">
            <a:avLst>
              <a:gd name="adj1" fmla="val 11860"/>
              <a:gd name="adj2" fmla="val 4812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8" name="TextBox 137">
            <a:extLst>
              <a:ext uri="{FF2B5EF4-FFF2-40B4-BE49-F238E27FC236}">
                <a16:creationId xmlns:a16="http://schemas.microsoft.com/office/drawing/2014/main" id="{7A1B4DCC-AB33-A6B2-E900-80D26F3950EC}"/>
              </a:ext>
            </a:extLst>
          </p:cNvPr>
          <p:cNvSpPr txBox="1"/>
          <p:nvPr/>
        </p:nvSpPr>
        <p:spPr>
          <a:xfrm>
            <a:off x="2367221" y="4983717"/>
            <a:ext cx="1781805" cy="1107996"/>
          </a:xfrm>
          <a:prstGeom prst="rect">
            <a:avLst/>
          </a:prstGeom>
          <a:noFill/>
        </p:spPr>
        <p:txBody>
          <a:bodyPr wrap="square">
            <a:spAutoFit/>
          </a:bodyPr>
          <a:lstStyle/>
          <a:p>
            <a:r>
              <a:rPr lang="en-US" sz="2200" dirty="0">
                <a:latin typeface="Helvetica" pitchFamily="2" charset="0"/>
              </a:rPr>
              <a:t>proportion of unoccupied patches</a:t>
            </a:r>
            <a:endParaRPr lang="en-US" dirty="0">
              <a:effectLst/>
              <a:latin typeface="Helvetica" pitchFamily="2" charset="0"/>
            </a:endParaRPr>
          </a:p>
        </p:txBody>
      </p:sp>
      <p:sp>
        <p:nvSpPr>
          <p:cNvPr id="143" name="Title 1">
            <a:extLst>
              <a:ext uri="{FF2B5EF4-FFF2-40B4-BE49-F238E27FC236}">
                <a16:creationId xmlns:a16="http://schemas.microsoft.com/office/drawing/2014/main" id="{838D78E4-4049-A021-7E36-911EDDD3D4EB}"/>
              </a:ext>
            </a:extLst>
          </p:cNvPr>
          <p:cNvSpPr>
            <a:spLocks noGrp="1"/>
          </p:cNvSpPr>
          <p:nvPr>
            <p:ph type="title"/>
          </p:nvPr>
        </p:nvSpPr>
        <p:spPr>
          <a:xfrm>
            <a:off x="838200" y="365125"/>
            <a:ext cx="10652760" cy="1325563"/>
          </a:xfrm>
        </p:spPr>
        <p:txBody>
          <a:bodyPr>
            <a:noAutofit/>
          </a:bodyPr>
          <a:lstStyle/>
          <a:p>
            <a:r>
              <a:rPr lang="en-US" sz="4000" dirty="0">
                <a:latin typeface="+mn-lt"/>
              </a:rPr>
              <a:t>Modeling metapopulation dynamics</a:t>
            </a:r>
          </a:p>
        </p:txBody>
      </p:sp>
    </p:spTree>
    <p:extLst>
      <p:ext uri="{BB962C8B-B14F-4D97-AF65-F5344CB8AC3E}">
        <p14:creationId xmlns:p14="http://schemas.microsoft.com/office/powerpoint/2010/main" val="380644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 name="Group 122">
            <a:extLst>
              <a:ext uri="{FF2B5EF4-FFF2-40B4-BE49-F238E27FC236}">
                <a16:creationId xmlns:a16="http://schemas.microsoft.com/office/drawing/2014/main" id="{16ABD5A8-73B4-42E6-1CD6-D1A30C1C24F9}"/>
              </a:ext>
            </a:extLst>
          </p:cNvPr>
          <p:cNvGrpSpPr/>
          <p:nvPr/>
        </p:nvGrpSpPr>
        <p:grpSpPr>
          <a:xfrm>
            <a:off x="5440680" y="3855720"/>
            <a:ext cx="6751320" cy="3002280"/>
            <a:chOff x="3627120" y="2689542"/>
            <a:chExt cx="8915400" cy="4351338"/>
          </a:xfrm>
        </p:grpSpPr>
        <p:sp>
          <p:nvSpPr>
            <p:cNvPr id="43" name="Oval 42">
              <a:extLst>
                <a:ext uri="{FF2B5EF4-FFF2-40B4-BE49-F238E27FC236}">
                  <a16:creationId xmlns:a16="http://schemas.microsoft.com/office/drawing/2014/main" id="{5E9B1DA8-2910-48D9-F3BB-C89031BA1DD3}"/>
                </a:ext>
              </a:extLst>
            </p:cNvPr>
            <p:cNvSpPr/>
            <p:nvPr/>
          </p:nvSpPr>
          <p:spPr>
            <a:xfrm>
              <a:off x="5581196" y="3615430"/>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A2123D0-0CC6-7966-DDAD-C2536BFCA2E2}"/>
                </a:ext>
              </a:extLst>
            </p:cNvPr>
            <p:cNvSpPr/>
            <p:nvPr/>
          </p:nvSpPr>
          <p:spPr>
            <a:xfrm>
              <a:off x="6434636" y="4670578"/>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317572F-D033-E5B7-771A-B62B20B34166}"/>
                </a:ext>
              </a:extLst>
            </p:cNvPr>
            <p:cNvSpPr/>
            <p:nvPr/>
          </p:nvSpPr>
          <p:spPr>
            <a:xfrm>
              <a:off x="4438196" y="4625112"/>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BFC35A4-6008-D001-3ACF-D6BA1AE24AFC}"/>
                </a:ext>
              </a:extLst>
            </p:cNvPr>
            <p:cNvSpPr/>
            <p:nvPr/>
          </p:nvSpPr>
          <p:spPr>
            <a:xfrm>
              <a:off x="8714921" y="305129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79167A9B-9DC4-519D-9E3B-0FE6F911C629}"/>
                </a:ext>
              </a:extLst>
            </p:cNvPr>
            <p:cNvSpPr/>
            <p:nvPr/>
          </p:nvSpPr>
          <p:spPr>
            <a:xfrm>
              <a:off x="9749336" y="4731538"/>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7616CBF-C53F-5BDB-881D-6E653F47217C}"/>
                </a:ext>
              </a:extLst>
            </p:cNvPr>
            <p:cNvSpPr/>
            <p:nvPr/>
          </p:nvSpPr>
          <p:spPr>
            <a:xfrm>
              <a:off x="10789466" y="347801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A3BBC630-4523-C5E1-D6E2-7D17A1376C34}"/>
                </a:ext>
              </a:extLst>
            </p:cNvPr>
            <p:cNvSpPr/>
            <p:nvPr/>
          </p:nvSpPr>
          <p:spPr>
            <a:xfrm>
              <a:off x="7093766" y="340181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8334101-3129-4C1B-CC4A-8BF2AA261272}"/>
                </a:ext>
              </a:extLst>
            </p:cNvPr>
            <p:cNvSpPr/>
            <p:nvPr/>
          </p:nvSpPr>
          <p:spPr>
            <a:xfrm>
              <a:off x="8210096" y="471245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4BE2000-E29D-9B14-C559-6AC276F74D87}"/>
                </a:ext>
              </a:extLst>
            </p:cNvPr>
            <p:cNvSpPr/>
            <p:nvPr/>
          </p:nvSpPr>
          <p:spPr>
            <a:xfrm>
              <a:off x="4068626" y="303605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B0630E1-0C9C-AFF5-917A-728241A3163E}"/>
                </a:ext>
              </a:extLst>
            </p:cNvPr>
            <p:cNvSpPr/>
            <p:nvPr/>
          </p:nvSpPr>
          <p:spPr>
            <a:xfrm>
              <a:off x="9017816" y="594689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48E8FD3-9BD5-23A1-1A80-169A3B90AA1B}"/>
                </a:ext>
              </a:extLst>
            </p:cNvPr>
            <p:cNvSpPr/>
            <p:nvPr/>
          </p:nvSpPr>
          <p:spPr>
            <a:xfrm>
              <a:off x="11099981" y="5364760"/>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18CB6125-9414-B9AA-9106-1BF516602463}"/>
                </a:ext>
              </a:extLst>
            </p:cNvPr>
            <p:cNvCxnSpPr>
              <a:cxnSpLocks/>
            </p:cNvCxnSpPr>
            <p:nvPr/>
          </p:nvCxnSpPr>
          <p:spPr>
            <a:xfrm flipH="1">
              <a:off x="9395460" y="3910980"/>
              <a:ext cx="10635" cy="284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5553703-DB71-AE06-3C6E-5A7E42DAF19F}"/>
                </a:ext>
              </a:extLst>
            </p:cNvPr>
            <p:cNvCxnSpPr>
              <a:cxnSpLocks/>
            </p:cNvCxnSpPr>
            <p:nvPr/>
          </p:nvCxnSpPr>
          <p:spPr>
            <a:xfrm>
              <a:off x="8035099" y="3513609"/>
              <a:ext cx="562166" cy="68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4F08ED0-92A9-07E8-17B5-0548ADDD1BAF}"/>
                </a:ext>
              </a:extLst>
            </p:cNvPr>
            <p:cNvCxnSpPr>
              <a:cxnSpLocks/>
            </p:cNvCxnSpPr>
            <p:nvPr/>
          </p:nvCxnSpPr>
          <p:spPr>
            <a:xfrm>
              <a:off x="8920593" y="5589648"/>
              <a:ext cx="225788" cy="4285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B54A8E9-67CF-F165-5C79-B947AC30F56E}"/>
                </a:ext>
              </a:extLst>
            </p:cNvPr>
            <p:cNvCxnSpPr>
              <a:cxnSpLocks/>
            </p:cNvCxnSpPr>
            <p:nvPr/>
          </p:nvCxnSpPr>
          <p:spPr>
            <a:xfrm>
              <a:off x="10438721" y="4436107"/>
              <a:ext cx="263686" cy="150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61F2CA60-EFF9-2F06-C7DE-58166B15B308}"/>
                </a:ext>
              </a:extLst>
            </p:cNvPr>
            <p:cNvCxnSpPr>
              <a:cxnSpLocks/>
            </p:cNvCxnSpPr>
            <p:nvPr/>
          </p:nvCxnSpPr>
          <p:spPr>
            <a:xfrm>
              <a:off x="8851521" y="4055049"/>
              <a:ext cx="140079" cy="295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7A570B6-2E30-BBBD-ED62-CCCDE39FBBC3}"/>
                </a:ext>
              </a:extLst>
            </p:cNvPr>
            <p:cNvCxnSpPr>
              <a:cxnSpLocks/>
            </p:cNvCxnSpPr>
            <p:nvPr/>
          </p:nvCxnSpPr>
          <p:spPr>
            <a:xfrm>
              <a:off x="9247144" y="530964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4F209109-2455-B2DC-B4E5-35BAF53C4310}"/>
                </a:ext>
              </a:extLst>
            </p:cNvPr>
            <p:cNvCxnSpPr>
              <a:cxnSpLocks/>
            </p:cNvCxnSpPr>
            <p:nvPr/>
          </p:nvCxnSpPr>
          <p:spPr>
            <a:xfrm flipH="1">
              <a:off x="9190434" y="503821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04886D6-1AEF-2667-E605-4E2A888FC2B5}"/>
                </a:ext>
              </a:extLst>
            </p:cNvPr>
            <p:cNvCxnSpPr>
              <a:cxnSpLocks/>
            </p:cNvCxnSpPr>
            <p:nvPr/>
          </p:nvCxnSpPr>
          <p:spPr>
            <a:xfrm flipH="1">
              <a:off x="10511790" y="4429289"/>
              <a:ext cx="13480" cy="4627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7A80EA1-E09C-4870-9270-B8A495D803A3}"/>
                </a:ext>
              </a:extLst>
            </p:cNvPr>
            <p:cNvCxnSpPr>
              <a:cxnSpLocks/>
            </p:cNvCxnSpPr>
            <p:nvPr/>
          </p:nvCxnSpPr>
          <p:spPr>
            <a:xfrm>
              <a:off x="11313523" y="4477025"/>
              <a:ext cx="162199" cy="7236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9F016AF-D834-E4E8-8829-1ADB9FD92D0A}"/>
                </a:ext>
              </a:extLst>
            </p:cNvPr>
            <p:cNvCxnSpPr>
              <a:cxnSpLocks/>
            </p:cNvCxnSpPr>
            <p:nvPr/>
          </p:nvCxnSpPr>
          <p:spPr>
            <a:xfrm flipH="1">
              <a:off x="7151370" y="4365077"/>
              <a:ext cx="5781" cy="3479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0CC5D2A-0656-CAC4-7D63-508E0C3CE9DE}"/>
                </a:ext>
              </a:extLst>
            </p:cNvPr>
            <p:cNvCxnSpPr>
              <a:cxnSpLocks/>
            </p:cNvCxnSpPr>
            <p:nvPr/>
          </p:nvCxnSpPr>
          <p:spPr>
            <a:xfrm>
              <a:off x="6879176" y="4276148"/>
              <a:ext cx="176944" cy="178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7AC45E4-8560-4AF1-3539-73E1AC54D1CE}"/>
                </a:ext>
              </a:extLst>
            </p:cNvPr>
            <p:cNvCxnSpPr>
              <a:cxnSpLocks/>
            </p:cNvCxnSpPr>
            <p:nvPr/>
          </p:nvCxnSpPr>
          <p:spPr>
            <a:xfrm>
              <a:off x="7545622" y="533389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5F6010A-948F-7460-6710-69E940CAAD5A}"/>
                </a:ext>
              </a:extLst>
            </p:cNvPr>
            <p:cNvCxnSpPr>
              <a:cxnSpLocks/>
            </p:cNvCxnSpPr>
            <p:nvPr/>
          </p:nvCxnSpPr>
          <p:spPr>
            <a:xfrm flipH="1">
              <a:off x="7488912" y="506246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5872E0E-8F59-69CC-D38C-DD26169B6CF4}"/>
                </a:ext>
              </a:extLst>
            </p:cNvPr>
            <p:cNvCxnSpPr>
              <a:cxnSpLocks/>
            </p:cNvCxnSpPr>
            <p:nvPr/>
          </p:nvCxnSpPr>
          <p:spPr>
            <a:xfrm>
              <a:off x="6561094" y="414239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407DEF1-5A6E-2527-01C2-FD30B7F5DE32}"/>
                </a:ext>
              </a:extLst>
            </p:cNvPr>
            <p:cNvCxnSpPr>
              <a:cxnSpLocks/>
            </p:cNvCxnSpPr>
            <p:nvPr/>
          </p:nvCxnSpPr>
          <p:spPr>
            <a:xfrm flipH="1">
              <a:off x="6504384" y="387096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89658B3-DCB3-F1D7-65DC-F0A6CEE41675}"/>
                </a:ext>
              </a:extLst>
            </p:cNvPr>
            <p:cNvCxnSpPr>
              <a:cxnSpLocks/>
            </p:cNvCxnSpPr>
            <p:nvPr/>
          </p:nvCxnSpPr>
          <p:spPr>
            <a:xfrm>
              <a:off x="6077556" y="4588675"/>
              <a:ext cx="285144" cy="3033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DFD5838-1A97-657D-3784-3613630E63AC}"/>
                </a:ext>
              </a:extLst>
            </p:cNvPr>
            <p:cNvCxnSpPr>
              <a:cxnSpLocks/>
            </p:cNvCxnSpPr>
            <p:nvPr/>
          </p:nvCxnSpPr>
          <p:spPr>
            <a:xfrm flipH="1">
              <a:off x="6227162" y="4556887"/>
              <a:ext cx="6749" cy="102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1ED77CE-A7DC-E470-76C2-1A80A0733D45}"/>
                </a:ext>
              </a:extLst>
            </p:cNvPr>
            <p:cNvCxnSpPr>
              <a:cxnSpLocks/>
            </p:cNvCxnSpPr>
            <p:nvPr/>
          </p:nvCxnSpPr>
          <p:spPr>
            <a:xfrm flipH="1">
              <a:off x="5175695" y="4378211"/>
              <a:ext cx="13600" cy="3228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5FA9FF6-8F85-E266-7A94-54CCCF5AEF4C}"/>
                </a:ext>
              </a:extLst>
            </p:cNvPr>
            <p:cNvCxnSpPr>
              <a:cxnSpLocks/>
            </p:cNvCxnSpPr>
            <p:nvPr/>
          </p:nvCxnSpPr>
          <p:spPr>
            <a:xfrm flipH="1">
              <a:off x="4981732" y="3584450"/>
              <a:ext cx="16568" cy="135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2AB0A395-FE39-D8ED-92C9-E70DA52AFCF7}"/>
                </a:ext>
              </a:extLst>
            </p:cNvPr>
            <p:cNvSpPr/>
            <p:nvPr/>
          </p:nvSpPr>
          <p:spPr>
            <a:xfrm>
              <a:off x="3627120" y="2689542"/>
              <a:ext cx="8915400" cy="4351338"/>
            </a:xfrm>
            <a:prstGeom prst="rect">
              <a:avLst/>
            </a:prstGeom>
            <a:solidFill>
              <a:schemeClr val="bg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8" name="Content Placeholder 2">
            <a:extLst>
              <a:ext uri="{FF2B5EF4-FFF2-40B4-BE49-F238E27FC236}">
                <a16:creationId xmlns:a16="http://schemas.microsoft.com/office/drawing/2014/main" id="{A33BC7B1-E128-6C47-FF28-BF45D6FAE286}"/>
              </a:ext>
            </a:extLst>
          </p:cNvPr>
          <p:cNvSpPr txBox="1">
            <a:spLocks/>
          </p:cNvSpPr>
          <p:nvPr/>
        </p:nvSpPr>
        <p:spPr>
          <a:xfrm>
            <a:off x="1249680" y="188950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 “population of populations” 	-Richard Levins 1969</a:t>
            </a:r>
            <a:endParaRPr lang="en-US" dirty="0"/>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7965E1A8-5DBC-5241-EEC8-B9F585AB8860}"/>
                  </a:ext>
                </a:extLst>
              </p:cNvPr>
              <p:cNvSpPr txBox="1"/>
              <p:nvPr/>
            </p:nvSpPr>
            <p:spPr>
              <a:xfrm>
                <a:off x="1122437" y="2847904"/>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𝑑𝑝</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𝑐𝑝</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r>
                            <a:rPr lang="en-US" sz="3000" b="0" i="1" smtClean="0">
                              <a:latin typeface="Cambria Math" panose="02040503050406030204" pitchFamily="18" charset="0"/>
                            </a:rPr>
                            <m:t>𝑝</m:t>
                          </m:r>
                        </m:e>
                      </m:d>
                      <m:r>
                        <a:rPr lang="en-US" sz="3000" b="0" i="1" smtClean="0">
                          <a:latin typeface="Cambria Math" panose="02040503050406030204" pitchFamily="18" charset="0"/>
                        </a:rPr>
                        <m:t> −</m:t>
                      </m:r>
                      <m:r>
                        <a:rPr lang="en-US" sz="3000" b="0" i="1" smtClean="0">
                          <a:latin typeface="Cambria Math" panose="02040503050406030204" pitchFamily="18" charset="0"/>
                        </a:rPr>
                        <m:t>𝑒𝑝</m:t>
                      </m:r>
                    </m:oMath>
                  </m:oMathPara>
                </a14:m>
                <a:endParaRPr lang="en-US" sz="3000" dirty="0"/>
              </a:p>
            </p:txBody>
          </p:sp>
        </mc:Choice>
        <mc:Fallback xmlns="">
          <p:sp>
            <p:nvSpPr>
              <p:cNvPr id="130" name="TextBox 129">
                <a:extLst>
                  <a:ext uri="{FF2B5EF4-FFF2-40B4-BE49-F238E27FC236}">
                    <a16:creationId xmlns:a16="http://schemas.microsoft.com/office/drawing/2014/main" id="{7965E1A8-5DBC-5241-EEC8-B9F585AB8860}"/>
                  </a:ext>
                </a:extLst>
              </p:cNvPr>
              <p:cNvSpPr txBox="1">
                <a:spLocks noRot="1" noChangeAspect="1" noMove="1" noResize="1" noEditPoints="1" noAdjustHandles="1" noChangeArrowheads="1" noChangeShapeType="1" noTextEdit="1"/>
              </p:cNvSpPr>
              <p:nvPr/>
            </p:nvSpPr>
            <p:spPr>
              <a:xfrm>
                <a:off x="1122437" y="2847904"/>
                <a:ext cx="4001311" cy="886268"/>
              </a:xfrm>
              <a:prstGeom prst="rect">
                <a:avLst/>
              </a:prstGeom>
              <a:blipFill>
                <a:blip r:embed="rId3"/>
                <a:stretch>
                  <a:fillRect t="-4225"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ADF0159-0BCD-EC53-92FB-E362B98C6B1C}"/>
                  </a:ext>
                </a:extLst>
              </p:cNvPr>
              <p:cNvSpPr txBox="1"/>
              <p:nvPr/>
            </p:nvSpPr>
            <p:spPr>
              <a:xfrm>
                <a:off x="772972" y="4112889"/>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7" name="TextBox 6">
                <a:extLst>
                  <a:ext uri="{FF2B5EF4-FFF2-40B4-BE49-F238E27FC236}">
                    <a16:creationId xmlns:a16="http://schemas.microsoft.com/office/drawing/2014/main" id="{DADF0159-0BCD-EC53-92FB-E362B98C6B1C}"/>
                  </a:ext>
                </a:extLst>
              </p:cNvPr>
              <p:cNvSpPr txBox="1">
                <a:spLocks noRot="1" noChangeAspect="1" noMove="1" noResize="1" noEditPoints="1" noAdjustHandles="1" noChangeArrowheads="1" noChangeShapeType="1" noTextEdit="1"/>
              </p:cNvSpPr>
              <p:nvPr/>
            </p:nvSpPr>
            <p:spPr>
              <a:xfrm>
                <a:off x="772972" y="4112889"/>
                <a:ext cx="4001311" cy="886268"/>
              </a:xfrm>
              <a:prstGeom prst="rect">
                <a:avLst/>
              </a:prstGeom>
              <a:blipFill>
                <a:blip r:embed="rId4"/>
                <a:stretch>
                  <a:fillRect t="-2857" b="-1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276FD83-559D-721D-9046-84DCBCEACB83}"/>
                  </a:ext>
                </a:extLst>
              </p:cNvPr>
              <p:cNvSpPr txBox="1"/>
              <p:nvPr/>
            </p:nvSpPr>
            <p:spPr>
              <a:xfrm>
                <a:off x="407212" y="5289288"/>
                <a:ext cx="5734456" cy="12021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𝑐</m:t>
                      </m:r>
                      <m:r>
                        <a:rPr lang="en-US" sz="3000" b="0" i="1" smtClean="0">
                          <a:latin typeface="Cambria Math" panose="02040503050406030204" pitchFamily="18" charset="0"/>
                        </a:rPr>
                        <m:t>−</m:t>
                      </m:r>
                      <m:r>
                        <a:rPr lang="en-US" sz="3000" b="0" i="1" smtClean="0">
                          <a:latin typeface="Cambria Math" panose="02040503050406030204" pitchFamily="18" charset="0"/>
                        </a:rPr>
                        <m:t>𝑒</m:t>
                      </m:r>
                      <m:r>
                        <a:rPr lang="en-US" sz="3000" b="0" i="1" smtClean="0">
                          <a:latin typeface="Cambria Math" panose="02040503050406030204" pitchFamily="18" charset="0"/>
                        </a:rPr>
                        <m:t>)</m:t>
                      </m:r>
                      <m:r>
                        <a:rPr lang="en-US" sz="3000" b="0" i="1" smtClean="0">
                          <a:latin typeface="Cambria Math" panose="02040503050406030204" pitchFamily="18" charset="0"/>
                        </a:rPr>
                        <m:t>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d>
                                <m:dPr>
                                  <m:ctrlPr>
                                    <a:rPr lang="en-US" sz="3000" b="0" i="1" smtClean="0">
                                      <a:latin typeface="Cambria Math" panose="02040503050406030204" pitchFamily="18" charset="0"/>
                                    </a:rPr>
                                  </m:ctrlPr>
                                </m:dPr>
                                <m:e>
                                  <m:r>
                                    <a:rPr lang="en-US" sz="3000" i="1">
                                      <a:latin typeface="Cambria Math" panose="02040503050406030204" pitchFamily="18" charset="0"/>
                                    </a:rPr>
                                    <m:t>1−</m:t>
                                  </m:r>
                                  <m:f>
                                    <m:fPr>
                                      <m:ctrlPr>
                                        <a:rPr lang="en-US" sz="3000" i="1">
                                          <a:latin typeface="Cambria Math" panose="02040503050406030204" pitchFamily="18" charset="0"/>
                                        </a:rPr>
                                      </m:ctrlPr>
                                    </m:fPr>
                                    <m:num>
                                      <m:r>
                                        <a:rPr lang="en-US" sz="3000" i="1">
                                          <a:latin typeface="Cambria Math" panose="02040503050406030204" pitchFamily="18" charset="0"/>
                                        </a:rPr>
                                        <m:t>𝑒</m:t>
                                      </m:r>
                                    </m:num>
                                    <m:den>
                                      <m:r>
                                        <a:rPr lang="en-US" sz="3000" i="1">
                                          <a:latin typeface="Cambria Math" panose="02040503050406030204" pitchFamily="18" charset="0"/>
                                        </a:rPr>
                                        <m:t>𝑐</m:t>
                                      </m:r>
                                    </m:den>
                                  </m:f>
                                </m:e>
                              </m:d>
                            </m:den>
                          </m:f>
                        </m:e>
                      </m:d>
                    </m:oMath>
                  </m:oMathPara>
                </a14:m>
                <a:endParaRPr lang="en-US" sz="3000" dirty="0"/>
              </a:p>
            </p:txBody>
          </p:sp>
        </mc:Choice>
        <mc:Fallback xmlns="">
          <p:sp>
            <p:nvSpPr>
              <p:cNvPr id="8" name="TextBox 7">
                <a:extLst>
                  <a:ext uri="{FF2B5EF4-FFF2-40B4-BE49-F238E27FC236}">
                    <a16:creationId xmlns:a16="http://schemas.microsoft.com/office/drawing/2014/main" id="{F276FD83-559D-721D-9046-84DCBCEACB83}"/>
                  </a:ext>
                </a:extLst>
              </p:cNvPr>
              <p:cNvSpPr txBox="1">
                <a:spLocks noRot="1" noChangeAspect="1" noMove="1" noResize="1" noEditPoints="1" noAdjustHandles="1" noChangeArrowheads="1" noChangeShapeType="1" noTextEdit="1"/>
              </p:cNvSpPr>
              <p:nvPr/>
            </p:nvSpPr>
            <p:spPr>
              <a:xfrm>
                <a:off x="407212" y="5289288"/>
                <a:ext cx="5734456" cy="1202124"/>
              </a:xfrm>
              <a:prstGeom prst="rect">
                <a:avLst/>
              </a:prstGeom>
              <a:blipFill>
                <a:blip r:embed="rId5"/>
                <a:stretch>
                  <a:fillRect t="-1042" b="-6250"/>
                </a:stretch>
              </a:blipFill>
            </p:spPr>
            <p:txBody>
              <a:bodyPr/>
              <a:lstStyle/>
              <a:p>
                <a:r>
                  <a:rPr lang="en-US">
                    <a:noFill/>
                  </a:rPr>
                  <a:t> </a:t>
                </a:r>
              </a:p>
            </p:txBody>
          </p:sp>
        </mc:Fallback>
      </mc:AlternateContent>
      <p:sp>
        <p:nvSpPr>
          <p:cNvPr id="9" name="U-Turn Arrow 8">
            <a:extLst>
              <a:ext uri="{FF2B5EF4-FFF2-40B4-BE49-F238E27FC236}">
                <a16:creationId xmlns:a16="http://schemas.microsoft.com/office/drawing/2014/main" id="{95CED430-A9C1-4BA2-CDC2-730F5CD13376}"/>
              </a:ext>
            </a:extLst>
          </p:cNvPr>
          <p:cNvSpPr/>
          <p:nvPr/>
        </p:nvSpPr>
        <p:spPr>
          <a:xfrm rot="5400000">
            <a:off x="4522004" y="4037771"/>
            <a:ext cx="1520434" cy="285655"/>
          </a:xfrm>
          <a:prstGeom prst="utur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52B775AA-9187-916C-552D-E0D143B308C7}"/>
                  </a:ext>
                </a:extLst>
              </p:cNvPr>
              <p:cNvSpPr txBox="1">
                <a:spLocks/>
              </p:cNvSpPr>
              <p:nvPr/>
            </p:nvSpPr>
            <p:spPr>
              <a:xfrm>
                <a:off x="5584825" y="2871741"/>
                <a:ext cx="516051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mathematically equivalent to the logistic growth equation when </a:t>
                </a:r>
                <a14:m>
                  <m:oMath xmlns:m="http://schemas.openxmlformats.org/officeDocument/2006/math">
                    <m:r>
                      <a:rPr lang="en-US" sz="2800" b="0" i="1" smtClean="0">
                        <a:latin typeface="Cambria Math" panose="02040503050406030204" pitchFamily="18" charset="0"/>
                      </a:rPr>
                      <m:t>𝑟</m:t>
                    </m:r>
                    <m:r>
                      <a:rPr lang="en-US" sz="2800" b="0" i="1" smtClean="0">
                        <a:latin typeface="Cambria Math" panose="02040503050406030204" pitchFamily="18" charset="0"/>
                      </a:rPr>
                      <m:t>=</m:t>
                    </m:r>
                    <m:r>
                      <a:rPr lang="en-US" sz="2800" b="0" i="1" smtClean="0">
                        <a:latin typeface="Cambria Math" panose="02040503050406030204" pitchFamily="18" charset="0"/>
                      </a:rPr>
                      <m:t>𝑐</m:t>
                    </m:r>
                    <m:r>
                      <a:rPr lang="en-US" sz="2800" b="0" i="1" smtClean="0">
                        <a:latin typeface="Cambria Math" panose="02040503050406030204" pitchFamily="18" charset="0"/>
                      </a:rPr>
                      <m:t>−</m:t>
                    </m:r>
                    <m:r>
                      <a:rPr lang="en-US" sz="2800" b="0" i="1" smtClean="0">
                        <a:latin typeface="Cambria Math" panose="02040503050406030204" pitchFamily="18" charset="0"/>
                      </a:rPr>
                      <m:t>𝑒</m:t>
                    </m:r>
                  </m:oMath>
                </a14:m>
                <a:r>
                  <a:rPr lang="en-US" dirty="0"/>
                  <a:t> and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 1−</m:t>
                    </m:r>
                    <m:f>
                      <m:fPr>
                        <m:ctrlPr>
                          <a:rPr lang="en-US" i="1">
                            <a:latin typeface="Cambria Math" panose="02040503050406030204" pitchFamily="18" charset="0"/>
                          </a:rPr>
                        </m:ctrlPr>
                      </m:fPr>
                      <m:num>
                        <m:r>
                          <a:rPr lang="en-US" i="1">
                            <a:latin typeface="Cambria Math" panose="02040503050406030204" pitchFamily="18" charset="0"/>
                          </a:rPr>
                          <m:t>𝑒</m:t>
                        </m:r>
                      </m:num>
                      <m:den>
                        <m:r>
                          <a:rPr lang="en-US" i="1">
                            <a:latin typeface="Cambria Math" panose="02040503050406030204" pitchFamily="18" charset="0"/>
                          </a:rPr>
                          <m:t>𝑐</m:t>
                        </m:r>
                      </m:den>
                    </m:f>
                  </m:oMath>
                </a14:m>
                <a:endParaRPr lang="en-US" dirty="0"/>
              </a:p>
            </p:txBody>
          </p:sp>
        </mc:Choice>
        <mc:Fallback xmlns="">
          <p:sp>
            <p:nvSpPr>
              <p:cNvPr id="10" name="Content Placeholder 2">
                <a:extLst>
                  <a:ext uri="{FF2B5EF4-FFF2-40B4-BE49-F238E27FC236}">
                    <a16:creationId xmlns:a16="http://schemas.microsoft.com/office/drawing/2014/main" id="{52B775AA-9187-916C-552D-E0D143B308C7}"/>
                  </a:ext>
                </a:extLst>
              </p:cNvPr>
              <p:cNvSpPr txBox="1">
                <a:spLocks noRot="1" noChangeAspect="1" noMove="1" noResize="1" noEditPoints="1" noAdjustHandles="1" noChangeArrowheads="1" noChangeShapeType="1" noTextEdit="1"/>
              </p:cNvSpPr>
              <p:nvPr/>
            </p:nvSpPr>
            <p:spPr>
              <a:xfrm>
                <a:off x="5584825" y="2871741"/>
                <a:ext cx="5160514" cy="4351338"/>
              </a:xfrm>
              <a:prstGeom prst="rect">
                <a:avLst/>
              </a:prstGeom>
              <a:blipFill>
                <a:blip r:embed="rId6"/>
                <a:stretch>
                  <a:fillRect l="-2451" t="-2624"/>
                </a:stretch>
              </a:blipFill>
            </p:spPr>
            <p:txBody>
              <a:bodyPr/>
              <a:lstStyle/>
              <a:p>
                <a:r>
                  <a:rPr lang="en-US">
                    <a:noFill/>
                  </a:rPr>
                  <a:t> </a:t>
                </a:r>
              </a:p>
            </p:txBody>
          </p:sp>
        </mc:Fallback>
      </mc:AlternateContent>
      <p:sp>
        <p:nvSpPr>
          <p:cNvPr id="15" name="Title 1">
            <a:extLst>
              <a:ext uri="{FF2B5EF4-FFF2-40B4-BE49-F238E27FC236}">
                <a16:creationId xmlns:a16="http://schemas.microsoft.com/office/drawing/2014/main" id="{D2B04F6E-2722-6363-3C30-B63574E11720}"/>
              </a:ext>
            </a:extLst>
          </p:cNvPr>
          <p:cNvSpPr>
            <a:spLocks noGrp="1"/>
          </p:cNvSpPr>
          <p:nvPr>
            <p:ph type="title"/>
          </p:nvPr>
        </p:nvSpPr>
        <p:spPr>
          <a:xfrm>
            <a:off x="838200" y="365125"/>
            <a:ext cx="10652760" cy="1325563"/>
          </a:xfrm>
        </p:spPr>
        <p:txBody>
          <a:bodyPr>
            <a:noAutofit/>
          </a:bodyPr>
          <a:lstStyle/>
          <a:p>
            <a:r>
              <a:rPr lang="en-US" sz="4000" dirty="0">
                <a:latin typeface="+mn-lt"/>
              </a:rPr>
              <a:t>Modeling metapopulation dynamics</a:t>
            </a:r>
          </a:p>
        </p:txBody>
      </p:sp>
    </p:spTree>
    <p:extLst>
      <p:ext uri="{BB962C8B-B14F-4D97-AF65-F5344CB8AC3E}">
        <p14:creationId xmlns:p14="http://schemas.microsoft.com/office/powerpoint/2010/main" val="24389988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 name="Group 122">
            <a:extLst>
              <a:ext uri="{FF2B5EF4-FFF2-40B4-BE49-F238E27FC236}">
                <a16:creationId xmlns:a16="http://schemas.microsoft.com/office/drawing/2014/main" id="{16ABD5A8-73B4-42E6-1CD6-D1A30C1C24F9}"/>
              </a:ext>
            </a:extLst>
          </p:cNvPr>
          <p:cNvGrpSpPr/>
          <p:nvPr/>
        </p:nvGrpSpPr>
        <p:grpSpPr>
          <a:xfrm>
            <a:off x="5440680" y="3855720"/>
            <a:ext cx="6751320" cy="3002280"/>
            <a:chOff x="3627120" y="2689542"/>
            <a:chExt cx="8915400" cy="4351338"/>
          </a:xfrm>
        </p:grpSpPr>
        <p:sp>
          <p:nvSpPr>
            <p:cNvPr id="43" name="Oval 42">
              <a:extLst>
                <a:ext uri="{FF2B5EF4-FFF2-40B4-BE49-F238E27FC236}">
                  <a16:creationId xmlns:a16="http://schemas.microsoft.com/office/drawing/2014/main" id="{5E9B1DA8-2910-48D9-F3BB-C89031BA1DD3}"/>
                </a:ext>
              </a:extLst>
            </p:cNvPr>
            <p:cNvSpPr/>
            <p:nvPr/>
          </p:nvSpPr>
          <p:spPr>
            <a:xfrm>
              <a:off x="5581196" y="3615430"/>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A2123D0-0CC6-7966-DDAD-C2536BFCA2E2}"/>
                </a:ext>
              </a:extLst>
            </p:cNvPr>
            <p:cNvSpPr/>
            <p:nvPr/>
          </p:nvSpPr>
          <p:spPr>
            <a:xfrm>
              <a:off x="6434636" y="4670578"/>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317572F-D033-E5B7-771A-B62B20B34166}"/>
                </a:ext>
              </a:extLst>
            </p:cNvPr>
            <p:cNvSpPr/>
            <p:nvPr/>
          </p:nvSpPr>
          <p:spPr>
            <a:xfrm>
              <a:off x="4438196" y="4625112"/>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BFC35A4-6008-D001-3ACF-D6BA1AE24AFC}"/>
                </a:ext>
              </a:extLst>
            </p:cNvPr>
            <p:cNvSpPr/>
            <p:nvPr/>
          </p:nvSpPr>
          <p:spPr>
            <a:xfrm>
              <a:off x="8714921" y="305129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79167A9B-9DC4-519D-9E3B-0FE6F911C629}"/>
                </a:ext>
              </a:extLst>
            </p:cNvPr>
            <p:cNvSpPr/>
            <p:nvPr/>
          </p:nvSpPr>
          <p:spPr>
            <a:xfrm>
              <a:off x="9749336" y="4731538"/>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7616CBF-C53F-5BDB-881D-6E653F47217C}"/>
                </a:ext>
              </a:extLst>
            </p:cNvPr>
            <p:cNvSpPr/>
            <p:nvPr/>
          </p:nvSpPr>
          <p:spPr>
            <a:xfrm>
              <a:off x="10789466" y="347801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A3BBC630-4523-C5E1-D6E2-7D17A1376C34}"/>
                </a:ext>
              </a:extLst>
            </p:cNvPr>
            <p:cNvSpPr/>
            <p:nvPr/>
          </p:nvSpPr>
          <p:spPr>
            <a:xfrm>
              <a:off x="7093766" y="340181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8334101-3129-4C1B-CC4A-8BF2AA261272}"/>
                </a:ext>
              </a:extLst>
            </p:cNvPr>
            <p:cNvSpPr/>
            <p:nvPr/>
          </p:nvSpPr>
          <p:spPr>
            <a:xfrm>
              <a:off x="8210096" y="471245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4BE2000-E29D-9B14-C559-6AC276F74D87}"/>
                </a:ext>
              </a:extLst>
            </p:cNvPr>
            <p:cNvSpPr/>
            <p:nvPr/>
          </p:nvSpPr>
          <p:spPr>
            <a:xfrm>
              <a:off x="4068626" y="303605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B0630E1-0C9C-AFF5-917A-728241A3163E}"/>
                </a:ext>
              </a:extLst>
            </p:cNvPr>
            <p:cNvSpPr/>
            <p:nvPr/>
          </p:nvSpPr>
          <p:spPr>
            <a:xfrm>
              <a:off x="9017816" y="594689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48E8FD3-9BD5-23A1-1A80-169A3B90AA1B}"/>
                </a:ext>
              </a:extLst>
            </p:cNvPr>
            <p:cNvSpPr/>
            <p:nvPr/>
          </p:nvSpPr>
          <p:spPr>
            <a:xfrm>
              <a:off x="11099981" y="5364760"/>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18CB6125-9414-B9AA-9106-1BF516602463}"/>
                </a:ext>
              </a:extLst>
            </p:cNvPr>
            <p:cNvCxnSpPr>
              <a:cxnSpLocks/>
            </p:cNvCxnSpPr>
            <p:nvPr/>
          </p:nvCxnSpPr>
          <p:spPr>
            <a:xfrm flipH="1">
              <a:off x="9395460" y="3910980"/>
              <a:ext cx="10635" cy="284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5553703-DB71-AE06-3C6E-5A7E42DAF19F}"/>
                </a:ext>
              </a:extLst>
            </p:cNvPr>
            <p:cNvCxnSpPr>
              <a:cxnSpLocks/>
            </p:cNvCxnSpPr>
            <p:nvPr/>
          </p:nvCxnSpPr>
          <p:spPr>
            <a:xfrm>
              <a:off x="8035099" y="3513609"/>
              <a:ext cx="562166" cy="68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4F08ED0-92A9-07E8-17B5-0548ADDD1BAF}"/>
                </a:ext>
              </a:extLst>
            </p:cNvPr>
            <p:cNvCxnSpPr>
              <a:cxnSpLocks/>
            </p:cNvCxnSpPr>
            <p:nvPr/>
          </p:nvCxnSpPr>
          <p:spPr>
            <a:xfrm>
              <a:off x="8920593" y="5589648"/>
              <a:ext cx="225788" cy="4285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B54A8E9-67CF-F165-5C79-B947AC30F56E}"/>
                </a:ext>
              </a:extLst>
            </p:cNvPr>
            <p:cNvCxnSpPr>
              <a:cxnSpLocks/>
            </p:cNvCxnSpPr>
            <p:nvPr/>
          </p:nvCxnSpPr>
          <p:spPr>
            <a:xfrm>
              <a:off x="10438721" y="4436107"/>
              <a:ext cx="263686" cy="150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61F2CA60-EFF9-2F06-C7DE-58166B15B308}"/>
                </a:ext>
              </a:extLst>
            </p:cNvPr>
            <p:cNvCxnSpPr>
              <a:cxnSpLocks/>
            </p:cNvCxnSpPr>
            <p:nvPr/>
          </p:nvCxnSpPr>
          <p:spPr>
            <a:xfrm>
              <a:off x="8851521" y="4055049"/>
              <a:ext cx="140079" cy="295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7A570B6-2E30-BBBD-ED62-CCCDE39FBBC3}"/>
                </a:ext>
              </a:extLst>
            </p:cNvPr>
            <p:cNvCxnSpPr>
              <a:cxnSpLocks/>
            </p:cNvCxnSpPr>
            <p:nvPr/>
          </p:nvCxnSpPr>
          <p:spPr>
            <a:xfrm>
              <a:off x="9247144" y="530964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4F209109-2455-B2DC-B4E5-35BAF53C4310}"/>
                </a:ext>
              </a:extLst>
            </p:cNvPr>
            <p:cNvCxnSpPr>
              <a:cxnSpLocks/>
            </p:cNvCxnSpPr>
            <p:nvPr/>
          </p:nvCxnSpPr>
          <p:spPr>
            <a:xfrm flipH="1">
              <a:off x="9190434" y="503821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04886D6-1AEF-2667-E605-4E2A888FC2B5}"/>
                </a:ext>
              </a:extLst>
            </p:cNvPr>
            <p:cNvCxnSpPr>
              <a:cxnSpLocks/>
            </p:cNvCxnSpPr>
            <p:nvPr/>
          </p:nvCxnSpPr>
          <p:spPr>
            <a:xfrm flipH="1">
              <a:off x="10511790" y="4429289"/>
              <a:ext cx="13480" cy="4627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7A80EA1-E09C-4870-9270-B8A495D803A3}"/>
                </a:ext>
              </a:extLst>
            </p:cNvPr>
            <p:cNvCxnSpPr>
              <a:cxnSpLocks/>
            </p:cNvCxnSpPr>
            <p:nvPr/>
          </p:nvCxnSpPr>
          <p:spPr>
            <a:xfrm>
              <a:off x="11313523" y="4477025"/>
              <a:ext cx="162199" cy="7236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9F016AF-D834-E4E8-8829-1ADB9FD92D0A}"/>
                </a:ext>
              </a:extLst>
            </p:cNvPr>
            <p:cNvCxnSpPr>
              <a:cxnSpLocks/>
            </p:cNvCxnSpPr>
            <p:nvPr/>
          </p:nvCxnSpPr>
          <p:spPr>
            <a:xfrm flipH="1">
              <a:off x="7151370" y="4365077"/>
              <a:ext cx="5781" cy="3479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0CC5D2A-0656-CAC4-7D63-508E0C3CE9DE}"/>
                </a:ext>
              </a:extLst>
            </p:cNvPr>
            <p:cNvCxnSpPr>
              <a:cxnSpLocks/>
            </p:cNvCxnSpPr>
            <p:nvPr/>
          </p:nvCxnSpPr>
          <p:spPr>
            <a:xfrm>
              <a:off x="6879176" y="4276148"/>
              <a:ext cx="176944" cy="178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7AC45E4-8560-4AF1-3539-73E1AC54D1CE}"/>
                </a:ext>
              </a:extLst>
            </p:cNvPr>
            <p:cNvCxnSpPr>
              <a:cxnSpLocks/>
            </p:cNvCxnSpPr>
            <p:nvPr/>
          </p:nvCxnSpPr>
          <p:spPr>
            <a:xfrm>
              <a:off x="7545622" y="533389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5F6010A-948F-7460-6710-69E940CAAD5A}"/>
                </a:ext>
              </a:extLst>
            </p:cNvPr>
            <p:cNvCxnSpPr>
              <a:cxnSpLocks/>
            </p:cNvCxnSpPr>
            <p:nvPr/>
          </p:nvCxnSpPr>
          <p:spPr>
            <a:xfrm flipH="1">
              <a:off x="7488912" y="506246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5872E0E-8F59-69CC-D38C-DD26169B6CF4}"/>
                </a:ext>
              </a:extLst>
            </p:cNvPr>
            <p:cNvCxnSpPr>
              <a:cxnSpLocks/>
            </p:cNvCxnSpPr>
            <p:nvPr/>
          </p:nvCxnSpPr>
          <p:spPr>
            <a:xfrm>
              <a:off x="6561094" y="414239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407DEF1-5A6E-2527-01C2-FD30B7F5DE32}"/>
                </a:ext>
              </a:extLst>
            </p:cNvPr>
            <p:cNvCxnSpPr>
              <a:cxnSpLocks/>
            </p:cNvCxnSpPr>
            <p:nvPr/>
          </p:nvCxnSpPr>
          <p:spPr>
            <a:xfrm flipH="1">
              <a:off x="6504384" y="387096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89658B3-DCB3-F1D7-65DC-F0A6CEE41675}"/>
                </a:ext>
              </a:extLst>
            </p:cNvPr>
            <p:cNvCxnSpPr>
              <a:cxnSpLocks/>
            </p:cNvCxnSpPr>
            <p:nvPr/>
          </p:nvCxnSpPr>
          <p:spPr>
            <a:xfrm>
              <a:off x="6077556" y="4588675"/>
              <a:ext cx="285144" cy="3033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DFD5838-1A97-657D-3784-3613630E63AC}"/>
                </a:ext>
              </a:extLst>
            </p:cNvPr>
            <p:cNvCxnSpPr>
              <a:cxnSpLocks/>
            </p:cNvCxnSpPr>
            <p:nvPr/>
          </p:nvCxnSpPr>
          <p:spPr>
            <a:xfrm flipH="1">
              <a:off x="6227162" y="4556887"/>
              <a:ext cx="6749" cy="102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1ED77CE-A7DC-E470-76C2-1A80A0733D45}"/>
                </a:ext>
              </a:extLst>
            </p:cNvPr>
            <p:cNvCxnSpPr>
              <a:cxnSpLocks/>
            </p:cNvCxnSpPr>
            <p:nvPr/>
          </p:nvCxnSpPr>
          <p:spPr>
            <a:xfrm flipH="1">
              <a:off x="5175695" y="4378211"/>
              <a:ext cx="13600" cy="3228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5FA9FF6-8F85-E266-7A94-54CCCF5AEF4C}"/>
                </a:ext>
              </a:extLst>
            </p:cNvPr>
            <p:cNvCxnSpPr>
              <a:cxnSpLocks/>
            </p:cNvCxnSpPr>
            <p:nvPr/>
          </p:nvCxnSpPr>
          <p:spPr>
            <a:xfrm flipH="1">
              <a:off x="4981732" y="3584450"/>
              <a:ext cx="16568" cy="135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2AB0A395-FE39-D8ED-92C9-E70DA52AFCF7}"/>
                </a:ext>
              </a:extLst>
            </p:cNvPr>
            <p:cNvSpPr/>
            <p:nvPr/>
          </p:nvSpPr>
          <p:spPr>
            <a:xfrm>
              <a:off x="3627120" y="2689542"/>
              <a:ext cx="8915400" cy="4351338"/>
            </a:xfrm>
            <a:prstGeom prst="rect">
              <a:avLst/>
            </a:prstGeom>
            <a:solidFill>
              <a:schemeClr val="bg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8" name="Content Placeholder 2">
            <a:extLst>
              <a:ext uri="{FF2B5EF4-FFF2-40B4-BE49-F238E27FC236}">
                <a16:creationId xmlns:a16="http://schemas.microsoft.com/office/drawing/2014/main" id="{A33BC7B1-E128-6C47-FF28-BF45D6FAE286}"/>
              </a:ext>
            </a:extLst>
          </p:cNvPr>
          <p:cNvSpPr txBox="1">
            <a:spLocks/>
          </p:cNvSpPr>
          <p:nvPr/>
        </p:nvSpPr>
        <p:spPr>
          <a:xfrm>
            <a:off x="1249680" y="188950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 “population of populations” 	-Richard Levins 1969</a:t>
            </a:r>
            <a:endParaRPr lang="en-US" dirty="0"/>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7965E1A8-5DBC-5241-EEC8-B9F585AB8860}"/>
                  </a:ext>
                </a:extLst>
              </p:cNvPr>
              <p:cNvSpPr txBox="1"/>
              <p:nvPr/>
            </p:nvSpPr>
            <p:spPr>
              <a:xfrm>
                <a:off x="1122437" y="2847904"/>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𝑑𝑝</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𝑐𝑝</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r>
                            <a:rPr lang="en-US" sz="3000" b="0" i="1" smtClean="0">
                              <a:latin typeface="Cambria Math" panose="02040503050406030204" pitchFamily="18" charset="0"/>
                            </a:rPr>
                            <m:t>𝑝</m:t>
                          </m:r>
                        </m:e>
                      </m:d>
                      <m:r>
                        <a:rPr lang="en-US" sz="3000" b="0" i="1" smtClean="0">
                          <a:latin typeface="Cambria Math" panose="02040503050406030204" pitchFamily="18" charset="0"/>
                        </a:rPr>
                        <m:t> −</m:t>
                      </m:r>
                      <m:r>
                        <a:rPr lang="en-US" sz="3000" b="0" i="1" smtClean="0">
                          <a:latin typeface="Cambria Math" panose="02040503050406030204" pitchFamily="18" charset="0"/>
                        </a:rPr>
                        <m:t>𝑒𝑝</m:t>
                      </m:r>
                    </m:oMath>
                  </m:oMathPara>
                </a14:m>
                <a:endParaRPr lang="en-US" sz="3000" dirty="0"/>
              </a:p>
            </p:txBody>
          </p:sp>
        </mc:Choice>
        <mc:Fallback xmlns="">
          <p:sp>
            <p:nvSpPr>
              <p:cNvPr id="130" name="TextBox 129">
                <a:extLst>
                  <a:ext uri="{FF2B5EF4-FFF2-40B4-BE49-F238E27FC236}">
                    <a16:creationId xmlns:a16="http://schemas.microsoft.com/office/drawing/2014/main" id="{7965E1A8-5DBC-5241-EEC8-B9F585AB8860}"/>
                  </a:ext>
                </a:extLst>
              </p:cNvPr>
              <p:cNvSpPr txBox="1">
                <a:spLocks noRot="1" noChangeAspect="1" noMove="1" noResize="1" noEditPoints="1" noAdjustHandles="1" noChangeArrowheads="1" noChangeShapeType="1" noTextEdit="1"/>
              </p:cNvSpPr>
              <p:nvPr/>
            </p:nvSpPr>
            <p:spPr>
              <a:xfrm>
                <a:off x="1122437" y="2847904"/>
                <a:ext cx="4001311" cy="886268"/>
              </a:xfrm>
              <a:prstGeom prst="rect">
                <a:avLst/>
              </a:prstGeom>
              <a:blipFill>
                <a:blip r:embed="rId3"/>
                <a:stretch>
                  <a:fillRect t="-4225"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ADF0159-0BCD-EC53-92FB-E362B98C6B1C}"/>
                  </a:ext>
                </a:extLst>
              </p:cNvPr>
              <p:cNvSpPr txBox="1"/>
              <p:nvPr/>
            </p:nvSpPr>
            <p:spPr>
              <a:xfrm>
                <a:off x="772972" y="4112889"/>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7" name="TextBox 6">
                <a:extLst>
                  <a:ext uri="{FF2B5EF4-FFF2-40B4-BE49-F238E27FC236}">
                    <a16:creationId xmlns:a16="http://schemas.microsoft.com/office/drawing/2014/main" id="{DADF0159-0BCD-EC53-92FB-E362B98C6B1C}"/>
                  </a:ext>
                </a:extLst>
              </p:cNvPr>
              <p:cNvSpPr txBox="1">
                <a:spLocks noRot="1" noChangeAspect="1" noMove="1" noResize="1" noEditPoints="1" noAdjustHandles="1" noChangeArrowheads="1" noChangeShapeType="1" noTextEdit="1"/>
              </p:cNvSpPr>
              <p:nvPr/>
            </p:nvSpPr>
            <p:spPr>
              <a:xfrm>
                <a:off x="772972" y="4112889"/>
                <a:ext cx="4001311" cy="886268"/>
              </a:xfrm>
              <a:prstGeom prst="rect">
                <a:avLst/>
              </a:prstGeom>
              <a:blipFill>
                <a:blip r:embed="rId4"/>
                <a:stretch>
                  <a:fillRect t="-2857" b="-1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276FD83-559D-721D-9046-84DCBCEACB83}"/>
                  </a:ext>
                </a:extLst>
              </p:cNvPr>
              <p:cNvSpPr txBox="1"/>
              <p:nvPr/>
            </p:nvSpPr>
            <p:spPr>
              <a:xfrm>
                <a:off x="407212" y="5289288"/>
                <a:ext cx="5734456" cy="12021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𝑐</m:t>
                      </m:r>
                      <m:r>
                        <a:rPr lang="en-US" sz="3000" b="0" i="1" smtClean="0">
                          <a:latin typeface="Cambria Math" panose="02040503050406030204" pitchFamily="18" charset="0"/>
                        </a:rPr>
                        <m:t>−</m:t>
                      </m:r>
                      <m:r>
                        <a:rPr lang="en-US" sz="3000" b="0" i="1" smtClean="0">
                          <a:latin typeface="Cambria Math" panose="02040503050406030204" pitchFamily="18" charset="0"/>
                        </a:rPr>
                        <m:t>𝑒</m:t>
                      </m:r>
                      <m:r>
                        <a:rPr lang="en-US" sz="3000" b="0" i="1" smtClean="0">
                          <a:latin typeface="Cambria Math" panose="02040503050406030204" pitchFamily="18" charset="0"/>
                        </a:rPr>
                        <m:t>)</m:t>
                      </m:r>
                      <m:r>
                        <a:rPr lang="en-US" sz="3000" b="0" i="1" smtClean="0">
                          <a:latin typeface="Cambria Math" panose="02040503050406030204" pitchFamily="18" charset="0"/>
                        </a:rPr>
                        <m:t>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d>
                                <m:dPr>
                                  <m:ctrlPr>
                                    <a:rPr lang="en-US" sz="3000" b="0" i="1" smtClean="0">
                                      <a:latin typeface="Cambria Math" panose="02040503050406030204" pitchFamily="18" charset="0"/>
                                    </a:rPr>
                                  </m:ctrlPr>
                                </m:dPr>
                                <m:e>
                                  <m:r>
                                    <a:rPr lang="en-US" sz="3000" i="1">
                                      <a:latin typeface="Cambria Math" panose="02040503050406030204" pitchFamily="18" charset="0"/>
                                    </a:rPr>
                                    <m:t>1−</m:t>
                                  </m:r>
                                  <m:f>
                                    <m:fPr>
                                      <m:ctrlPr>
                                        <a:rPr lang="en-US" sz="3000" i="1">
                                          <a:latin typeface="Cambria Math" panose="02040503050406030204" pitchFamily="18" charset="0"/>
                                        </a:rPr>
                                      </m:ctrlPr>
                                    </m:fPr>
                                    <m:num>
                                      <m:r>
                                        <a:rPr lang="en-US" sz="3000" i="1">
                                          <a:latin typeface="Cambria Math" panose="02040503050406030204" pitchFamily="18" charset="0"/>
                                        </a:rPr>
                                        <m:t>𝑒</m:t>
                                      </m:r>
                                    </m:num>
                                    <m:den>
                                      <m:r>
                                        <a:rPr lang="en-US" sz="3000" i="1">
                                          <a:latin typeface="Cambria Math" panose="02040503050406030204" pitchFamily="18" charset="0"/>
                                        </a:rPr>
                                        <m:t>𝑐</m:t>
                                      </m:r>
                                    </m:den>
                                  </m:f>
                                </m:e>
                              </m:d>
                            </m:den>
                          </m:f>
                        </m:e>
                      </m:d>
                    </m:oMath>
                  </m:oMathPara>
                </a14:m>
                <a:endParaRPr lang="en-US" sz="3000" dirty="0"/>
              </a:p>
            </p:txBody>
          </p:sp>
        </mc:Choice>
        <mc:Fallback xmlns="">
          <p:sp>
            <p:nvSpPr>
              <p:cNvPr id="8" name="TextBox 7">
                <a:extLst>
                  <a:ext uri="{FF2B5EF4-FFF2-40B4-BE49-F238E27FC236}">
                    <a16:creationId xmlns:a16="http://schemas.microsoft.com/office/drawing/2014/main" id="{F276FD83-559D-721D-9046-84DCBCEACB83}"/>
                  </a:ext>
                </a:extLst>
              </p:cNvPr>
              <p:cNvSpPr txBox="1">
                <a:spLocks noRot="1" noChangeAspect="1" noMove="1" noResize="1" noEditPoints="1" noAdjustHandles="1" noChangeArrowheads="1" noChangeShapeType="1" noTextEdit="1"/>
              </p:cNvSpPr>
              <p:nvPr/>
            </p:nvSpPr>
            <p:spPr>
              <a:xfrm>
                <a:off x="407212" y="5289288"/>
                <a:ext cx="5734456" cy="1202124"/>
              </a:xfrm>
              <a:prstGeom prst="rect">
                <a:avLst/>
              </a:prstGeom>
              <a:blipFill>
                <a:blip r:embed="rId5"/>
                <a:stretch>
                  <a:fillRect t="-1042" b="-6250"/>
                </a:stretch>
              </a:blipFill>
            </p:spPr>
            <p:txBody>
              <a:bodyPr/>
              <a:lstStyle/>
              <a:p>
                <a:r>
                  <a:rPr lang="en-US">
                    <a:noFill/>
                  </a:rPr>
                  <a:t> </a:t>
                </a:r>
              </a:p>
            </p:txBody>
          </p:sp>
        </mc:Fallback>
      </mc:AlternateContent>
      <p:sp>
        <p:nvSpPr>
          <p:cNvPr id="9" name="U-Turn Arrow 8">
            <a:extLst>
              <a:ext uri="{FF2B5EF4-FFF2-40B4-BE49-F238E27FC236}">
                <a16:creationId xmlns:a16="http://schemas.microsoft.com/office/drawing/2014/main" id="{95CED430-A9C1-4BA2-CDC2-730F5CD13376}"/>
              </a:ext>
            </a:extLst>
          </p:cNvPr>
          <p:cNvSpPr/>
          <p:nvPr/>
        </p:nvSpPr>
        <p:spPr>
          <a:xfrm rot="5400000">
            <a:off x="4522004" y="4037771"/>
            <a:ext cx="1520434" cy="285655"/>
          </a:xfrm>
          <a:prstGeom prst="utur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52B775AA-9187-916C-552D-E0D143B308C7}"/>
                  </a:ext>
                </a:extLst>
              </p:cNvPr>
              <p:cNvSpPr txBox="1">
                <a:spLocks/>
              </p:cNvSpPr>
              <p:nvPr/>
            </p:nvSpPr>
            <p:spPr>
              <a:xfrm>
                <a:off x="5584825" y="2871741"/>
                <a:ext cx="516051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mathematically equivalent to the logistic growth equation when </a:t>
                </a:r>
                <a14:m>
                  <m:oMath xmlns:m="http://schemas.openxmlformats.org/officeDocument/2006/math">
                    <m:r>
                      <a:rPr lang="en-US" sz="2800" b="0" i="1" smtClean="0">
                        <a:latin typeface="Cambria Math" panose="02040503050406030204" pitchFamily="18" charset="0"/>
                      </a:rPr>
                      <m:t>𝑟</m:t>
                    </m:r>
                    <m:r>
                      <a:rPr lang="en-US" sz="2800" b="0" i="1" smtClean="0">
                        <a:latin typeface="Cambria Math" panose="02040503050406030204" pitchFamily="18" charset="0"/>
                      </a:rPr>
                      <m:t>=</m:t>
                    </m:r>
                    <m:r>
                      <a:rPr lang="en-US" sz="2800" b="0" i="1" smtClean="0">
                        <a:latin typeface="Cambria Math" panose="02040503050406030204" pitchFamily="18" charset="0"/>
                      </a:rPr>
                      <m:t>𝑐</m:t>
                    </m:r>
                    <m:r>
                      <a:rPr lang="en-US" sz="2800" b="0" i="1" smtClean="0">
                        <a:latin typeface="Cambria Math" panose="02040503050406030204" pitchFamily="18" charset="0"/>
                      </a:rPr>
                      <m:t>−</m:t>
                    </m:r>
                    <m:r>
                      <a:rPr lang="en-US" sz="2800" b="0" i="1" smtClean="0">
                        <a:latin typeface="Cambria Math" panose="02040503050406030204" pitchFamily="18" charset="0"/>
                      </a:rPr>
                      <m:t>𝑒</m:t>
                    </m:r>
                  </m:oMath>
                </a14:m>
                <a:r>
                  <a:rPr lang="en-US" dirty="0"/>
                  <a:t> and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 1−</m:t>
                    </m:r>
                    <m:f>
                      <m:fPr>
                        <m:ctrlPr>
                          <a:rPr lang="en-US" i="1">
                            <a:latin typeface="Cambria Math" panose="02040503050406030204" pitchFamily="18" charset="0"/>
                          </a:rPr>
                        </m:ctrlPr>
                      </m:fPr>
                      <m:num>
                        <m:r>
                          <a:rPr lang="en-US" i="1">
                            <a:latin typeface="Cambria Math" panose="02040503050406030204" pitchFamily="18" charset="0"/>
                          </a:rPr>
                          <m:t>𝑒</m:t>
                        </m:r>
                      </m:num>
                      <m:den>
                        <m:r>
                          <a:rPr lang="en-US" i="1">
                            <a:latin typeface="Cambria Math" panose="02040503050406030204" pitchFamily="18" charset="0"/>
                          </a:rPr>
                          <m:t>𝑐</m:t>
                        </m:r>
                      </m:den>
                    </m:f>
                  </m:oMath>
                </a14:m>
                <a:endParaRPr lang="en-US" dirty="0"/>
              </a:p>
            </p:txBody>
          </p:sp>
        </mc:Choice>
        <mc:Fallback xmlns="">
          <p:sp>
            <p:nvSpPr>
              <p:cNvPr id="10" name="Content Placeholder 2">
                <a:extLst>
                  <a:ext uri="{FF2B5EF4-FFF2-40B4-BE49-F238E27FC236}">
                    <a16:creationId xmlns:a16="http://schemas.microsoft.com/office/drawing/2014/main" id="{52B775AA-9187-916C-552D-E0D143B308C7}"/>
                  </a:ext>
                </a:extLst>
              </p:cNvPr>
              <p:cNvSpPr txBox="1">
                <a:spLocks noRot="1" noChangeAspect="1" noMove="1" noResize="1" noEditPoints="1" noAdjustHandles="1" noChangeArrowheads="1" noChangeShapeType="1" noTextEdit="1"/>
              </p:cNvSpPr>
              <p:nvPr/>
            </p:nvSpPr>
            <p:spPr>
              <a:xfrm>
                <a:off x="5584825" y="2871741"/>
                <a:ext cx="5160514" cy="4351338"/>
              </a:xfrm>
              <a:prstGeom prst="rect">
                <a:avLst/>
              </a:prstGeom>
              <a:blipFill>
                <a:blip r:embed="rId6"/>
                <a:stretch>
                  <a:fillRect l="-2451" t="-2624"/>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E69560BA-7294-D5B9-9656-077BD6DF20A6}"/>
              </a:ext>
            </a:extLst>
          </p:cNvPr>
          <p:cNvSpPr txBox="1">
            <a:spLocks/>
          </p:cNvSpPr>
          <p:nvPr/>
        </p:nvSpPr>
        <p:spPr>
          <a:xfrm>
            <a:off x="5799225" y="4670860"/>
            <a:ext cx="6306073" cy="1295631"/>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C00000"/>
                </a:solidFill>
              </a:rPr>
              <a:t>rate of colonization increases when more patches are vacant and decreases as they become occupied</a:t>
            </a:r>
          </a:p>
          <a:p>
            <a:pPr marL="0" indent="0">
              <a:buNone/>
            </a:pPr>
            <a:r>
              <a:rPr lang="en-US" dirty="0"/>
              <a:t>(s</a:t>
            </a:r>
            <a:r>
              <a:rPr lang="en-US" dirty="0">
                <a:latin typeface="+mn-lt"/>
              </a:rPr>
              <a:t>ubpopulations within </a:t>
            </a:r>
            <a:r>
              <a:rPr lang="en-US" dirty="0" err="1">
                <a:latin typeface="+mn-lt"/>
              </a:rPr>
              <a:t>Levins</a:t>
            </a:r>
            <a:r>
              <a:rPr lang="en-US" dirty="0">
                <a:latin typeface="+mn-lt"/>
              </a:rPr>
              <a:t>’ metapopulation model are unstructured)</a:t>
            </a:r>
            <a:endParaRPr lang="en-US" dirty="0"/>
          </a:p>
        </p:txBody>
      </p:sp>
      <p:sp>
        <p:nvSpPr>
          <p:cNvPr id="2" name="Title 1">
            <a:extLst>
              <a:ext uri="{FF2B5EF4-FFF2-40B4-BE49-F238E27FC236}">
                <a16:creationId xmlns:a16="http://schemas.microsoft.com/office/drawing/2014/main" id="{63E0FE11-7D87-B607-788E-C500DF22625B}"/>
              </a:ext>
            </a:extLst>
          </p:cNvPr>
          <p:cNvSpPr>
            <a:spLocks noGrp="1"/>
          </p:cNvSpPr>
          <p:nvPr>
            <p:ph type="title"/>
          </p:nvPr>
        </p:nvSpPr>
        <p:spPr>
          <a:xfrm>
            <a:off x="838200" y="365125"/>
            <a:ext cx="10652760" cy="1325563"/>
          </a:xfrm>
        </p:spPr>
        <p:txBody>
          <a:bodyPr>
            <a:noAutofit/>
          </a:bodyPr>
          <a:lstStyle/>
          <a:p>
            <a:r>
              <a:rPr lang="en-US" sz="4000" dirty="0">
                <a:latin typeface="+mn-lt"/>
              </a:rPr>
              <a:t>Modeling metapopulation dynamics</a:t>
            </a:r>
          </a:p>
        </p:txBody>
      </p:sp>
    </p:spTree>
    <p:extLst>
      <p:ext uri="{BB962C8B-B14F-4D97-AF65-F5344CB8AC3E}">
        <p14:creationId xmlns:p14="http://schemas.microsoft.com/office/powerpoint/2010/main" val="22501906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D8053E0-3F06-A923-3D5F-C4CE6DD7CB51}"/>
              </a:ext>
            </a:extLst>
          </p:cNvPr>
          <p:cNvSpPr>
            <a:spLocks noGrp="1"/>
          </p:cNvSpPr>
          <p:nvPr>
            <p:ph type="title"/>
          </p:nvPr>
        </p:nvSpPr>
        <p:spPr>
          <a:xfrm>
            <a:off x="838200" y="365125"/>
            <a:ext cx="10652760" cy="1325563"/>
          </a:xfrm>
        </p:spPr>
        <p:txBody>
          <a:bodyPr>
            <a:noAutofit/>
          </a:bodyPr>
          <a:lstStyle/>
          <a:p>
            <a:r>
              <a:rPr lang="en-US" sz="4000" dirty="0">
                <a:latin typeface="+mn-lt"/>
              </a:rPr>
              <a:t>Why do metapopulations matter?</a:t>
            </a:r>
          </a:p>
        </p:txBody>
      </p:sp>
      <p:pic>
        <p:nvPicPr>
          <p:cNvPr id="20" name="Picture 19" descr="Map&#10;&#10;Description automatically generated">
            <a:extLst>
              <a:ext uri="{FF2B5EF4-FFF2-40B4-BE49-F238E27FC236}">
                <a16:creationId xmlns:a16="http://schemas.microsoft.com/office/drawing/2014/main" id="{CA227EC3-4EA8-5A60-77D1-6004A5A77921}"/>
              </a:ext>
            </a:extLst>
          </p:cNvPr>
          <p:cNvPicPr>
            <a:picLocks noChangeAspect="1"/>
          </p:cNvPicPr>
          <p:nvPr/>
        </p:nvPicPr>
        <p:blipFill>
          <a:blip r:embed="rId3"/>
          <a:stretch>
            <a:fillRect/>
          </a:stretch>
        </p:blipFill>
        <p:spPr>
          <a:xfrm>
            <a:off x="838200" y="1511146"/>
            <a:ext cx="4023360" cy="4546397"/>
          </a:xfrm>
          <a:prstGeom prst="rect">
            <a:avLst/>
          </a:prstGeom>
        </p:spPr>
      </p:pic>
      <p:sp>
        <p:nvSpPr>
          <p:cNvPr id="21" name="TextBox 20">
            <a:extLst>
              <a:ext uri="{FF2B5EF4-FFF2-40B4-BE49-F238E27FC236}">
                <a16:creationId xmlns:a16="http://schemas.microsoft.com/office/drawing/2014/main" id="{529122D9-3E1F-EF32-EAE6-3DEC10679D14}"/>
              </a:ext>
            </a:extLst>
          </p:cNvPr>
          <p:cNvSpPr txBox="1"/>
          <p:nvPr/>
        </p:nvSpPr>
        <p:spPr>
          <a:xfrm>
            <a:off x="838200" y="6123543"/>
            <a:ext cx="3374636" cy="369332"/>
          </a:xfrm>
          <a:prstGeom prst="rect">
            <a:avLst/>
          </a:prstGeom>
          <a:noFill/>
        </p:spPr>
        <p:txBody>
          <a:bodyPr wrap="square" rtlCol="0">
            <a:spAutoFit/>
          </a:bodyPr>
          <a:lstStyle/>
          <a:p>
            <a:pPr algn="r"/>
            <a:r>
              <a:rPr lang="en-US" dirty="0" err="1">
                <a:cs typeface="Franklin Gothic Medium"/>
              </a:rPr>
              <a:t>Saccheri</a:t>
            </a:r>
            <a:r>
              <a:rPr lang="en-US" dirty="0">
                <a:cs typeface="Franklin Gothic Medium"/>
              </a:rPr>
              <a:t> et al 1998. </a:t>
            </a:r>
            <a:r>
              <a:rPr lang="en-US" i="1" dirty="0">
                <a:cs typeface="Franklin Gothic Medium"/>
              </a:rPr>
              <a:t>Nature.</a:t>
            </a:r>
            <a:endParaRPr lang="en-US" dirty="0">
              <a:latin typeface="+mj-lt"/>
              <a:cs typeface="Franklin Gothic Medium"/>
            </a:endParaRPr>
          </a:p>
        </p:txBody>
      </p:sp>
      <p:pic>
        <p:nvPicPr>
          <p:cNvPr id="23" name="Picture 22" descr="A person with a beard and glasses&#10;&#10;Description automatically generated with medium confidence">
            <a:extLst>
              <a:ext uri="{FF2B5EF4-FFF2-40B4-BE49-F238E27FC236}">
                <a16:creationId xmlns:a16="http://schemas.microsoft.com/office/drawing/2014/main" id="{F618C188-5604-D8BD-C485-C35A343CFB4D}"/>
              </a:ext>
            </a:extLst>
          </p:cNvPr>
          <p:cNvPicPr>
            <a:picLocks noChangeAspect="1"/>
          </p:cNvPicPr>
          <p:nvPr/>
        </p:nvPicPr>
        <p:blipFill>
          <a:blip r:embed="rId4"/>
          <a:stretch>
            <a:fillRect/>
          </a:stretch>
        </p:blipFill>
        <p:spPr>
          <a:xfrm>
            <a:off x="10012680" y="1"/>
            <a:ext cx="2179320" cy="2137208"/>
          </a:xfrm>
          <a:prstGeom prst="rect">
            <a:avLst/>
          </a:prstGeom>
        </p:spPr>
      </p:pic>
      <p:pic>
        <p:nvPicPr>
          <p:cNvPr id="24" name="Picture 2" descr="Glanville Fritillary (Melitaea cinxia) - JungleDragon">
            <a:extLst>
              <a:ext uri="{FF2B5EF4-FFF2-40B4-BE49-F238E27FC236}">
                <a16:creationId xmlns:a16="http://schemas.microsoft.com/office/drawing/2014/main" id="{321AB5CE-4DC2-50C1-BE60-91E7723EBD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3540" y="2053828"/>
            <a:ext cx="4191000" cy="275034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EBF3029E-15FD-2B27-9D77-B347956DB32A}"/>
              </a:ext>
            </a:extLst>
          </p:cNvPr>
          <p:cNvSpPr txBox="1"/>
          <p:nvPr/>
        </p:nvSpPr>
        <p:spPr>
          <a:xfrm>
            <a:off x="5757422" y="4804172"/>
            <a:ext cx="3374636" cy="646331"/>
          </a:xfrm>
          <a:prstGeom prst="rect">
            <a:avLst/>
          </a:prstGeom>
          <a:noFill/>
        </p:spPr>
        <p:txBody>
          <a:bodyPr wrap="square" rtlCol="0">
            <a:spAutoFit/>
          </a:bodyPr>
          <a:lstStyle/>
          <a:p>
            <a:pPr algn="ctr"/>
            <a:r>
              <a:rPr lang="en-US" sz="1800" dirty="0">
                <a:solidFill>
                  <a:srgbClr val="3F3F3F"/>
                </a:solidFill>
                <a:effectLst/>
              </a:rPr>
              <a:t>Glanville fritillary butterfly </a:t>
            </a:r>
            <a:endParaRPr lang="en-US" sz="2400" dirty="0">
              <a:effectLst/>
            </a:endParaRPr>
          </a:p>
          <a:p>
            <a:pPr algn="ctr"/>
            <a:r>
              <a:rPr lang="en-US" sz="1800" i="1" dirty="0" err="1">
                <a:solidFill>
                  <a:srgbClr val="3F3F3F"/>
                </a:solidFill>
                <a:effectLst/>
              </a:rPr>
              <a:t>Melitaea</a:t>
            </a:r>
            <a:r>
              <a:rPr lang="en-US" sz="1800" i="1" dirty="0">
                <a:solidFill>
                  <a:srgbClr val="3F3F3F"/>
                </a:solidFill>
                <a:effectLst/>
              </a:rPr>
              <a:t> </a:t>
            </a:r>
            <a:r>
              <a:rPr lang="en-US" sz="1800" i="1" dirty="0" err="1">
                <a:solidFill>
                  <a:srgbClr val="3F3F3F"/>
                </a:solidFill>
                <a:effectLst/>
              </a:rPr>
              <a:t>cinxia</a:t>
            </a:r>
            <a:r>
              <a:rPr lang="en-US" sz="1800" i="1" dirty="0">
                <a:solidFill>
                  <a:srgbClr val="3F3F3F"/>
                </a:solidFill>
                <a:effectLst/>
              </a:rPr>
              <a:t> </a:t>
            </a:r>
            <a:endParaRPr lang="en-US" sz="2400" dirty="0">
              <a:effectLst/>
            </a:endParaRPr>
          </a:p>
        </p:txBody>
      </p:sp>
    </p:spTree>
    <p:extLst>
      <p:ext uri="{BB962C8B-B14F-4D97-AF65-F5344CB8AC3E}">
        <p14:creationId xmlns:p14="http://schemas.microsoft.com/office/powerpoint/2010/main" val="26215794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D8053E0-3F06-A923-3D5F-C4CE6DD7CB51}"/>
              </a:ext>
            </a:extLst>
          </p:cNvPr>
          <p:cNvSpPr>
            <a:spLocks noGrp="1"/>
          </p:cNvSpPr>
          <p:nvPr>
            <p:ph type="title"/>
          </p:nvPr>
        </p:nvSpPr>
        <p:spPr>
          <a:xfrm>
            <a:off x="838200" y="365125"/>
            <a:ext cx="10652760" cy="1325563"/>
          </a:xfrm>
        </p:spPr>
        <p:txBody>
          <a:bodyPr>
            <a:noAutofit/>
          </a:bodyPr>
          <a:lstStyle/>
          <a:p>
            <a:r>
              <a:rPr lang="en-US" sz="4000" dirty="0">
                <a:latin typeface="+mn-lt"/>
              </a:rPr>
              <a:t>Why do metapopulations matter?</a:t>
            </a:r>
          </a:p>
        </p:txBody>
      </p:sp>
      <p:pic>
        <p:nvPicPr>
          <p:cNvPr id="15" name="Picture 14" descr="Map&#10;&#10;Description automatically generated">
            <a:extLst>
              <a:ext uri="{FF2B5EF4-FFF2-40B4-BE49-F238E27FC236}">
                <a16:creationId xmlns:a16="http://schemas.microsoft.com/office/drawing/2014/main" id="{E7656DD9-80A0-3449-0979-F4118D996B2D}"/>
              </a:ext>
            </a:extLst>
          </p:cNvPr>
          <p:cNvPicPr>
            <a:picLocks noChangeAspect="1"/>
          </p:cNvPicPr>
          <p:nvPr/>
        </p:nvPicPr>
        <p:blipFill>
          <a:blip r:embed="rId3"/>
          <a:stretch>
            <a:fillRect/>
          </a:stretch>
        </p:blipFill>
        <p:spPr>
          <a:xfrm>
            <a:off x="838200" y="1511146"/>
            <a:ext cx="4023360" cy="4546397"/>
          </a:xfrm>
          <a:prstGeom prst="rect">
            <a:avLst/>
          </a:prstGeom>
        </p:spPr>
      </p:pic>
      <p:sp>
        <p:nvSpPr>
          <p:cNvPr id="16" name="TextBox 15">
            <a:extLst>
              <a:ext uri="{FF2B5EF4-FFF2-40B4-BE49-F238E27FC236}">
                <a16:creationId xmlns:a16="http://schemas.microsoft.com/office/drawing/2014/main" id="{7553158E-1BD9-78B0-E34D-19D7F1641298}"/>
              </a:ext>
            </a:extLst>
          </p:cNvPr>
          <p:cNvSpPr txBox="1"/>
          <p:nvPr/>
        </p:nvSpPr>
        <p:spPr>
          <a:xfrm>
            <a:off x="838200" y="6123543"/>
            <a:ext cx="3374636" cy="369332"/>
          </a:xfrm>
          <a:prstGeom prst="rect">
            <a:avLst/>
          </a:prstGeom>
          <a:noFill/>
        </p:spPr>
        <p:txBody>
          <a:bodyPr wrap="square" rtlCol="0">
            <a:spAutoFit/>
          </a:bodyPr>
          <a:lstStyle/>
          <a:p>
            <a:pPr algn="r"/>
            <a:r>
              <a:rPr lang="en-US" dirty="0" err="1">
                <a:cs typeface="Franklin Gothic Medium"/>
              </a:rPr>
              <a:t>Saccheri</a:t>
            </a:r>
            <a:r>
              <a:rPr lang="en-US" dirty="0">
                <a:cs typeface="Franklin Gothic Medium"/>
              </a:rPr>
              <a:t> et al 1998. </a:t>
            </a:r>
            <a:r>
              <a:rPr lang="en-US" i="1" dirty="0">
                <a:cs typeface="Franklin Gothic Medium"/>
              </a:rPr>
              <a:t>Nature.</a:t>
            </a:r>
            <a:endParaRPr lang="en-US" dirty="0">
              <a:latin typeface="+mj-lt"/>
              <a:cs typeface="Franklin Gothic Medium"/>
            </a:endParaRPr>
          </a:p>
        </p:txBody>
      </p:sp>
      <p:pic>
        <p:nvPicPr>
          <p:cNvPr id="3" name="Picture 2" descr="Chart, scatter chart&#10;&#10;Description automatically generated">
            <a:extLst>
              <a:ext uri="{FF2B5EF4-FFF2-40B4-BE49-F238E27FC236}">
                <a16:creationId xmlns:a16="http://schemas.microsoft.com/office/drawing/2014/main" id="{A50E03DA-81E3-540C-D544-529A2AC6B94C}"/>
              </a:ext>
            </a:extLst>
          </p:cNvPr>
          <p:cNvPicPr>
            <a:picLocks noChangeAspect="1"/>
          </p:cNvPicPr>
          <p:nvPr/>
        </p:nvPicPr>
        <p:blipFill>
          <a:blip r:embed="rId4"/>
          <a:stretch>
            <a:fillRect/>
          </a:stretch>
        </p:blipFill>
        <p:spPr>
          <a:xfrm>
            <a:off x="6296464" y="2018150"/>
            <a:ext cx="4698608" cy="4420235"/>
          </a:xfrm>
          <a:prstGeom prst="rect">
            <a:avLst/>
          </a:prstGeom>
        </p:spPr>
      </p:pic>
      <p:sp>
        <p:nvSpPr>
          <p:cNvPr id="4" name="TextBox 3">
            <a:extLst>
              <a:ext uri="{FF2B5EF4-FFF2-40B4-BE49-F238E27FC236}">
                <a16:creationId xmlns:a16="http://schemas.microsoft.com/office/drawing/2014/main" id="{9A114DF9-99AD-A5E1-E246-02A66980EF7C}"/>
              </a:ext>
            </a:extLst>
          </p:cNvPr>
          <p:cNvSpPr txBox="1"/>
          <p:nvPr/>
        </p:nvSpPr>
        <p:spPr>
          <a:xfrm>
            <a:off x="6875290" y="6492875"/>
            <a:ext cx="5316710" cy="369332"/>
          </a:xfrm>
          <a:prstGeom prst="rect">
            <a:avLst/>
          </a:prstGeom>
          <a:noFill/>
        </p:spPr>
        <p:txBody>
          <a:bodyPr wrap="square" rtlCol="0">
            <a:spAutoFit/>
          </a:bodyPr>
          <a:lstStyle/>
          <a:p>
            <a:pPr algn="r"/>
            <a:r>
              <a:rPr lang="en-US" dirty="0" err="1">
                <a:cs typeface="Franklin Gothic Medium"/>
              </a:rPr>
              <a:t>Hanski</a:t>
            </a:r>
            <a:r>
              <a:rPr lang="en-US" dirty="0">
                <a:cs typeface="Franklin Gothic Medium"/>
              </a:rPr>
              <a:t> et al. 1996. </a:t>
            </a:r>
            <a:r>
              <a:rPr lang="en-US" i="1" dirty="0">
                <a:cs typeface="Franklin Gothic Medium"/>
              </a:rPr>
              <a:t>The American Naturalist.</a:t>
            </a:r>
            <a:r>
              <a:rPr lang="en-US" dirty="0">
                <a:cs typeface="Franklin Gothic Medium"/>
              </a:rPr>
              <a:t> </a:t>
            </a:r>
            <a:endParaRPr lang="en-US" dirty="0">
              <a:latin typeface="+mj-lt"/>
              <a:cs typeface="Franklin Gothic Medium"/>
            </a:endParaRPr>
          </a:p>
        </p:txBody>
      </p:sp>
      <p:pic>
        <p:nvPicPr>
          <p:cNvPr id="6" name="Picture 5" descr="Graphical user interface, text, application, email&#10;&#10;Description automatically generated">
            <a:extLst>
              <a:ext uri="{FF2B5EF4-FFF2-40B4-BE49-F238E27FC236}">
                <a16:creationId xmlns:a16="http://schemas.microsoft.com/office/drawing/2014/main" id="{48551E52-FBBC-4012-1605-9585D8BD1302}"/>
              </a:ext>
            </a:extLst>
          </p:cNvPr>
          <p:cNvPicPr>
            <a:picLocks noChangeAspect="1"/>
          </p:cNvPicPr>
          <p:nvPr/>
        </p:nvPicPr>
        <p:blipFill rotWithShape="1">
          <a:blip r:embed="rId5"/>
          <a:srcRect l="10600" t="46637" r="11753" b="23127"/>
          <a:stretch/>
        </p:blipFill>
        <p:spPr>
          <a:xfrm>
            <a:off x="6011592" y="1248292"/>
            <a:ext cx="5791200" cy="923659"/>
          </a:xfrm>
          <a:prstGeom prst="rect">
            <a:avLst/>
          </a:prstGeom>
        </p:spPr>
      </p:pic>
    </p:spTree>
    <p:extLst>
      <p:ext uri="{BB962C8B-B14F-4D97-AF65-F5344CB8AC3E}">
        <p14:creationId xmlns:p14="http://schemas.microsoft.com/office/powerpoint/2010/main" val="879409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D8053E0-3F06-A923-3D5F-C4CE6DD7CB51}"/>
              </a:ext>
            </a:extLst>
          </p:cNvPr>
          <p:cNvSpPr>
            <a:spLocks noGrp="1"/>
          </p:cNvSpPr>
          <p:nvPr>
            <p:ph type="title"/>
          </p:nvPr>
        </p:nvSpPr>
        <p:spPr>
          <a:xfrm>
            <a:off x="838200" y="365125"/>
            <a:ext cx="10652760" cy="1325563"/>
          </a:xfrm>
        </p:spPr>
        <p:txBody>
          <a:bodyPr>
            <a:noAutofit/>
          </a:bodyPr>
          <a:lstStyle/>
          <a:p>
            <a:r>
              <a:rPr lang="en-US" sz="4000" dirty="0">
                <a:latin typeface="+mn-lt"/>
              </a:rPr>
              <a:t>Why do metapopulations matter?</a:t>
            </a:r>
          </a:p>
        </p:txBody>
      </p:sp>
      <p:pic>
        <p:nvPicPr>
          <p:cNvPr id="15" name="Picture 14" descr="Map&#10;&#10;Description automatically generated">
            <a:extLst>
              <a:ext uri="{FF2B5EF4-FFF2-40B4-BE49-F238E27FC236}">
                <a16:creationId xmlns:a16="http://schemas.microsoft.com/office/drawing/2014/main" id="{E7656DD9-80A0-3449-0979-F4118D996B2D}"/>
              </a:ext>
            </a:extLst>
          </p:cNvPr>
          <p:cNvPicPr>
            <a:picLocks noChangeAspect="1"/>
          </p:cNvPicPr>
          <p:nvPr/>
        </p:nvPicPr>
        <p:blipFill>
          <a:blip r:embed="rId3"/>
          <a:stretch>
            <a:fillRect/>
          </a:stretch>
        </p:blipFill>
        <p:spPr>
          <a:xfrm>
            <a:off x="838200" y="1511146"/>
            <a:ext cx="4023360" cy="4546397"/>
          </a:xfrm>
          <a:prstGeom prst="rect">
            <a:avLst/>
          </a:prstGeom>
        </p:spPr>
      </p:pic>
      <p:sp>
        <p:nvSpPr>
          <p:cNvPr id="16" name="TextBox 15">
            <a:extLst>
              <a:ext uri="{FF2B5EF4-FFF2-40B4-BE49-F238E27FC236}">
                <a16:creationId xmlns:a16="http://schemas.microsoft.com/office/drawing/2014/main" id="{7553158E-1BD9-78B0-E34D-19D7F1641298}"/>
              </a:ext>
            </a:extLst>
          </p:cNvPr>
          <p:cNvSpPr txBox="1"/>
          <p:nvPr/>
        </p:nvSpPr>
        <p:spPr>
          <a:xfrm>
            <a:off x="838200" y="6123543"/>
            <a:ext cx="3374636" cy="369332"/>
          </a:xfrm>
          <a:prstGeom prst="rect">
            <a:avLst/>
          </a:prstGeom>
          <a:noFill/>
        </p:spPr>
        <p:txBody>
          <a:bodyPr wrap="square" rtlCol="0">
            <a:spAutoFit/>
          </a:bodyPr>
          <a:lstStyle/>
          <a:p>
            <a:pPr algn="r"/>
            <a:r>
              <a:rPr lang="en-US" dirty="0" err="1">
                <a:cs typeface="Franklin Gothic Medium"/>
              </a:rPr>
              <a:t>Saccheri</a:t>
            </a:r>
            <a:r>
              <a:rPr lang="en-US" dirty="0">
                <a:cs typeface="Franklin Gothic Medium"/>
              </a:rPr>
              <a:t> et al 1998. </a:t>
            </a:r>
            <a:r>
              <a:rPr lang="en-US" i="1" dirty="0">
                <a:cs typeface="Franklin Gothic Medium"/>
              </a:rPr>
              <a:t>Nature.</a:t>
            </a:r>
            <a:endParaRPr lang="en-US" dirty="0">
              <a:latin typeface="+mj-lt"/>
              <a:cs typeface="Franklin Gothic Medium"/>
            </a:endParaRPr>
          </a:p>
        </p:txBody>
      </p:sp>
      <p:pic>
        <p:nvPicPr>
          <p:cNvPr id="3" name="Picture 2" descr="Chart, scatter chart&#10;&#10;Description automatically generated">
            <a:extLst>
              <a:ext uri="{FF2B5EF4-FFF2-40B4-BE49-F238E27FC236}">
                <a16:creationId xmlns:a16="http://schemas.microsoft.com/office/drawing/2014/main" id="{A50E03DA-81E3-540C-D544-529A2AC6B94C}"/>
              </a:ext>
            </a:extLst>
          </p:cNvPr>
          <p:cNvPicPr>
            <a:picLocks noChangeAspect="1"/>
          </p:cNvPicPr>
          <p:nvPr/>
        </p:nvPicPr>
        <p:blipFill>
          <a:blip r:embed="rId4"/>
          <a:stretch>
            <a:fillRect/>
          </a:stretch>
        </p:blipFill>
        <p:spPr>
          <a:xfrm>
            <a:off x="6296464" y="2018150"/>
            <a:ext cx="4698608" cy="4420235"/>
          </a:xfrm>
          <a:prstGeom prst="rect">
            <a:avLst/>
          </a:prstGeom>
        </p:spPr>
      </p:pic>
      <p:sp>
        <p:nvSpPr>
          <p:cNvPr id="4" name="TextBox 3">
            <a:extLst>
              <a:ext uri="{FF2B5EF4-FFF2-40B4-BE49-F238E27FC236}">
                <a16:creationId xmlns:a16="http://schemas.microsoft.com/office/drawing/2014/main" id="{9A114DF9-99AD-A5E1-E246-02A66980EF7C}"/>
              </a:ext>
            </a:extLst>
          </p:cNvPr>
          <p:cNvSpPr txBox="1"/>
          <p:nvPr/>
        </p:nvSpPr>
        <p:spPr>
          <a:xfrm>
            <a:off x="6875290" y="6492875"/>
            <a:ext cx="5316710" cy="369332"/>
          </a:xfrm>
          <a:prstGeom prst="rect">
            <a:avLst/>
          </a:prstGeom>
          <a:noFill/>
        </p:spPr>
        <p:txBody>
          <a:bodyPr wrap="square" rtlCol="0">
            <a:spAutoFit/>
          </a:bodyPr>
          <a:lstStyle/>
          <a:p>
            <a:pPr algn="r"/>
            <a:r>
              <a:rPr lang="en-US" dirty="0" err="1">
                <a:cs typeface="Franklin Gothic Medium"/>
              </a:rPr>
              <a:t>Hanski</a:t>
            </a:r>
            <a:r>
              <a:rPr lang="en-US" dirty="0">
                <a:cs typeface="Franklin Gothic Medium"/>
              </a:rPr>
              <a:t> et al. 1996. </a:t>
            </a:r>
            <a:r>
              <a:rPr lang="en-US" i="1" dirty="0">
                <a:cs typeface="Franklin Gothic Medium"/>
              </a:rPr>
              <a:t>The American Naturalist.</a:t>
            </a:r>
            <a:r>
              <a:rPr lang="en-US" dirty="0">
                <a:cs typeface="Franklin Gothic Medium"/>
              </a:rPr>
              <a:t> </a:t>
            </a:r>
            <a:endParaRPr lang="en-US" dirty="0">
              <a:latin typeface="+mj-lt"/>
              <a:cs typeface="Franklin Gothic Medium"/>
            </a:endParaRPr>
          </a:p>
        </p:txBody>
      </p:sp>
      <p:pic>
        <p:nvPicPr>
          <p:cNvPr id="6" name="Picture 5" descr="Graphical user interface, text, application, email&#10;&#10;Description automatically generated">
            <a:extLst>
              <a:ext uri="{FF2B5EF4-FFF2-40B4-BE49-F238E27FC236}">
                <a16:creationId xmlns:a16="http://schemas.microsoft.com/office/drawing/2014/main" id="{48551E52-FBBC-4012-1605-9585D8BD1302}"/>
              </a:ext>
            </a:extLst>
          </p:cNvPr>
          <p:cNvPicPr>
            <a:picLocks noChangeAspect="1"/>
          </p:cNvPicPr>
          <p:nvPr/>
        </p:nvPicPr>
        <p:blipFill rotWithShape="1">
          <a:blip r:embed="rId5"/>
          <a:srcRect l="10600" t="46637" r="11753" b="23127"/>
          <a:stretch/>
        </p:blipFill>
        <p:spPr>
          <a:xfrm>
            <a:off x="6011592" y="1248292"/>
            <a:ext cx="5791200" cy="923659"/>
          </a:xfrm>
          <a:prstGeom prst="rect">
            <a:avLst/>
          </a:prstGeom>
        </p:spPr>
      </p:pic>
      <p:cxnSp>
        <p:nvCxnSpPr>
          <p:cNvPr id="2" name="Straight Arrow Connector 1">
            <a:extLst>
              <a:ext uri="{FF2B5EF4-FFF2-40B4-BE49-F238E27FC236}">
                <a16:creationId xmlns:a16="http://schemas.microsoft.com/office/drawing/2014/main" id="{CC7E4281-27F2-649A-EE11-C64646414079}"/>
              </a:ext>
            </a:extLst>
          </p:cNvPr>
          <p:cNvCxnSpPr>
            <a:cxnSpLocks/>
          </p:cNvCxnSpPr>
          <p:nvPr/>
        </p:nvCxnSpPr>
        <p:spPr>
          <a:xfrm>
            <a:off x="6601995" y="2485007"/>
            <a:ext cx="2176245" cy="10934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F3D0FFF-1699-8B83-1C9F-79C19EFDD6AE}"/>
              </a:ext>
            </a:extLst>
          </p:cNvPr>
          <p:cNvSpPr txBox="1"/>
          <p:nvPr/>
        </p:nvSpPr>
        <p:spPr>
          <a:xfrm>
            <a:off x="5044442" y="2003744"/>
            <a:ext cx="1557554" cy="1938992"/>
          </a:xfrm>
          <a:prstGeom prst="rect">
            <a:avLst/>
          </a:prstGeom>
          <a:noFill/>
        </p:spPr>
        <p:txBody>
          <a:bodyPr wrap="square">
            <a:spAutoFit/>
          </a:bodyPr>
          <a:lstStyle/>
          <a:p>
            <a:r>
              <a:rPr lang="en-US" sz="2000" dirty="0"/>
              <a:t>star points recalculated with </a:t>
            </a:r>
            <a:r>
              <a:rPr lang="en-US" sz="2000" b="1" dirty="0">
                <a:solidFill>
                  <a:srgbClr val="C00000"/>
                </a:solidFill>
              </a:rPr>
              <a:t>rescue effect </a:t>
            </a:r>
            <a:r>
              <a:rPr lang="en-US" sz="2000" dirty="0"/>
              <a:t>from </a:t>
            </a:r>
            <a:r>
              <a:rPr lang="en-US" sz="2000" dirty="0" err="1"/>
              <a:t>Levins</a:t>
            </a:r>
            <a:r>
              <a:rPr lang="en-US" sz="2000" dirty="0"/>
              <a:t>’ model</a:t>
            </a:r>
            <a:endParaRPr lang="en-US" sz="2000" dirty="0">
              <a:effectLst/>
            </a:endParaRPr>
          </a:p>
        </p:txBody>
      </p:sp>
    </p:spTree>
    <p:extLst>
      <p:ext uri="{BB962C8B-B14F-4D97-AF65-F5344CB8AC3E}">
        <p14:creationId xmlns:p14="http://schemas.microsoft.com/office/powerpoint/2010/main" val="35299465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2D95CE0-FAF0-51B2-8934-01061A36C5C7}"/>
              </a:ext>
            </a:extLst>
          </p:cNvPr>
          <p:cNvPicPr>
            <a:picLocks noChangeAspect="1"/>
          </p:cNvPicPr>
          <p:nvPr/>
        </p:nvPicPr>
        <p:blipFill>
          <a:blip r:embed="rId3"/>
          <a:stretch>
            <a:fillRect/>
          </a:stretch>
        </p:blipFill>
        <p:spPr>
          <a:xfrm>
            <a:off x="2235970" y="5521387"/>
            <a:ext cx="1095999" cy="1252571"/>
          </a:xfrm>
          <a:prstGeom prst="rect">
            <a:avLst/>
          </a:prstGeom>
        </p:spPr>
      </p:pic>
      <p:pic>
        <p:nvPicPr>
          <p:cNvPr id="10" name="Picture 9">
            <a:extLst>
              <a:ext uri="{FF2B5EF4-FFF2-40B4-BE49-F238E27FC236}">
                <a16:creationId xmlns:a16="http://schemas.microsoft.com/office/drawing/2014/main" id="{32DF0FDD-E2CD-E4C9-072E-202E8F73194A}"/>
              </a:ext>
            </a:extLst>
          </p:cNvPr>
          <p:cNvPicPr>
            <a:picLocks noChangeAspect="1"/>
          </p:cNvPicPr>
          <p:nvPr/>
        </p:nvPicPr>
        <p:blipFill rotWithShape="1">
          <a:blip r:embed="rId4"/>
          <a:srcRect l="32778" t="-1" r="14896" b="-2353"/>
          <a:stretch/>
        </p:blipFill>
        <p:spPr>
          <a:xfrm>
            <a:off x="3328272" y="5708525"/>
            <a:ext cx="1096280" cy="1065433"/>
          </a:xfrm>
          <a:prstGeom prst="rect">
            <a:avLst/>
          </a:prstGeom>
        </p:spPr>
      </p:pic>
      <p:pic>
        <p:nvPicPr>
          <p:cNvPr id="11" name="Picture 10">
            <a:extLst>
              <a:ext uri="{FF2B5EF4-FFF2-40B4-BE49-F238E27FC236}">
                <a16:creationId xmlns:a16="http://schemas.microsoft.com/office/drawing/2014/main" id="{C8768429-F1D3-4F99-9360-DBF7D1C7F3F2}"/>
              </a:ext>
            </a:extLst>
          </p:cNvPr>
          <p:cNvPicPr>
            <a:picLocks noChangeAspect="1"/>
          </p:cNvPicPr>
          <p:nvPr/>
        </p:nvPicPr>
        <p:blipFill rotWithShape="1">
          <a:blip r:embed="rId5"/>
          <a:srcRect l="12734" t="12832" r="19239" b="38440"/>
          <a:stretch/>
        </p:blipFill>
        <p:spPr>
          <a:xfrm>
            <a:off x="4511024" y="5616597"/>
            <a:ext cx="1193354" cy="1145560"/>
          </a:xfrm>
          <a:prstGeom prst="rect">
            <a:avLst/>
          </a:prstGeom>
        </p:spPr>
      </p:pic>
      <p:pic>
        <p:nvPicPr>
          <p:cNvPr id="12" name="Picture 11">
            <a:extLst>
              <a:ext uri="{FF2B5EF4-FFF2-40B4-BE49-F238E27FC236}">
                <a16:creationId xmlns:a16="http://schemas.microsoft.com/office/drawing/2014/main" id="{F07E304A-630F-4661-3E98-6E48DFE4B125}"/>
              </a:ext>
            </a:extLst>
          </p:cNvPr>
          <p:cNvPicPr>
            <a:picLocks noChangeAspect="1"/>
          </p:cNvPicPr>
          <p:nvPr/>
        </p:nvPicPr>
        <p:blipFill rotWithShape="1">
          <a:blip r:embed="rId6"/>
          <a:srcRect t="-1" b="30077"/>
          <a:stretch/>
        </p:blipFill>
        <p:spPr>
          <a:xfrm>
            <a:off x="5781024" y="5588514"/>
            <a:ext cx="1231900" cy="1145560"/>
          </a:xfrm>
          <a:prstGeom prst="rect">
            <a:avLst/>
          </a:prstGeom>
        </p:spPr>
      </p:pic>
      <p:pic>
        <p:nvPicPr>
          <p:cNvPr id="13" name="Picture 12">
            <a:extLst>
              <a:ext uri="{FF2B5EF4-FFF2-40B4-BE49-F238E27FC236}">
                <a16:creationId xmlns:a16="http://schemas.microsoft.com/office/drawing/2014/main" id="{4F56A8BE-241C-36FB-86F0-5EF9B1E26E77}"/>
              </a:ext>
            </a:extLst>
          </p:cNvPr>
          <p:cNvPicPr>
            <a:picLocks noChangeAspect="1"/>
          </p:cNvPicPr>
          <p:nvPr/>
        </p:nvPicPr>
        <p:blipFill>
          <a:blip r:embed="rId7"/>
          <a:stretch>
            <a:fillRect/>
          </a:stretch>
        </p:blipFill>
        <p:spPr>
          <a:xfrm>
            <a:off x="7095444" y="5596672"/>
            <a:ext cx="1156097" cy="1156097"/>
          </a:xfrm>
          <a:prstGeom prst="rect">
            <a:avLst/>
          </a:prstGeom>
        </p:spPr>
      </p:pic>
      <p:pic>
        <p:nvPicPr>
          <p:cNvPr id="14" name="Picture 13">
            <a:extLst>
              <a:ext uri="{FF2B5EF4-FFF2-40B4-BE49-F238E27FC236}">
                <a16:creationId xmlns:a16="http://schemas.microsoft.com/office/drawing/2014/main" id="{40D9FC56-5199-4D80-3B83-632412D94999}"/>
              </a:ext>
            </a:extLst>
          </p:cNvPr>
          <p:cNvPicPr>
            <a:picLocks noChangeAspect="1"/>
          </p:cNvPicPr>
          <p:nvPr/>
        </p:nvPicPr>
        <p:blipFill rotWithShape="1">
          <a:blip r:embed="rId8"/>
          <a:srcRect l="69557" t="17543" r="19077" b="65631"/>
          <a:stretch/>
        </p:blipFill>
        <p:spPr>
          <a:xfrm>
            <a:off x="8381892" y="5575890"/>
            <a:ext cx="1156097" cy="1141105"/>
          </a:xfrm>
          <a:prstGeom prst="rect">
            <a:avLst/>
          </a:prstGeom>
        </p:spPr>
      </p:pic>
      <p:sp>
        <p:nvSpPr>
          <p:cNvPr id="15" name="TextBox 14">
            <a:extLst>
              <a:ext uri="{FF2B5EF4-FFF2-40B4-BE49-F238E27FC236}">
                <a16:creationId xmlns:a16="http://schemas.microsoft.com/office/drawing/2014/main" id="{39485B12-7541-235A-AC95-BD93983051AF}"/>
              </a:ext>
            </a:extLst>
          </p:cNvPr>
          <p:cNvSpPr txBox="1"/>
          <p:nvPr/>
        </p:nvSpPr>
        <p:spPr>
          <a:xfrm>
            <a:off x="3008627" y="5241420"/>
            <a:ext cx="1710139" cy="400110"/>
          </a:xfrm>
          <a:prstGeom prst="rect">
            <a:avLst/>
          </a:prstGeom>
          <a:noFill/>
        </p:spPr>
        <p:txBody>
          <a:bodyPr wrap="square" rtlCol="0">
            <a:spAutoFit/>
          </a:bodyPr>
          <a:lstStyle/>
          <a:p>
            <a:pPr algn="ctr"/>
            <a:r>
              <a:rPr lang="en-US" sz="1000" dirty="0">
                <a:cs typeface="Franklin Gothic Medium"/>
              </a:rPr>
              <a:t>Dr. Christopher Golden, Harvard University</a:t>
            </a:r>
          </a:p>
        </p:txBody>
      </p:sp>
      <p:sp>
        <p:nvSpPr>
          <p:cNvPr id="16" name="TextBox 15">
            <a:extLst>
              <a:ext uri="{FF2B5EF4-FFF2-40B4-BE49-F238E27FC236}">
                <a16:creationId xmlns:a16="http://schemas.microsoft.com/office/drawing/2014/main" id="{E25900DC-FEDB-462C-33E2-C99D755E7BEA}"/>
              </a:ext>
            </a:extLst>
          </p:cNvPr>
          <p:cNvSpPr txBox="1"/>
          <p:nvPr/>
        </p:nvSpPr>
        <p:spPr>
          <a:xfrm>
            <a:off x="4422259" y="5199856"/>
            <a:ext cx="1494267" cy="400110"/>
          </a:xfrm>
          <a:prstGeom prst="rect">
            <a:avLst/>
          </a:prstGeom>
          <a:noFill/>
        </p:spPr>
        <p:txBody>
          <a:bodyPr wrap="square" rtlCol="0">
            <a:spAutoFit/>
          </a:bodyPr>
          <a:lstStyle/>
          <a:p>
            <a:pPr algn="ctr"/>
            <a:r>
              <a:rPr lang="en-US" sz="1000" dirty="0">
                <a:cs typeface="Franklin Gothic Medium"/>
              </a:rPr>
              <a:t>Dr. James Herrera, </a:t>
            </a:r>
          </a:p>
          <a:p>
            <a:pPr algn="ctr"/>
            <a:r>
              <a:rPr lang="en-US" sz="1000" dirty="0">
                <a:cs typeface="Franklin Gothic Medium"/>
              </a:rPr>
              <a:t>Duke University</a:t>
            </a:r>
          </a:p>
        </p:txBody>
      </p:sp>
      <p:sp>
        <p:nvSpPr>
          <p:cNvPr id="17" name="TextBox 16">
            <a:extLst>
              <a:ext uri="{FF2B5EF4-FFF2-40B4-BE49-F238E27FC236}">
                <a16:creationId xmlns:a16="http://schemas.microsoft.com/office/drawing/2014/main" id="{EF79F920-B1DB-D4F6-3093-407051049357}"/>
              </a:ext>
            </a:extLst>
          </p:cNvPr>
          <p:cNvSpPr txBox="1"/>
          <p:nvPr/>
        </p:nvSpPr>
        <p:spPr>
          <a:xfrm>
            <a:off x="5712505" y="5176633"/>
            <a:ext cx="1494267" cy="400110"/>
          </a:xfrm>
          <a:prstGeom prst="rect">
            <a:avLst/>
          </a:prstGeom>
          <a:noFill/>
        </p:spPr>
        <p:txBody>
          <a:bodyPr wrap="square" rtlCol="0">
            <a:spAutoFit/>
          </a:bodyPr>
          <a:lstStyle/>
          <a:p>
            <a:pPr algn="ctr"/>
            <a:r>
              <a:rPr lang="en-US" sz="1000" dirty="0">
                <a:cs typeface="Franklin Gothic Medium"/>
              </a:rPr>
              <a:t>Dr. </a:t>
            </a:r>
            <a:r>
              <a:rPr lang="en-US" sz="1000" dirty="0" err="1">
                <a:cs typeface="Franklin Gothic Medium"/>
              </a:rPr>
              <a:t>Cortni</a:t>
            </a:r>
            <a:r>
              <a:rPr lang="en-US" sz="1000" dirty="0">
                <a:cs typeface="Franklin Gothic Medium"/>
              </a:rPr>
              <a:t> </a:t>
            </a:r>
            <a:r>
              <a:rPr lang="en-US" sz="1000" dirty="0" err="1">
                <a:cs typeface="Franklin Gothic Medium"/>
              </a:rPr>
              <a:t>Borgerson</a:t>
            </a:r>
            <a:r>
              <a:rPr lang="en-US" sz="1000" dirty="0">
                <a:cs typeface="Franklin Gothic Medium"/>
              </a:rPr>
              <a:t>, Montclair University</a:t>
            </a:r>
          </a:p>
        </p:txBody>
      </p:sp>
      <p:sp>
        <p:nvSpPr>
          <p:cNvPr id="18" name="TextBox 17">
            <a:extLst>
              <a:ext uri="{FF2B5EF4-FFF2-40B4-BE49-F238E27FC236}">
                <a16:creationId xmlns:a16="http://schemas.microsoft.com/office/drawing/2014/main" id="{1C4041C9-2D3C-58D6-D531-0EC5EB2D041F}"/>
              </a:ext>
            </a:extLst>
          </p:cNvPr>
          <p:cNvSpPr txBox="1"/>
          <p:nvPr/>
        </p:nvSpPr>
        <p:spPr>
          <a:xfrm>
            <a:off x="6968438" y="5169757"/>
            <a:ext cx="1494267" cy="400110"/>
          </a:xfrm>
          <a:prstGeom prst="rect">
            <a:avLst/>
          </a:prstGeom>
          <a:noFill/>
        </p:spPr>
        <p:txBody>
          <a:bodyPr wrap="square" rtlCol="0">
            <a:spAutoFit/>
          </a:bodyPr>
          <a:lstStyle/>
          <a:p>
            <a:pPr algn="ctr"/>
            <a:r>
              <a:rPr lang="en-US" sz="1000" dirty="0" err="1">
                <a:cs typeface="Franklin Gothic Medium"/>
              </a:rPr>
              <a:t>Hervet</a:t>
            </a:r>
            <a:r>
              <a:rPr lang="en-US" sz="1000" dirty="0">
                <a:cs typeface="Franklin Gothic Medium"/>
              </a:rPr>
              <a:t> </a:t>
            </a:r>
            <a:r>
              <a:rPr lang="en-US" sz="1000" dirty="0" err="1">
                <a:cs typeface="Franklin Gothic Medium"/>
              </a:rPr>
              <a:t>Randriamady</a:t>
            </a:r>
            <a:r>
              <a:rPr lang="en-US" sz="1000" dirty="0">
                <a:cs typeface="Franklin Gothic Medium"/>
              </a:rPr>
              <a:t>, Harvard University</a:t>
            </a:r>
          </a:p>
        </p:txBody>
      </p:sp>
      <p:sp>
        <p:nvSpPr>
          <p:cNvPr id="19" name="TextBox 18">
            <a:extLst>
              <a:ext uri="{FF2B5EF4-FFF2-40B4-BE49-F238E27FC236}">
                <a16:creationId xmlns:a16="http://schemas.microsoft.com/office/drawing/2014/main" id="{3D558C79-B9F2-B36C-A51D-82FEB4C89B5E}"/>
              </a:ext>
            </a:extLst>
          </p:cNvPr>
          <p:cNvSpPr txBox="1"/>
          <p:nvPr/>
        </p:nvSpPr>
        <p:spPr>
          <a:xfrm>
            <a:off x="7881174" y="5162804"/>
            <a:ext cx="2062125" cy="400110"/>
          </a:xfrm>
          <a:prstGeom prst="rect">
            <a:avLst/>
          </a:prstGeom>
          <a:noFill/>
        </p:spPr>
        <p:txBody>
          <a:bodyPr wrap="square" rtlCol="0">
            <a:spAutoFit/>
          </a:bodyPr>
          <a:lstStyle/>
          <a:p>
            <a:pPr algn="ctr"/>
            <a:r>
              <a:rPr lang="en-US" sz="1000" dirty="0"/>
              <a:t>B.J. Rodolph </a:t>
            </a:r>
          </a:p>
          <a:p>
            <a:pPr algn="ctr"/>
            <a:r>
              <a:rPr lang="en-US" sz="1000" dirty="0" err="1"/>
              <a:t>Rasolofoniaina</a:t>
            </a:r>
            <a:r>
              <a:rPr lang="en-US" sz="1000" dirty="0">
                <a:cs typeface="Franklin Gothic Medium"/>
              </a:rPr>
              <a:t>, MAHERY</a:t>
            </a:r>
          </a:p>
        </p:txBody>
      </p:sp>
      <p:pic>
        <p:nvPicPr>
          <p:cNvPr id="20" name="Picture 19">
            <a:extLst>
              <a:ext uri="{FF2B5EF4-FFF2-40B4-BE49-F238E27FC236}">
                <a16:creationId xmlns:a16="http://schemas.microsoft.com/office/drawing/2014/main" id="{B7C97A7C-47B0-0161-74B2-49347EE0AD90}"/>
              </a:ext>
            </a:extLst>
          </p:cNvPr>
          <p:cNvPicPr>
            <a:picLocks noChangeAspect="1"/>
          </p:cNvPicPr>
          <p:nvPr/>
        </p:nvPicPr>
        <p:blipFill>
          <a:blip r:embed="rId9"/>
          <a:stretch>
            <a:fillRect/>
          </a:stretch>
        </p:blipFill>
        <p:spPr>
          <a:xfrm>
            <a:off x="1632567" y="5447931"/>
            <a:ext cx="594069" cy="1165860"/>
          </a:xfrm>
          <a:prstGeom prst="rect">
            <a:avLst/>
          </a:prstGeom>
        </p:spPr>
      </p:pic>
      <p:sp>
        <p:nvSpPr>
          <p:cNvPr id="21" name="Oval 20">
            <a:extLst>
              <a:ext uri="{FF2B5EF4-FFF2-40B4-BE49-F238E27FC236}">
                <a16:creationId xmlns:a16="http://schemas.microsoft.com/office/drawing/2014/main" id="{E8E22687-BA1D-9E97-1EBF-DF0C67E19948}"/>
              </a:ext>
            </a:extLst>
          </p:cNvPr>
          <p:cNvSpPr/>
          <p:nvPr/>
        </p:nvSpPr>
        <p:spPr>
          <a:xfrm>
            <a:off x="2064075" y="5621269"/>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BCAB7168-9AFA-0679-071E-CFAA1F9EF38E}"/>
              </a:ext>
            </a:extLst>
          </p:cNvPr>
          <p:cNvPicPr>
            <a:picLocks noChangeAspect="1"/>
          </p:cNvPicPr>
          <p:nvPr/>
        </p:nvPicPr>
        <p:blipFill rotWithShape="1">
          <a:blip r:embed="rId10"/>
          <a:srcRect l="24162" b="3685"/>
          <a:stretch/>
        </p:blipFill>
        <p:spPr>
          <a:xfrm>
            <a:off x="9682853" y="5588514"/>
            <a:ext cx="918511" cy="1166526"/>
          </a:xfrm>
          <a:prstGeom prst="rect">
            <a:avLst/>
          </a:prstGeom>
        </p:spPr>
      </p:pic>
      <p:sp>
        <p:nvSpPr>
          <p:cNvPr id="23" name="TextBox 22">
            <a:extLst>
              <a:ext uri="{FF2B5EF4-FFF2-40B4-BE49-F238E27FC236}">
                <a16:creationId xmlns:a16="http://schemas.microsoft.com/office/drawing/2014/main" id="{899C661F-8754-B92B-D806-789F595456F3}"/>
              </a:ext>
            </a:extLst>
          </p:cNvPr>
          <p:cNvSpPr txBox="1"/>
          <p:nvPr/>
        </p:nvSpPr>
        <p:spPr>
          <a:xfrm>
            <a:off x="9548645" y="5188404"/>
            <a:ext cx="1177413" cy="400110"/>
          </a:xfrm>
          <a:prstGeom prst="rect">
            <a:avLst/>
          </a:prstGeom>
          <a:noFill/>
        </p:spPr>
        <p:txBody>
          <a:bodyPr wrap="square" rtlCol="0">
            <a:spAutoFit/>
          </a:bodyPr>
          <a:lstStyle/>
          <a:p>
            <a:pPr algn="ctr"/>
            <a:r>
              <a:rPr lang="en-US" sz="1000" dirty="0"/>
              <a:t>Dr. Emma Fuller, Fractal Agriculture</a:t>
            </a:r>
            <a:endParaRPr lang="en-US" sz="1000" dirty="0">
              <a:cs typeface="Franklin Gothic Medium"/>
            </a:endParaRPr>
          </a:p>
        </p:txBody>
      </p:sp>
      <p:pic>
        <p:nvPicPr>
          <p:cNvPr id="28" name="Picture 27" descr="Graphical user interface, text, application&#10;&#10;Description automatically generated">
            <a:extLst>
              <a:ext uri="{FF2B5EF4-FFF2-40B4-BE49-F238E27FC236}">
                <a16:creationId xmlns:a16="http://schemas.microsoft.com/office/drawing/2014/main" id="{9F48932C-EC14-9C41-7339-1F2955E65E05}"/>
              </a:ext>
            </a:extLst>
          </p:cNvPr>
          <p:cNvPicPr>
            <a:picLocks noChangeAspect="1"/>
          </p:cNvPicPr>
          <p:nvPr/>
        </p:nvPicPr>
        <p:blipFill>
          <a:blip r:embed="rId11"/>
          <a:stretch>
            <a:fillRect/>
          </a:stretch>
        </p:blipFill>
        <p:spPr>
          <a:xfrm>
            <a:off x="2615557" y="1708552"/>
            <a:ext cx="6960885" cy="3076690"/>
          </a:xfrm>
          <a:prstGeom prst="rect">
            <a:avLst/>
          </a:prstGeom>
        </p:spPr>
      </p:pic>
      <p:sp>
        <p:nvSpPr>
          <p:cNvPr id="30" name="Title 1">
            <a:extLst>
              <a:ext uri="{FF2B5EF4-FFF2-40B4-BE49-F238E27FC236}">
                <a16:creationId xmlns:a16="http://schemas.microsoft.com/office/drawing/2014/main" id="{773320CC-F778-BE05-37B5-9C2F88DABD67}"/>
              </a:ext>
            </a:extLst>
          </p:cNvPr>
          <p:cNvSpPr>
            <a:spLocks noGrp="1"/>
          </p:cNvSpPr>
          <p:nvPr>
            <p:ph type="title"/>
          </p:nvPr>
        </p:nvSpPr>
        <p:spPr>
          <a:xfrm>
            <a:off x="907561" y="84042"/>
            <a:ext cx="10652760" cy="1325563"/>
          </a:xfrm>
        </p:spPr>
        <p:txBody>
          <a:bodyPr>
            <a:noAutofit/>
          </a:bodyPr>
          <a:lstStyle/>
          <a:p>
            <a:pPr algn="ctr"/>
            <a:r>
              <a:rPr lang="en-US" sz="3000" b="1" dirty="0">
                <a:solidFill>
                  <a:srgbClr val="C00000"/>
                </a:solidFill>
                <a:latin typeface="+mn-lt"/>
              </a:rPr>
              <a:t>Structured population</a:t>
            </a:r>
            <a:r>
              <a:rPr lang="en-US" sz="3000" dirty="0">
                <a:latin typeface="+mn-lt"/>
              </a:rPr>
              <a:t> models and </a:t>
            </a:r>
            <a:r>
              <a:rPr lang="en-US" sz="3000" b="1" dirty="0">
                <a:solidFill>
                  <a:srgbClr val="C00000"/>
                </a:solidFill>
                <a:latin typeface="+mn-lt"/>
              </a:rPr>
              <a:t>metapopulation models can be combined</a:t>
            </a:r>
            <a:r>
              <a:rPr lang="en-US" sz="3000" dirty="0">
                <a:latin typeface="+mn-lt"/>
              </a:rPr>
              <a:t>, depending on the data and question at hand</a:t>
            </a:r>
          </a:p>
        </p:txBody>
      </p:sp>
    </p:spTree>
    <p:extLst>
      <p:ext uri="{BB962C8B-B14F-4D97-AF65-F5344CB8AC3E}">
        <p14:creationId xmlns:p14="http://schemas.microsoft.com/office/powerpoint/2010/main" val="150909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5A9F38-8087-074C-BBEB-EA471D172ECF}"/>
              </a:ext>
            </a:extLst>
          </p:cNvPr>
          <p:cNvSpPr txBox="1">
            <a:spLocks/>
          </p:cNvSpPr>
          <p:nvPr/>
        </p:nvSpPr>
        <p:spPr>
          <a:xfrm>
            <a:off x="1503680" y="418387"/>
            <a:ext cx="8524240"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What are the </a:t>
            </a:r>
            <a:r>
              <a:rPr lang="en-US" sz="2800" b="1" dirty="0">
                <a:solidFill>
                  <a:srgbClr val="C00000"/>
                </a:solidFill>
                <a:latin typeface="+mn-lt"/>
              </a:rPr>
              <a:t>future population trajectories</a:t>
            </a:r>
            <a:r>
              <a:rPr lang="en-US" sz="2800" dirty="0">
                <a:latin typeface="+mn-lt"/>
              </a:rPr>
              <a:t> for </a:t>
            </a:r>
            <a:r>
              <a:rPr lang="en-US" sz="2800" b="1" dirty="0">
                <a:solidFill>
                  <a:srgbClr val="C00000"/>
                </a:solidFill>
                <a:latin typeface="+mn-lt"/>
              </a:rPr>
              <a:t>hunted lemurs </a:t>
            </a:r>
            <a:r>
              <a:rPr lang="en-US" sz="2800" dirty="0">
                <a:latin typeface="+mn-lt"/>
              </a:rPr>
              <a:t>on Madagascar’s </a:t>
            </a:r>
            <a:r>
              <a:rPr lang="en-US" sz="2800" b="1" dirty="0">
                <a:solidFill>
                  <a:srgbClr val="C00000"/>
                </a:solidFill>
                <a:latin typeface="+mn-lt"/>
              </a:rPr>
              <a:t>Makira-</a:t>
            </a:r>
            <a:r>
              <a:rPr lang="en-US" sz="2800" b="1" dirty="0" err="1">
                <a:solidFill>
                  <a:srgbClr val="C00000"/>
                </a:solidFill>
                <a:latin typeface="+mn-lt"/>
              </a:rPr>
              <a:t>Masoala</a:t>
            </a:r>
            <a:r>
              <a:rPr lang="en-US" sz="2800" b="1" dirty="0">
                <a:solidFill>
                  <a:srgbClr val="C00000"/>
                </a:solidFill>
                <a:latin typeface="+mn-lt"/>
              </a:rPr>
              <a:t> peninsula</a:t>
            </a:r>
            <a:r>
              <a:rPr lang="en-US" sz="2800" dirty="0">
                <a:latin typeface="+mn-lt"/>
              </a:rPr>
              <a:t>?</a:t>
            </a:r>
          </a:p>
        </p:txBody>
      </p:sp>
      <p:grpSp>
        <p:nvGrpSpPr>
          <p:cNvPr id="2" name="Group 1">
            <a:extLst>
              <a:ext uri="{FF2B5EF4-FFF2-40B4-BE49-F238E27FC236}">
                <a16:creationId xmlns:a16="http://schemas.microsoft.com/office/drawing/2014/main" id="{492E6B26-3683-D14C-8308-F40E26DC03DF}"/>
              </a:ext>
            </a:extLst>
          </p:cNvPr>
          <p:cNvGrpSpPr/>
          <p:nvPr/>
        </p:nvGrpSpPr>
        <p:grpSpPr>
          <a:xfrm>
            <a:off x="160443" y="-10278"/>
            <a:ext cx="1231807" cy="6918907"/>
            <a:chOff x="7912192" y="-70739"/>
            <a:chExt cx="1231807" cy="6918907"/>
          </a:xfrm>
        </p:grpSpPr>
        <p:grpSp>
          <p:nvGrpSpPr>
            <p:cNvPr id="21" name="Group 20">
              <a:extLst>
                <a:ext uri="{FF2B5EF4-FFF2-40B4-BE49-F238E27FC236}">
                  <a16:creationId xmlns:a16="http://schemas.microsoft.com/office/drawing/2014/main" id="{07898E74-3D1E-B14B-AEF4-30E767E3D01C}"/>
                </a:ext>
              </a:extLst>
            </p:cNvPr>
            <p:cNvGrpSpPr/>
            <p:nvPr/>
          </p:nvGrpSpPr>
          <p:grpSpPr>
            <a:xfrm>
              <a:off x="7912192" y="-70739"/>
              <a:ext cx="929867" cy="6918907"/>
              <a:chOff x="-59634" y="-41490"/>
              <a:chExt cx="929867" cy="6918907"/>
            </a:xfrm>
          </p:grpSpPr>
          <p:pic>
            <p:nvPicPr>
              <p:cNvPr id="8" name="Picture 7">
                <a:extLst>
                  <a:ext uri="{FF2B5EF4-FFF2-40B4-BE49-F238E27FC236}">
                    <a16:creationId xmlns:a16="http://schemas.microsoft.com/office/drawing/2014/main" id="{DBF0716D-A7DD-0D4E-86A0-FE88D6E27656}"/>
                  </a:ext>
                </a:extLst>
              </p:cNvPr>
              <p:cNvPicPr>
                <a:picLocks noChangeAspect="1"/>
              </p:cNvPicPr>
              <p:nvPr/>
            </p:nvPicPr>
            <p:blipFill rotWithShape="1">
              <a:blip r:embed="rId3"/>
              <a:srcRect l="20388" t="6368" r="23208" b="49665"/>
              <a:stretch/>
            </p:blipFill>
            <p:spPr>
              <a:xfrm>
                <a:off x="-58857" y="593856"/>
                <a:ext cx="850636" cy="675022"/>
              </a:xfrm>
              <a:prstGeom prst="rect">
                <a:avLst/>
              </a:prstGeom>
              <a:ln>
                <a:noFill/>
              </a:ln>
              <a:effectLst>
                <a:softEdge rad="112500"/>
              </a:effectLst>
            </p:spPr>
          </p:pic>
          <p:pic>
            <p:nvPicPr>
              <p:cNvPr id="9" name="Picture 8">
                <a:extLst>
                  <a:ext uri="{FF2B5EF4-FFF2-40B4-BE49-F238E27FC236}">
                    <a16:creationId xmlns:a16="http://schemas.microsoft.com/office/drawing/2014/main" id="{B6970CFE-C44F-BF45-973F-2870AC95F421}"/>
                  </a:ext>
                </a:extLst>
              </p:cNvPr>
              <p:cNvPicPr>
                <a:picLocks noChangeAspect="1"/>
              </p:cNvPicPr>
              <p:nvPr/>
            </p:nvPicPr>
            <p:blipFill rotWithShape="1">
              <a:blip r:embed="rId4"/>
              <a:srcRect l="13813" r="14819" b="-2001"/>
              <a:stretch/>
            </p:blipFill>
            <p:spPr>
              <a:xfrm>
                <a:off x="1" y="-41490"/>
                <a:ext cx="774176" cy="716425"/>
              </a:xfrm>
              <a:prstGeom prst="rect">
                <a:avLst/>
              </a:prstGeom>
              <a:ln>
                <a:noFill/>
              </a:ln>
              <a:effectLst>
                <a:softEdge rad="112500"/>
              </a:effectLst>
            </p:spPr>
          </p:pic>
          <p:pic>
            <p:nvPicPr>
              <p:cNvPr id="10" name="Picture 9">
                <a:extLst>
                  <a:ext uri="{FF2B5EF4-FFF2-40B4-BE49-F238E27FC236}">
                    <a16:creationId xmlns:a16="http://schemas.microsoft.com/office/drawing/2014/main" id="{FE1CF939-7EBE-0E43-A251-7E18103BC8C9}"/>
                  </a:ext>
                </a:extLst>
              </p:cNvPr>
              <p:cNvPicPr>
                <a:picLocks noChangeAspect="1"/>
              </p:cNvPicPr>
              <p:nvPr/>
            </p:nvPicPr>
            <p:blipFill rotWithShape="1">
              <a:blip r:embed="rId5"/>
              <a:srcRect l="-1" t="10740" r="41742" b="54974"/>
              <a:stretch/>
            </p:blipFill>
            <p:spPr>
              <a:xfrm>
                <a:off x="-16701" y="1807791"/>
                <a:ext cx="808480" cy="716342"/>
              </a:xfrm>
              <a:prstGeom prst="rect">
                <a:avLst/>
              </a:prstGeom>
              <a:ln>
                <a:noFill/>
              </a:ln>
              <a:effectLst>
                <a:softEdge rad="112500"/>
              </a:effectLst>
            </p:spPr>
          </p:pic>
          <p:pic>
            <p:nvPicPr>
              <p:cNvPr id="11" name="Picture 10">
                <a:extLst>
                  <a:ext uri="{FF2B5EF4-FFF2-40B4-BE49-F238E27FC236}">
                    <a16:creationId xmlns:a16="http://schemas.microsoft.com/office/drawing/2014/main" id="{06EF23DD-1891-3A48-9E9B-1A233514D66B}"/>
                  </a:ext>
                </a:extLst>
              </p:cNvPr>
              <p:cNvPicPr>
                <a:picLocks noChangeAspect="1"/>
              </p:cNvPicPr>
              <p:nvPr/>
            </p:nvPicPr>
            <p:blipFill rotWithShape="1">
              <a:blip r:embed="rId6"/>
              <a:srcRect l="15925" t="5321" r="17485" b="60660"/>
              <a:stretch/>
            </p:blipFill>
            <p:spPr>
              <a:xfrm>
                <a:off x="-58856" y="2473454"/>
                <a:ext cx="818848" cy="675023"/>
              </a:xfrm>
              <a:prstGeom prst="rect">
                <a:avLst/>
              </a:prstGeom>
              <a:ln>
                <a:noFill/>
              </a:ln>
              <a:effectLst>
                <a:softEdge rad="112500"/>
              </a:effectLst>
            </p:spPr>
          </p:pic>
          <p:pic>
            <p:nvPicPr>
              <p:cNvPr id="12" name="Picture 11">
                <a:extLst>
                  <a:ext uri="{FF2B5EF4-FFF2-40B4-BE49-F238E27FC236}">
                    <a16:creationId xmlns:a16="http://schemas.microsoft.com/office/drawing/2014/main" id="{FE46EC41-B13D-C243-8B61-794BB580A81C}"/>
                  </a:ext>
                </a:extLst>
              </p:cNvPr>
              <p:cNvPicPr>
                <a:picLocks noChangeAspect="1"/>
              </p:cNvPicPr>
              <p:nvPr/>
            </p:nvPicPr>
            <p:blipFill>
              <a:blip r:embed="rId7"/>
              <a:stretch>
                <a:fillRect/>
              </a:stretch>
            </p:blipFill>
            <p:spPr>
              <a:xfrm>
                <a:off x="-43035" y="3733457"/>
                <a:ext cx="850636" cy="639625"/>
              </a:xfrm>
              <a:prstGeom prst="rect">
                <a:avLst/>
              </a:prstGeom>
              <a:ln>
                <a:noFill/>
              </a:ln>
              <a:effectLst>
                <a:softEdge rad="112500"/>
              </a:effectLst>
            </p:spPr>
          </p:pic>
          <p:pic>
            <p:nvPicPr>
              <p:cNvPr id="13" name="Picture 12">
                <a:extLst>
                  <a:ext uri="{FF2B5EF4-FFF2-40B4-BE49-F238E27FC236}">
                    <a16:creationId xmlns:a16="http://schemas.microsoft.com/office/drawing/2014/main" id="{5988EA3A-517F-5D4A-AC31-05F4CC21D6C6}"/>
                  </a:ext>
                </a:extLst>
              </p:cNvPr>
              <p:cNvPicPr>
                <a:picLocks noChangeAspect="1"/>
              </p:cNvPicPr>
              <p:nvPr/>
            </p:nvPicPr>
            <p:blipFill rotWithShape="1">
              <a:blip r:embed="rId8"/>
              <a:srcRect l="43109" t="1" r="13599" b="42253"/>
              <a:stretch/>
            </p:blipFill>
            <p:spPr>
              <a:xfrm>
                <a:off x="-21957" y="3056060"/>
                <a:ext cx="808481" cy="716343"/>
              </a:xfrm>
              <a:prstGeom prst="rect">
                <a:avLst/>
              </a:prstGeom>
              <a:ln>
                <a:noFill/>
              </a:ln>
              <a:effectLst>
                <a:softEdge rad="112500"/>
              </a:effectLst>
            </p:spPr>
          </p:pic>
          <p:pic>
            <p:nvPicPr>
              <p:cNvPr id="14" name="Picture 13">
                <a:extLst>
                  <a:ext uri="{FF2B5EF4-FFF2-40B4-BE49-F238E27FC236}">
                    <a16:creationId xmlns:a16="http://schemas.microsoft.com/office/drawing/2014/main" id="{621D3618-40E5-8545-B20C-A25CE491F744}"/>
                  </a:ext>
                </a:extLst>
              </p:cNvPr>
              <p:cNvPicPr>
                <a:picLocks noChangeAspect="1"/>
              </p:cNvPicPr>
              <p:nvPr/>
            </p:nvPicPr>
            <p:blipFill rotWithShape="1">
              <a:blip r:embed="rId9"/>
              <a:srcRect r="31131" b="30619"/>
              <a:stretch/>
            </p:blipFill>
            <p:spPr>
              <a:xfrm>
                <a:off x="-20639" y="4318046"/>
                <a:ext cx="852920" cy="712556"/>
              </a:xfrm>
              <a:prstGeom prst="rect">
                <a:avLst/>
              </a:prstGeom>
              <a:ln>
                <a:noFill/>
              </a:ln>
              <a:effectLst>
                <a:softEdge rad="112500"/>
              </a:effectLst>
            </p:spPr>
          </p:pic>
          <p:pic>
            <p:nvPicPr>
              <p:cNvPr id="15" name="Picture 14">
                <a:extLst>
                  <a:ext uri="{FF2B5EF4-FFF2-40B4-BE49-F238E27FC236}">
                    <a16:creationId xmlns:a16="http://schemas.microsoft.com/office/drawing/2014/main" id="{96BABD0C-540D-D24B-8D63-18FD8A2BBE3B}"/>
                  </a:ext>
                </a:extLst>
              </p:cNvPr>
              <p:cNvPicPr>
                <a:picLocks noChangeAspect="1"/>
              </p:cNvPicPr>
              <p:nvPr/>
            </p:nvPicPr>
            <p:blipFill rotWithShape="1">
              <a:blip r:embed="rId10"/>
              <a:srcRect l="26679" t="25356" r="14900" b="40808"/>
              <a:stretch/>
            </p:blipFill>
            <p:spPr>
              <a:xfrm>
                <a:off x="1" y="1187150"/>
                <a:ext cx="774176" cy="675022"/>
              </a:xfrm>
              <a:prstGeom prst="rect">
                <a:avLst/>
              </a:prstGeom>
              <a:ln>
                <a:noFill/>
              </a:ln>
              <a:effectLst>
                <a:softEdge rad="112500"/>
              </a:effectLst>
            </p:spPr>
          </p:pic>
          <p:pic>
            <p:nvPicPr>
              <p:cNvPr id="16" name="Picture 15">
                <a:extLst>
                  <a:ext uri="{FF2B5EF4-FFF2-40B4-BE49-F238E27FC236}">
                    <a16:creationId xmlns:a16="http://schemas.microsoft.com/office/drawing/2014/main" id="{3EE0F443-D649-FE42-A02F-F61C964D5C26}"/>
                  </a:ext>
                </a:extLst>
              </p:cNvPr>
              <p:cNvPicPr>
                <a:picLocks noChangeAspect="1"/>
              </p:cNvPicPr>
              <p:nvPr/>
            </p:nvPicPr>
            <p:blipFill rotWithShape="1">
              <a:blip r:embed="rId11"/>
              <a:srcRect l="14000" r="27174" b="25759"/>
              <a:stretch/>
            </p:blipFill>
            <p:spPr>
              <a:xfrm>
                <a:off x="-41371" y="5556461"/>
                <a:ext cx="892501" cy="680521"/>
              </a:xfrm>
              <a:prstGeom prst="rect">
                <a:avLst/>
              </a:prstGeom>
              <a:ln>
                <a:noFill/>
              </a:ln>
              <a:effectLst>
                <a:softEdge rad="112500"/>
              </a:effectLst>
            </p:spPr>
          </p:pic>
          <p:pic>
            <p:nvPicPr>
              <p:cNvPr id="17" name="Picture 16">
                <a:extLst>
                  <a:ext uri="{FF2B5EF4-FFF2-40B4-BE49-F238E27FC236}">
                    <a16:creationId xmlns:a16="http://schemas.microsoft.com/office/drawing/2014/main" id="{4136C469-329F-2A4D-8A41-95AE55E040AA}"/>
                  </a:ext>
                </a:extLst>
              </p:cNvPr>
              <p:cNvPicPr>
                <a:picLocks noChangeAspect="1"/>
              </p:cNvPicPr>
              <p:nvPr/>
            </p:nvPicPr>
            <p:blipFill rotWithShape="1">
              <a:blip r:embed="rId12"/>
              <a:srcRect l="18133" t="16489" r="26453" b="20158"/>
              <a:stretch/>
            </p:blipFill>
            <p:spPr>
              <a:xfrm>
                <a:off x="-59634" y="6171281"/>
                <a:ext cx="929867" cy="706136"/>
              </a:xfrm>
              <a:prstGeom prst="rect">
                <a:avLst/>
              </a:prstGeom>
              <a:ln>
                <a:noFill/>
              </a:ln>
              <a:effectLst>
                <a:softEdge rad="112500"/>
              </a:effectLst>
            </p:spPr>
          </p:pic>
          <p:pic>
            <p:nvPicPr>
              <p:cNvPr id="18" name="Picture 17">
                <a:extLst>
                  <a:ext uri="{FF2B5EF4-FFF2-40B4-BE49-F238E27FC236}">
                    <a16:creationId xmlns:a16="http://schemas.microsoft.com/office/drawing/2014/main" id="{8EAE485A-CCA7-F14B-8152-D9829E81D5DB}"/>
                  </a:ext>
                </a:extLst>
              </p:cNvPr>
              <p:cNvPicPr>
                <a:picLocks noChangeAspect="1"/>
              </p:cNvPicPr>
              <p:nvPr/>
            </p:nvPicPr>
            <p:blipFill>
              <a:blip r:embed="rId13"/>
              <a:stretch>
                <a:fillRect/>
              </a:stretch>
            </p:blipFill>
            <p:spPr>
              <a:xfrm>
                <a:off x="-43035" y="4948956"/>
                <a:ext cx="897820" cy="712556"/>
              </a:xfrm>
              <a:prstGeom prst="rect">
                <a:avLst/>
              </a:prstGeom>
              <a:ln>
                <a:noFill/>
              </a:ln>
              <a:effectLst>
                <a:softEdge rad="112500"/>
              </a:effectLst>
            </p:spPr>
          </p:pic>
        </p:grpSp>
        <p:pic>
          <p:nvPicPr>
            <p:cNvPr id="20" name="Picture 19">
              <a:extLst>
                <a:ext uri="{FF2B5EF4-FFF2-40B4-BE49-F238E27FC236}">
                  <a16:creationId xmlns:a16="http://schemas.microsoft.com/office/drawing/2014/main" id="{8E55BA5E-C061-CB4E-9FD8-719B5057D492}"/>
                </a:ext>
              </a:extLst>
            </p:cNvPr>
            <p:cNvPicPr>
              <a:picLocks noChangeAspect="1"/>
            </p:cNvPicPr>
            <p:nvPr/>
          </p:nvPicPr>
          <p:blipFill rotWithShape="1">
            <a:blip r:embed="rId14"/>
            <a:srcRect l="90459" t="7303" r="3775" b="5129"/>
            <a:stretch/>
          </p:blipFill>
          <p:spPr>
            <a:xfrm>
              <a:off x="8711896" y="-9832"/>
              <a:ext cx="432103" cy="6858000"/>
            </a:xfrm>
            <a:prstGeom prst="rect">
              <a:avLst/>
            </a:prstGeom>
          </p:spPr>
        </p:pic>
      </p:grpSp>
      <p:pic>
        <p:nvPicPr>
          <p:cNvPr id="47" name="Picture 46">
            <a:extLst>
              <a:ext uri="{FF2B5EF4-FFF2-40B4-BE49-F238E27FC236}">
                <a16:creationId xmlns:a16="http://schemas.microsoft.com/office/drawing/2014/main" id="{0B6177E1-07FC-5447-848C-C7BD5494BA4F}"/>
              </a:ext>
            </a:extLst>
          </p:cNvPr>
          <p:cNvPicPr>
            <a:picLocks noChangeAspect="1"/>
          </p:cNvPicPr>
          <p:nvPr/>
        </p:nvPicPr>
        <p:blipFill>
          <a:blip r:embed="rId15"/>
          <a:stretch>
            <a:fillRect/>
          </a:stretch>
        </p:blipFill>
        <p:spPr>
          <a:xfrm>
            <a:off x="11215294" y="93699"/>
            <a:ext cx="594069" cy="1165860"/>
          </a:xfrm>
          <a:prstGeom prst="rect">
            <a:avLst/>
          </a:prstGeom>
        </p:spPr>
      </p:pic>
      <p:sp>
        <p:nvSpPr>
          <p:cNvPr id="48" name="Oval 47">
            <a:extLst>
              <a:ext uri="{FF2B5EF4-FFF2-40B4-BE49-F238E27FC236}">
                <a16:creationId xmlns:a16="http://schemas.microsoft.com/office/drawing/2014/main" id="{C0BFE753-341D-CD47-A18D-7C0817AFDE00}"/>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EC8663-B11A-580E-E1C0-9D46578CFBE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24161467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2E6B26-3683-D14C-8308-F40E26DC03DF}"/>
              </a:ext>
            </a:extLst>
          </p:cNvPr>
          <p:cNvGrpSpPr/>
          <p:nvPr/>
        </p:nvGrpSpPr>
        <p:grpSpPr>
          <a:xfrm>
            <a:off x="160443" y="-10278"/>
            <a:ext cx="1231807" cy="6918907"/>
            <a:chOff x="7912192" y="-70739"/>
            <a:chExt cx="1231807" cy="6918907"/>
          </a:xfrm>
        </p:grpSpPr>
        <p:grpSp>
          <p:nvGrpSpPr>
            <p:cNvPr id="21" name="Group 20">
              <a:extLst>
                <a:ext uri="{FF2B5EF4-FFF2-40B4-BE49-F238E27FC236}">
                  <a16:creationId xmlns:a16="http://schemas.microsoft.com/office/drawing/2014/main" id="{07898E74-3D1E-B14B-AEF4-30E767E3D01C}"/>
                </a:ext>
              </a:extLst>
            </p:cNvPr>
            <p:cNvGrpSpPr/>
            <p:nvPr/>
          </p:nvGrpSpPr>
          <p:grpSpPr>
            <a:xfrm>
              <a:off x="7912192" y="-70739"/>
              <a:ext cx="929867" cy="6918907"/>
              <a:chOff x="-59634" y="-41490"/>
              <a:chExt cx="929867" cy="6918907"/>
            </a:xfrm>
          </p:grpSpPr>
          <p:pic>
            <p:nvPicPr>
              <p:cNvPr id="8" name="Picture 7">
                <a:extLst>
                  <a:ext uri="{FF2B5EF4-FFF2-40B4-BE49-F238E27FC236}">
                    <a16:creationId xmlns:a16="http://schemas.microsoft.com/office/drawing/2014/main" id="{DBF0716D-A7DD-0D4E-86A0-FE88D6E27656}"/>
                  </a:ext>
                </a:extLst>
              </p:cNvPr>
              <p:cNvPicPr>
                <a:picLocks noChangeAspect="1"/>
              </p:cNvPicPr>
              <p:nvPr/>
            </p:nvPicPr>
            <p:blipFill rotWithShape="1">
              <a:blip r:embed="rId3"/>
              <a:srcRect l="20388" t="6368" r="23208" b="49665"/>
              <a:stretch/>
            </p:blipFill>
            <p:spPr>
              <a:xfrm>
                <a:off x="-58857" y="593856"/>
                <a:ext cx="850636" cy="675022"/>
              </a:xfrm>
              <a:prstGeom prst="rect">
                <a:avLst/>
              </a:prstGeom>
              <a:ln>
                <a:noFill/>
              </a:ln>
              <a:effectLst>
                <a:softEdge rad="112500"/>
              </a:effectLst>
            </p:spPr>
          </p:pic>
          <p:pic>
            <p:nvPicPr>
              <p:cNvPr id="9" name="Picture 8">
                <a:extLst>
                  <a:ext uri="{FF2B5EF4-FFF2-40B4-BE49-F238E27FC236}">
                    <a16:creationId xmlns:a16="http://schemas.microsoft.com/office/drawing/2014/main" id="{B6970CFE-C44F-BF45-973F-2870AC95F421}"/>
                  </a:ext>
                </a:extLst>
              </p:cNvPr>
              <p:cNvPicPr>
                <a:picLocks noChangeAspect="1"/>
              </p:cNvPicPr>
              <p:nvPr/>
            </p:nvPicPr>
            <p:blipFill rotWithShape="1">
              <a:blip r:embed="rId4"/>
              <a:srcRect l="13813" r="14819" b="-2001"/>
              <a:stretch/>
            </p:blipFill>
            <p:spPr>
              <a:xfrm>
                <a:off x="1" y="-41490"/>
                <a:ext cx="774176" cy="716425"/>
              </a:xfrm>
              <a:prstGeom prst="rect">
                <a:avLst/>
              </a:prstGeom>
              <a:ln>
                <a:noFill/>
              </a:ln>
              <a:effectLst>
                <a:softEdge rad="112500"/>
              </a:effectLst>
            </p:spPr>
          </p:pic>
          <p:pic>
            <p:nvPicPr>
              <p:cNvPr id="10" name="Picture 9">
                <a:extLst>
                  <a:ext uri="{FF2B5EF4-FFF2-40B4-BE49-F238E27FC236}">
                    <a16:creationId xmlns:a16="http://schemas.microsoft.com/office/drawing/2014/main" id="{FE1CF939-7EBE-0E43-A251-7E18103BC8C9}"/>
                  </a:ext>
                </a:extLst>
              </p:cNvPr>
              <p:cNvPicPr>
                <a:picLocks noChangeAspect="1"/>
              </p:cNvPicPr>
              <p:nvPr/>
            </p:nvPicPr>
            <p:blipFill rotWithShape="1">
              <a:blip r:embed="rId5"/>
              <a:srcRect l="-1" t="10740" r="41742" b="54974"/>
              <a:stretch/>
            </p:blipFill>
            <p:spPr>
              <a:xfrm>
                <a:off x="-16701" y="1807791"/>
                <a:ext cx="808480" cy="716342"/>
              </a:xfrm>
              <a:prstGeom prst="rect">
                <a:avLst/>
              </a:prstGeom>
              <a:ln>
                <a:noFill/>
              </a:ln>
              <a:effectLst>
                <a:softEdge rad="112500"/>
              </a:effectLst>
            </p:spPr>
          </p:pic>
          <p:pic>
            <p:nvPicPr>
              <p:cNvPr id="11" name="Picture 10">
                <a:extLst>
                  <a:ext uri="{FF2B5EF4-FFF2-40B4-BE49-F238E27FC236}">
                    <a16:creationId xmlns:a16="http://schemas.microsoft.com/office/drawing/2014/main" id="{06EF23DD-1891-3A48-9E9B-1A233514D66B}"/>
                  </a:ext>
                </a:extLst>
              </p:cNvPr>
              <p:cNvPicPr>
                <a:picLocks noChangeAspect="1"/>
              </p:cNvPicPr>
              <p:nvPr/>
            </p:nvPicPr>
            <p:blipFill rotWithShape="1">
              <a:blip r:embed="rId6"/>
              <a:srcRect l="15925" t="5321" r="17485" b="60660"/>
              <a:stretch/>
            </p:blipFill>
            <p:spPr>
              <a:xfrm>
                <a:off x="-58856" y="2473454"/>
                <a:ext cx="818848" cy="675023"/>
              </a:xfrm>
              <a:prstGeom prst="rect">
                <a:avLst/>
              </a:prstGeom>
              <a:ln>
                <a:noFill/>
              </a:ln>
              <a:effectLst>
                <a:softEdge rad="112500"/>
              </a:effectLst>
            </p:spPr>
          </p:pic>
          <p:pic>
            <p:nvPicPr>
              <p:cNvPr id="12" name="Picture 11">
                <a:extLst>
                  <a:ext uri="{FF2B5EF4-FFF2-40B4-BE49-F238E27FC236}">
                    <a16:creationId xmlns:a16="http://schemas.microsoft.com/office/drawing/2014/main" id="{FE46EC41-B13D-C243-8B61-794BB580A81C}"/>
                  </a:ext>
                </a:extLst>
              </p:cNvPr>
              <p:cNvPicPr>
                <a:picLocks noChangeAspect="1"/>
              </p:cNvPicPr>
              <p:nvPr/>
            </p:nvPicPr>
            <p:blipFill>
              <a:blip r:embed="rId7"/>
              <a:stretch>
                <a:fillRect/>
              </a:stretch>
            </p:blipFill>
            <p:spPr>
              <a:xfrm>
                <a:off x="-43035" y="3733457"/>
                <a:ext cx="850636" cy="639625"/>
              </a:xfrm>
              <a:prstGeom prst="rect">
                <a:avLst/>
              </a:prstGeom>
              <a:ln>
                <a:noFill/>
              </a:ln>
              <a:effectLst>
                <a:softEdge rad="112500"/>
              </a:effectLst>
            </p:spPr>
          </p:pic>
          <p:pic>
            <p:nvPicPr>
              <p:cNvPr id="13" name="Picture 12">
                <a:extLst>
                  <a:ext uri="{FF2B5EF4-FFF2-40B4-BE49-F238E27FC236}">
                    <a16:creationId xmlns:a16="http://schemas.microsoft.com/office/drawing/2014/main" id="{5988EA3A-517F-5D4A-AC31-05F4CC21D6C6}"/>
                  </a:ext>
                </a:extLst>
              </p:cNvPr>
              <p:cNvPicPr>
                <a:picLocks noChangeAspect="1"/>
              </p:cNvPicPr>
              <p:nvPr/>
            </p:nvPicPr>
            <p:blipFill rotWithShape="1">
              <a:blip r:embed="rId8"/>
              <a:srcRect l="43109" t="1" r="13599" b="42253"/>
              <a:stretch/>
            </p:blipFill>
            <p:spPr>
              <a:xfrm>
                <a:off x="-21957" y="3056060"/>
                <a:ext cx="808481" cy="716343"/>
              </a:xfrm>
              <a:prstGeom prst="rect">
                <a:avLst/>
              </a:prstGeom>
              <a:ln>
                <a:noFill/>
              </a:ln>
              <a:effectLst>
                <a:softEdge rad="112500"/>
              </a:effectLst>
            </p:spPr>
          </p:pic>
          <p:pic>
            <p:nvPicPr>
              <p:cNvPr id="14" name="Picture 13">
                <a:extLst>
                  <a:ext uri="{FF2B5EF4-FFF2-40B4-BE49-F238E27FC236}">
                    <a16:creationId xmlns:a16="http://schemas.microsoft.com/office/drawing/2014/main" id="{621D3618-40E5-8545-B20C-A25CE491F744}"/>
                  </a:ext>
                </a:extLst>
              </p:cNvPr>
              <p:cNvPicPr>
                <a:picLocks noChangeAspect="1"/>
              </p:cNvPicPr>
              <p:nvPr/>
            </p:nvPicPr>
            <p:blipFill rotWithShape="1">
              <a:blip r:embed="rId9"/>
              <a:srcRect r="31131" b="30619"/>
              <a:stretch/>
            </p:blipFill>
            <p:spPr>
              <a:xfrm>
                <a:off x="-20639" y="4318046"/>
                <a:ext cx="852920" cy="712556"/>
              </a:xfrm>
              <a:prstGeom prst="rect">
                <a:avLst/>
              </a:prstGeom>
              <a:ln>
                <a:noFill/>
              </a:ln>
              <a:effectLst>
                <a:softEdge rad="112500"/>
              </a:effectLst>
            </p:spPr>
          </p:pic>
          <p:pic>
            <p:nvPicPr>
              <p:cNvPr id="15" name="Picture 14">
                <a:extLst>
                  <a:ext uri="{FF2B5EF4-FFF2-40B4-BE49-F238E27FC236}">
                    <a16:creationId xmlns:a16="http://schemas.microsoft.com/office/drawing/2014/main" id="{96BABD0C-540D-D24B-8D63-18FD8A2BBE3B}"/>
                  </a:ext>
                </a:extLst>
              </p:cNvPr>
              <p:cNvPicPr>
                <a:picLocks noChangeAspect="1"/>
              </p:cNvPicPr>
              <p:nvPr/>
            </p:nvPicPr>
            <p:blipFill rotWithShape="1">
              <a:blip r:embed="rId10"/>
              <a:srcRect l="26679" t="25356" r="14900" b="40808"/>
              <a:stretch/>
            </p:blipFill>
            <p:spPr>
              <a:xfrm>
                <a:off x="1" y="1187150"/>
                <a:ext cx="774176" cy="675022"/>
              </a:xfrm>
              <a:prstGeom prst="rect">
                <a:avLst/>
              </a:prstGeom>
              <a:ln>
                <a:noFill/>
              </a:ln>
              <a:effectLst>
                <a:softEdge rad="112500"/>
              </a:effectLst>
            </p:spPr>
          </p:pic>
          <p:pic>
            <p:nvPicPr>
              <p:cNvPr id="16" name="Picture 15">
                <a:extLst>
                  <a:ext uri="{FF2B5EF4-FFF2-40B4-BE49-F238E27FC236}">
                    <a16:creationId xmlns:a16="http://schemas.microsoft.com/office/drawing/2014/main" id="{3EE0F443-D649-FE42-A02F-F61C964D5C26}"/>
                  </a:ext>
                </a:extLst>
              </p:cNvPr>
              <p:cNvPicPr>
                <a:picLocks noChangeAspect="1"/>
              </p:cNvPicPr>
              <p:nvPr/>
            </p:nvPicPr>
            <p:blipFill rotWithShape="1">
              <a:blip r:embed="rId11"/>
              <a:srcRect l="14000" r="27174" b="25759"/>
              <a:stretch/>
            </p:blipFill>
            <p:spPr>
              <a:xfrm>
                <a:off x="-41371" y="5556461"/>
                <a:ext cx="892501" cy="680521"/>
              </a:xfrm>
              <a:prstGeom prst="rect">
                <a:avLst/>
              </a:prstGeom>
              <a:ln>
                <a:noFill/>
              </a:ln>
              <a:effectLst>
                <a:softEdge rad="112500"/>
              </a:effectLst>
            </p:spPr>
          </p:pic>
          <p:pic>
            <p:nvPicPr>
              <p:cNvPr id="17" name="Picture 16">
                <a:extLst>
                  <a:ext uri="{FF2B5EF4-FFF2-40B4-BE49-F238E27FC236}">
                    <a16:creationId xmlns:a16="http://schemas.microsoft.com/office/drawing/2014/main" id="{4136C469-329F-2A4D-8A41-95AE55E040AA}"/>
                  </a:ext>
                </a:extLst>
              </p:cNvPr>
              <p:cNvPicPr>
                <a:picLocks noChangeAspect="1"/>
              </p:cNvPicPr>
              <p:nvPr/>
            </p:nvPicPr>
            <p:blipFill rotWithShape="1">
              <a:blip r:embed="rId12"/>
              <a:srcRect l="18133" t="16489" r="26453" b="20158"/>
              <a:stretch/>
            </p:blipFill>
            <p:spPr>
              <a:xfrm>
                <a:off x="-59634" y="6171281"/>
                <a:ext cx="929867" cy="706136"/>
              </a:xfrm>
              <a:prstGeom prst="rect">
                <a:avLst/>
              </a:prstGeom>
              <a:ln>
                <a:noFill/>
              </a:ln>
              <a:effectLst>
                <a:softEdge rad="112500"/>
              </a:effectLst>
            </p:spPr>
          </p:pic>
          <p:pic>
            <p:nvPicPr>
              <p:cNvPr id="18" name="Picture 17">
                <a:extLst>
                  <a:ext uri="{FF2B5EF4-FFF2-40B4-BE49-F238E27FC236}">
                    <a16:creationId xmlns:a16="http://schemas.microsoft.com/office/drawing/2014/main" id="{8EAE485A-CCA7-F14B-8152-D9829E81D5DB}"/>
                  </a:ext>
                </a:extLst>
              </p:cNvPr>
              <p:cNvPicPr>
                <a:picLocks noChangeAspect="1"/>
              </p:cNvPicPr>
              <p:nvPr/>
            </p:nvPicPr>
            <p:blipFill>
              <a:blip r:embed="rId13"/>
              <a:stretch>
                <a:fillRect/>
              </a:stretch>
            </p:blipFill>
            <p:spPr>
              <a:xfrm>
                <a:off x="-43035" y="4948956"/>
                <a:ext cx="897820" cy="712556"/>
              </a:xfrm>
              <a:prstGeom prst="rect">
                <a:avLst/>
              </a:prstGeom>
              <a:ln>
                <a:noFill/>
              </a:ln>
              <a:effectLst>
                <a:softEdge rad="112500"/>
              </a:effectLst>
            </p:spPr>
          </p:pic>
        </p:grpSp>
        <p:pic>
          <p:nvPicPr>
            <p:cNvPr id="20" name="Picture 19">
              <a:extLst>
                <a:ext uri="{FF2B5EF4-FFF2-40B4-BE49-F238E27FC236}">
                  <a16:creationId xmlns:a16="http://schemas.microsoft.com/office/drawing/2014/main" id="{8E55BA5E-C061-CB4E-9FD8-719B5057D492}"/>
                </a:ext>
              </a:extLst>
            </p:cNvPr>
            <p:cNvPicPr>
              <a:picLocks noChangeAspect="1"/>
            </p:cNvPicPr>
            <p:nvPr/>
          </p:nvPicPr>
          <p:blipFill rotWithShape="1">
            <a:blip r:embed="rId14"/>
            <a:srcRect l="90459" t="7303" r="3775" b="5129"/>
            <a:stretch/>
          </p:blipFill>
          <p:spPr>
            <a:xfrm>
              <a:off x="8711896" y="-9832"/>
              <a:ext cx="432103" cy="6858000"/>
            </a:xfrm>
            <a:prstGeom prst="rect">
              <a:avLst/>
            </a:prstGeom>
          </p:spPr>
        </p:pic>
      </p:grpSp>
      <p:pic>
        <p:nvPicPr>
          <p:cNvPr id="47" name="Picture 46">
            <a:extLst>
              <a:ext uri="{FF2B5EF4-FFF2-40B4-BE49-F238E27FC236}">
                <a16:creationId xmlns:a16="http://schemas.microsoft.com/office/drawing/2014/main" id="{0B6177E1-07FC-5447-848C-C7BD5494BA4F}"/>
              </a:ext>
            </a:extLst>
          </p:cNvPr>
          <p:cNvPicPr>
            <a:picLocks noChangeAspect="1"/>
          </p:cNvPicPr>
          <p:nvPr/>
        </p:nvPicPr>
        <p:blipFill>
          <a:blip r:embed="rId15"/>
          <a:stretch>
            <a:fillRect/>
          </a:stretch>
        </p:blipFill>
        <p:spPr>
          <a:xfrm>
            <a:off x="11215294" y="93699"/>
            <a:ext cx="594069" cy="1165860"/>
          </a:xfrm>
          <a:prstGeom prst="rect">
            <a:avLst/>
          </a:prstGeom>
        </p:spPr>
      </p:pic>
      <p:sp>
        <p:nvSpPr>
          <p:cNvPr id="48" name="Oval 47">
            <a:extLst>
              <a:ext uri="{FF2B5EF4-FFF2-40B4-BE49-F238E27FC236}">
                <a16:creationId xmlns:a16="http://schemas.microsoft.com/office/drawing/2014/main" id="{C0BFE753-341D-CD47-A18D-7C0817AFDE00}"/>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EC8663-B11A-580E-E1C0-9D46578CFBE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5" name="Title 1">
            <a:extLst>
              <a:ext uri="{FF2B5EF4-FFF2-40B4-BE49-F238E27FC236}">
                <a16:creationId xmlns:a16="http://schemas.microsoft.com/office/drawing/2014/main" id="{C0BA109B-09E4-82F8-8759-AF5B58A7E867}"/>
              </a:ext>
            </a:extLst>
          </p:cNvPr>
          <p:cNvSpPr txBox="1">
            <a:spLocks/>
          </p:cNvSpPr>
          <p:nvPr/>
        </p:nvSpPr>
        <p:spPr>
          <a:xfrm>
            <a:off x="1503680" y="418387"/>
            <a:ext cx="8524240"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What are the </a:t>
            </a:r>
            <a:r>
              <a:rPr lang="en-US" sz="2800" b="1" dirty="0">
                <a:solidFill>
                  <a:srgbClr val="C00000"/>
                </a:solidFill>
                <a:latin typeface="+mn-lt"/>
              </a:rPr>
              <a:t>future population trajectories</a:t>
            </a:r>
            <a:r>
              <a:rPr lang="en-US" sz="2800" dirty="0">
                <a:latin typeface="+mn-lt"/>
              </a:rPr>
              <a:t> for </a:t>
            </a:r>
            <a:r>
              <a:rPr lang="en-US" sz="2800" b="1" dirty="0">
                <a:solidFill>
                  <a:srgbClr val="C00000"/>
                </a:solidFill>
                <a:latin typeface="+mn-lt"/>
              </a:rPr>
              <a:t>hunted lemurs </a:t>
            </a:r>
            <a:r>
              <a:rPr lang="en-US" sz="2800" dirty="0">
                <a:latin typeface="+mn-lt"/>
              </a:rPr>
              <a:t>on Madagascar’s </a:t>
            </a:r>
            <a:r>
              <a:rPr lang="en-US" sz="2800" b="1" dirty="0">
                <a:solidFill>
                  <a:srgbClr val="C00000"/>
                </a:solidFill>
                <a:latin typeface="+mn-lt"/>
              </a:rPr>
              <a:t>Makira-</a:t>
            </a:r>
            <a:r>
              <a:rPr lang="en-US" sz="2800" b="1" dirty="0" err="1">
                <a:solidFill>
                  <a:srgbClr val="C00000"/>
                </a:solidFill>
                <a:latin typeface="+mn-lt"/>
              </a:rPr>
              <a:t>Masoala</a:t>
            </a:r>
            <a:r>
              <a:rPr lang="en-US" sz="2800" b="1" dirty="0">
                <a:solidFill>
                  <a:srgbClr val="C00000"/>
                </a:solidFill>
                <a:latin typeface="+mn-lt"/>
              </a:rPr>
              <a:t> peninsula</a:t>
            </a:r>
            <a:r>
              <a:rPr lang="en-US" sz="2800" dirty="0">
                <a:latin typeface="+mn-lt"/>
              </a:rPr>
              <a:t>?</a:t>
            </a:r>
          </a:p>
        </p:txBody>
      </p:sp>
      <p:sp>
        <p:nvSpPr>
          <p:cNvPr id="6" name="Content Placeholder 2">
            <a:extLst>
              <a:ext uri="{FF2B5EF4-FFF2-40B4-BE49-F238E27FC236}">
                <a16:creationId xmlns:a16="http://schemas.microsoft.com/office/drawing/2014/main" id="{0C51B971-D9FB-AF45-CECF-845DCD97C1C1}"/>
              </a:ext>
            </a:extLst>
          </p:cNvPr>
          <p:cNvSpPr>
            <a:spLocks noGrp="1"/>
          </p:cNvSpPr>
          <p:nvPr>
            <p:ph idx="1"/>
          </p:nvPr>
        </p:nvSpPr>
        <p:spPr>
          <a:xfrm>
            <a:off x="1503680" y="1300090"/>
            <a:ext cx="6825685" cy="5635308"/>
          </a:xfrm>
        </p:spPr>
        <p:txBody>
          <a:bodyPr>
            <a:normAutofit/>
          </a:bodyPr>
          <a:lstStyle/>
          <a:p>
            <a:r>
              <a:rPr lang="en-US" sz="2400" dirty="0"/>
              <a:t>103 </a:t>
            </a:r>
            <a:r>
              <a:rPr lang="en-US" sz="2400" b="1" dirty="0">
                <a:solidFill>
                  <a:srgbClr val="C00000"/>
                </a:solidFill>
              </a:rPr>
              <a:t>extant</a:t>
            </a:r>
            <a:r>
              <a:rPr lang="en-US" sz="2400" dirty="0"/>
              <a:t> species of </a:t>
            </a:r>
            <a:r>
              <a:rPr lang="en-US" sz="2400" b="1" dirty="0">
                <a:solidFill>
                  <a:srgbClr val="C00000"/>
                </a:solidFill>
              </a:rPr>
              <a:t>lemur</a:t>
            </a:r>
          </a:p>
        </p:txBody>
      </p:sp>
    </p:spTree>
    <p:extLst>
      <p:ext uri="{BB962C8B-B14F-4D97-AF65-F5344CB8AC3E}">
        <p14:creationId xmlns:p14="http://schemas.microsoft.com/office/powerpoint/2010/main" val="3533677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8836D-1C20-7C77-B9A9-D18BFE1CB751}"/>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A6638279-C57C-7223-F90D-9B5AC12799FF}"/>
              </a:ext>
            </a:extLst>
          </p:cNvPr>
          <p:cNvSpPr>
            <a:spLocks noGrp="1"/>
          </p:cNvSpPr>
          <p:nvPr>
            <p:ph type="subTitle" idx="1"/>
          </p:nvPr>
        </p:nvSpPr>
        <p:spPr/>
        <p:txBody>
          <a:bodyPr/>
          <a:lstStyle/>
          <a:p>
            <a:endParaRPr lang="en-US"/>
          </a:p>
        </p:txBody>
      </p:sp>
      <p:pic>
        <p:nvPicPr>
          <p:cNvPr id="5" name="slide.url=https://www.polleverywhere.com/multiple_choice_polls/97oMwZhypjNTDe5IzfPtg?display_state=chart&amp;activity_state=closed&amp;state=closed&amp;flow=Engagement&amp;onscreen=persist">
            <a:extLst>
              <a:ext uri="{FF2B5EF4-FFF2-40B4-BE49-F238E27FC236}">
                <a16:creationId xmlns:a16="http://schemas.microsoft.com/office/drawing/2014/main" id="{C7FBD2A6-A75E-702C-0DB4-04A609C5D1F9}"/>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1846594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2E6B26-3683-D14C-8308-F40E26DC03DF}"/>
              </a:ext>
            </a:extLst>
          </p:cNvPr>
          <p:cNvGrpSpPr/>
          <p:nvPr/>
        </p:nvGrpSpPr>
        <p:grpSpPr>
          <a:xfrm>
            <a:off x="160443" y="-10278"/>
            <a:ext cx="1231807" cy="6918907"/>
            <a:chOff x="7912192" y="-70739"/>
            <a:chExt cx="1231807" cy="6918907"/>
          </a:xfrm>
        </p:grpSpPr>
        <p:grpSp>
          <p:nvGrpSpPr>
            <p:cNvPr id="21" name="Group 20">
              <a:extLst>
                <a:ext uri="{FF2B5EF4-FFF2-40B4-BE49-F238E27FC236}">
                  <a16:creationId xmlns:a16="http://schemas.microsoft.com/office/drawing/2014/main" id="{07898E74-3D1E-B14B-AEF4-30E767E3D01C}"/>
                </a:ext>
              </a:extLst>
            </p:cNvPr>
            <p:cNvGrpSpPr/>
            <p:nvPr/>
          </p:nvGrpSpPr>
          <p:grpSpPr>
            <a:xfrm>
              <a:off x="7912192" y="-70739"/>
              <a:ext cx="929867" cy="6918907"/>
              <a:chOff x="-59634" y="-41490"/>
              <a:chExt cx="929867" cy="6918907"/>
            </a:xfrm>
          </p:grpSpPr>
          <p:pic>
            <p:nvPicPr>
              <p:cNvPr id="8" name="Picture 7">
                <a:extLst>
                  <a:ext uri="{FF2B5EF4-FFF2-40B4-BE49-F238E27FC236}">
                    <a16:creationId xmlns:a16="http://schemas.microsoft.com/office/drawing/2014/main" id="{DBF0716D-A7DD-0D4E-86A0-FE88D6E27656}"/>
                  </a:ext>
                </a:extLst>
              </p:cNvPr>
              <p:cNvPicPr>
                <a:picLocks noChangeAspect="1"/>
              </p:cNvPicPr>
              <p:nvPr/>
            </p:nvPicPr>
            <p:blipFill rotWithShape="1">
              <a:blip r:embed="rId3"/>
              <a:srcRect l="20388" t="6368" r="23208" b="49665"/>
              <a:stretch/>
            </p:blipFill>
            <p:spPr>
              <a:xfrm>
                <a:off x="-58857" y="593856"/>
                <a:ext cx="850636" cy="675022"/>
              </a:xfrm>
              <a:prstGeom prst="rect">
                <a:avLst/>
              </a:prstGeom>
              <a:ln>
                <a:noFill/>
              </a:ln>
              <a:effectLst>
                <a:softEdge rad="112500"/>
              </a:effectLst>
            </p:spPr>
          </p:pic>
          <p:pic>
            <p:nvPicPr>
              <p:cNvPr id="9" name="Picture 8">
                <a:extLst>
                  <a:ext uri="{FF2B5EF4-FFF2-40B4-BE49-F238E27FC236}">
                    <a16:creationId xmlns:a16="http://schemas.microsoft.com/office/drawing/2014/main" id="{B6970CFE-C44F-BF45-973F-2870AC95F421}"/>
                  </a:ext>
                </a:extLst>
              </p:cNvPr>
              <p:cNvPicPr>
                <a:picLocks noChangeAspect="1"/>
              </p:cNvPicPr>
              <p:nvPr/>
            </p:nvPicPr>
            <p:blipFill rotWithShape="1">
              <a:blip r:embed="rId4"/>
              <a:srcRect l="13813" r="14819" b="-2001"/>
              <a:stretch/>
            </p:blipFill>
            <p:spPr>
              <a:xfrm>
                <a:off x="1" y="-41490"/>
                <a:ext cx="774176" cy="716425"/>
              </a:xfrm>
              <a:prstGeom prst="rect">
                <a:avLst/>
              </a:prstGeom>
              <a:ln>
                <a:noFill/>
              </a:ln>
              <a:effectLst>
                <a:softEdge rad="112500"/>
              </a:effectLst>
            </p:spPr>
          </p:pic>
          <p:pic>
            <p:nvPicPr>
              <p:cNvPr id="10" name="Picture 9">
                <a:extLst>
                  <a:ext uri="{FF2B5EF4-FFF2-40B4-BE49-F238E27FC236}">
                    <a16:creationId xmlns:a16="http://schemas.microsoft.com/office/drawing/2014/main" id="{FE1CF939-7EBE-0E43-A251-7E18103BC8C9}"/>
                  </a:ext>
                </a:extLst>
              </p:cNvPr>
              <p:cNvPicPr>
                <a:picLocks noChangeAspect="1"/>
              </p:cNvPicPr>
              <p:nvPr/>
            </p:nvPicPr>
            <p:blipFill rotWithShape="1">
              <a:blip r:embed="rId5"/>
              <a:srcRect l="-1" t="10740" r="41742" b="54974"/>
              <a:stretch/>
            </p:blipFill>
            <p:spPr>
              <a:xfrm>
                <a:off x="-16701" y="1807791"/>
                <a:ext cx="808480" cy="716342"/>
              </a:xfrm>
              <a:prstGeom prst="rect">
                <a:avLst/>
              </a:prstGeom>
              <a:ln>
                <a:noFill/>
              </a:ln>
              <a:effectLst>
                <a:softEdge rad="112500"/>
              </a:effectLst>
            </p:spPr>
          </p:pic>
          <p:pic>
            <p:nvPicPr>
              <p:cNvPr id="11" name="Picture 10">
                <a:extLst>
                  <a:ext uri="{FF2B5EF4-FFF2-40B4-BE49-F238E27FC236}">
                    <a16:creationId xmlns:a16="http://schemas.microsoft.com/office/drawing/2014/main" id="{06EF23DD-1891-3A48-9E9B-1A233514D66B}"/>
                  </a:ext>
                </a:extLst>
              </p:cNvPr>
              <p:cNvPicPr>
                <a:picLocks noChangeAspect="1"/>
              </p:cNvPicPr>
              <p:nvPr/>
            </p:nvPicPr>
            <p:blipFill rotWithShape="1">
              <a:blip r:embed="rId6"/>
              <a:srcRect l="15925" t="5321" r="17485" b="60660"/>
              <a:stretch/>
            </p:blipFill>
            <p:spPr>
              <a:xfrm>
                <a:off x="-58856" y="2473454"/>
                <a:ext cx="818848" cy="675023"/>
              </a:xfrm>
              <a:prstGeom prst="rect">
                <a:avLst/>
              </a:prstGeom>
              <a:ln>
                <a:noFill/>
              </a:ln>
              <a:effectLst>
                <a:softEdge rad="112500"/>
              </a:effectLst>
            </p:spPr>
          </p:pic>
          <p:pic>
            <p:nvPicPr>
              <p:cNvPr id="12" name="Picture 11">
                <a:extLst>
                  <a:ext uri="{FF2B5EF4-FFF2-40B4-BE49-F238E27FC236}">
                    <a16:creationId xmlns:a16="http://schemas.microsoft.com/office/drawing/2014/main" id="{FE46EC41-B13D-C243-8B61-794BB580A81C}"/>
                  </a:ext>
                </a:extLst>
              </p:cNvPr>
              <p:cNvPicPr>
                <a:picLocks noChangeAspect="1"/>
              </p:cNvPicPr>
              <p:nvPr/>
            </p:nvPicPr>
            <p:blipFill>
              <a:blip r:embed="rId7"/>
              <a:stretch>
                <a:fillRect/>
              </a:stretch>
            </p:blipFill>
            <p:spPr>
              <a:xfrm>
                <a:off x="-43035" y="3733457"/>
                <a:ext cx="850636" cy="639625"/>
              </a:xfrm>
              <a:prstGeom prst="rect">
                <a:avLst/>
              </a:prstGeom>
              <a:ln>
                <a:noFill/>
              </a:ln>
              <a:effectLst>
                <a:softEdge rad="112500"/>
              </a:effectLst>
            </p:spPr>
          </p:pic>
          <p:pic>
            <p:nvPicPr>
              <p:cNvPr id="13" name="Picture 12">
                <a:extLst>
                  <a:ext uri="{FF2B5EF4-FFF2-40B4-BE49-F238E27FC236}">
                    <a16:creationId xmlns:a16="http://schemas.microsoft.com/office/drawing/2014/main" id="{5988EA3A-517F-5D4A-AC31-05F4CC21D6C6}"/>
                  </a:ext>
                </a:extLst>
              </p:cNvPr>
              <p:cNvPicPr>
                <a:picLocks noChangeAspect="1"/>
              </p:cNvPicPr>
              <p:nvPr/>
            </p:nvPicPr>
            <p:blipFill rotWithShape="1">
              <a:blip r:embed="rId8"/>
              <a:srcRect l="43109" t="1" r="13599" b="42253"/>
              <a:stretch/>
            </p:blipFill>
            <p:spPr>
              <a:xfrm>
                <a:off x="-21957" y="3056060"/>
                <a:ext cx="808481" cy="716343"/>
              </a:xfrm>
              <a:prstGeom prst="rect">
                <a:avLst/>
              </a:prstGeom>
              <a:ln>
                <a:noFill/>
              </a:ln>
              <a:effectLst>
                <a:softEdge rad="112500"/>
              </a:effectLst>
            </p:spPr>
          </p:pic>
          <p:pic>
            <p:nvPicPr>
              <p:cNvPr id="14" name="Picture 13">
                <a:extLst>
                  <a:ext uri="{FF2B5EF4-FFF2-40B4-BE49-F238E27FC236}">
                    <a16:creationId xmlns:a16="http://schemas.microsoft.com/office/drawing/2014/main" id="{621D3618-40E5-8545-B20C-A25CE491F744}"/>
                  </a:ext>
                </a:extLst>
              </p:cNvPr>
              <p:cNvPicPr>
                <a:picLocks noChangeAspect="1"/>
              </p:cNvPicPr>
              <p:nvPr/>
            </p:nvPicPr>
            <p:blipFill rotWithShape="1">
              <a:blip r:embed="rId9"/>
              <a:srcRect r="31131" b="30619"/>
              <a:stretch/>
            </p:blipFill>
            <p:spPr>
              <a:xfrm>
                <a:off x="-20639" y="4318046"/>
                <a:ext cx="852920" cy="712556"/>
              </a:xfrm>
              <a:prstGeom prst="rect">
                <a:avLst/>
              </a:prstGeom>
              <a:ln>
                <a:noFill/>
              </a:ln>
              <a:effectLst>
                <a:softEdge rad="112500"/>
              </a:effectLst>
            </p:spPr>
          </p:pic>
          <p:pic>
            <p:nvPicPr>
              <p:cNvPr id="15" name="Picture 14">
                <a:extLst>
                  <a:ext uri="{FF2B5EF4-FFF2-40B4-BE49-F238E27FC236}">
                    <a16:creationId xmlns:a16="http://schemas.microsoft.com/office/drawing/2014/main" id="{96BABD0C-540D-D24B-8D63-18FD8A2BBE3B}"/>
                  </a:ext>
                </a:extLst>
              </p:cNvPr>
              <p:cNvPicPr>
                <a:picLocks noChangeAspect="1"/>
              </p:cNvPicPr>
              <p:nvPr/>
            </p:nvPicPr>
            <p:blipFill rotWithShape="1">
              <a:blip r:embed="rId10"/>
              <a:srcRect l="26679" t="25356" r="14900" b="40808"/>
              <a:stretch/>
            </p:blipFill>
            <p:spPr>
              <a:xfrm>
                <a:off x="1" y="1187150"/>
                <a:ext cx="774176" cy="675022"/>
              </a:xfrm>
              <a:prstGeom prst="rect">
                <a:avLst/>
              </a:prstGeom>
              <a:ln>
                <a:noFill/>
              </a:ln>
              <a:effectLst>
                <a:softEdge rad="112500"/>
              </a:effectLst>
            </p:spPr>
          </p:pic>
          <p:pic>
            <p:nvPicPr>
              <p:cNvPr id="16" name="Picture 15">
                <a:extLst>
                  <a:ext uri="{FF2B5EF4-FFF2-40B4-BE49-F238E27FC236}">
                    <a16:creationId xmlns:a16="http://schemas.microsoft.com/office/drawing/2014/main" id="{3EE0F443-D649-FE42-A02F-F61C964D5C26}"/>
                  </a:ext>
                </a:extLst>
              </p:cNvPr>
              <p:cNvPicPr>
                <a:picLocks noChangeAspect="1"/>
              </p:cNvPicPr>
              <p:nvPr/>
            </p:nvPicPr>
            <p:blipFill rotWithShape="1">
              <a:blip r:embed="rId11"/>
              <a:srcRect l="14000" r="27174" b="25759"/>
              <a:stretch/>
            </p:blipFill>
            <p:spPr>
              <a:xfrm>
                <a:off x="-41371" y="5556461"/>
                <a:ext cx="892501" cy="680521"/>
              </a:xfrm>
              <a:prstGeom prst="rect">
                <a:avLst/>
              </a:prstGeom>
              <a:ln>
                <a:noFill/>
              </a:ln>
              <a:effectLst>
                <a:softEdge rad="112500"/>
              </a:effectLst>
            </p:spPr>
          </p:pic>
          <p:pic>
            <p:nvPicPr>
              <p:cNvPr id="17" name="Picture 16">
                <a:extLst>
                  <a:ext uri="{FF2B5EF4-FFF2-40B4-BE49-F238E27FC236}">
                    <a16:creationId xmlns:a16="http://schemas.microsoft.com/office/drawing/2014/main" id="{4136C469-329F-2A4D-8A41-95AE55E040AA}"/>
                  </a:ext>
                </a:extLst>
              </p:cNvPr>
              <p:cNvPicPr>
                <a:picLocks noChangeAspect="1"/>
              </p:cNvPicPr>
              <p:nvPr/>
            </p:nvPicPr>
            <p:blipFill rotWithShape="1">
              <a:blip r:embed="rId12"/>
              <a:srcRect l="18133" t="16489" r="26453" b="20158"/>
              <a:stretch/>
            </p:blipFill>
            <p:spPr>
              <a:xfrm>
                <a:off x="-59634" y="6171281"/>
                <a:ext cx="929867" cy="706136"/>
              </a:xfrm>
              <a:prstGeom prst="rect">
                <a:avLst/>
              </a:prstGeom>
              <a:ln>
                <a:noFill/>
              </a:ln>
              <a:effectLst>
                <a:softEdge rad="112500"/>
              </a:effectLst>
            </p:spPr>
          </p:pic>
          <p:pic>
            <p:nvPicPr>
              <p:cNvPr id="18" name="Picture 17">
                <a:extLst>
                  <a:ext uri="{FF2B5EF4-FFF2-40B4-BE49-F238E27FC236}">
                    <a16:creationId xmlns:a16="http://schemas.microsoft.com/office/drawing/2014/main" id="{8EAE485A-CCA7-F14B-8152-D9829E81D5DB}"/>
                  </a:ext>
                </a:extLst>
              </p:cNvPr>
              <p:cNvPicPr>
                <a:picLocks noChangeAspect="1"/>
              </p:cNvPicPr>
              <p:nvPr/>
            </p:nvPicPr>
            <p:blipFill>
              <a:blip r:embed="rId13"/>
              <a:stretch>
                <a:fillRect/>
              </a:stretch>
            </p:blipFill>
            <p:spPr>
              <a:xfrm>
                <a:off x="-43035" y="4948956"/>
                <a:ext cx="897820" cy="712556"/>
              </a:xfrm>
              <a:prstGeom prst="rect">
                <a:avLst/>
              </a:prstGeom>
              <a:ln>
                <a:noFill/>
              </a:ln>
              <a:effectLst>
                <a:softEdge rad="112500"/>
              </a:effectLst>
            </p:spPr>
          </p:pic>
        </p:grpSp>
        <p:pic>
          <p:nvPicPr>
            <p:cNvPr id="20" name="Picture 19">
              <a:extLst>
                <a:ext uri="{FF2B5EF4-FFF2-40B4-BE49-F238E27FC236}">
                  <a16:creationId xmlns:a16="http://schemas.microsoft.com/office/drawing/2014/main" id="{8E55BA5E-C061-CB4E-9FD8-719B5057D492}"/>
                </a:ext>
              </a:extLst>
            </p:cNvPr>
            <p:cNvPicPr>
              <a:picLocks noChangeAspect="1"/>
            </p:cNvPicPr>
            <p:nvPr/>
          </p:nvPicPr>
          <p:blipFill rotWithShape="1">
            <a:blip r:embed="rId14"/>
            <a:srcRect l="90459" t="7303" r="3775" b="5129"/>
            <a:stretch/>
          </p:blipFill>
          <p:spPr>
            <a:xfrm>
              <a:off x="8711896" y="-9832"/>
              <a:ext cx="432103" cy="6858000"/>
            </a:xfrm>
            <a:prstGeom prst="rect">
              <a:avLst/>
            </a:prstGeom>
          </p:spPr>
        </p:pic>
      </p:grpSp>
      <p:pic>
        <p:nvPicPr>
          <p:cNvPr id="47" name="Picture 46">
            <a:extLst>
              <a:ext uri="{FF2B5EF4-FFF2-40B4-BE49-F238E27FC236}">
                <a16:creationId xmlns:a16="http://schemas.microsoft.com/office/drawing/2014/main" id="{0B6177E1-07FC-5447-848C-C7BD5494BA4F}"/>
              </a:ext>
            </a:extLst>
          </p:cNvPr>
          <p:cNvPicPr>
            <a:picLocks noChangeAspect="1"/>
          </p:cNvPicPr>
          <p:nvPr/>
        </p:nvPicPr>
        <p:blipFill>
          <a:blip r:embed="rId15"/>
          <a:stretch>
            <a:fillRect/>
          </a:stretch>
        </p:blipFill>
        <p:spPr>
          <a:xfrm>
            <a:off x="11215294" y="93699"/>
            <a:ext cx="594069" cy="1165860"/>
          </a:xfrm>
          <a:prstGeom prst="rect">
            <a:avLst/>
          </a:prstGeom>
        </p:spPr>
      </p:pic>
      <p:sp>
        <p:nvSpPr>
          <p:cNvPr id="48" name="Oval 47">
            <a:extLst>
              <a:ext uri="{FF2B5EF4-FFF2-40B4-BE49-F238E27FC236}">
                <a16:creationId xmlns:a16="http://schemas.microsoft.com/office/drawing/2014/main" id="{C0BFE753-341D-CD47-A18D-7C0817AFDE00}"/>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EC8663-B11A-580E-E1C0-9D46578CFBE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5" name="Title 1">
            <a:extLst>
              <a:ext uri="{FF2B5EF4-FFF2-40B4-BE49-F238E27FC236}">
                <a16:creationId xmlns:a16="http://schemas.microsoft.com/office/drawing/2014/main" id="{B1681448-5C49-98BC-F6D7-117E2A478461}"/>
              </a:ext>
            </a:extLst>
          </p:cNvPr>
          <p:cNvSpPr txBox="1">
            <a:spLocks/>
          </p:cNvSpPr>
          <p:nvPr/>
        </p:nvSpPr>
        <p:spPr>
          <a:xfrm>
            <a:off x="1503680" y="418387"/>
            <a:ext cx="8524240"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What are the </a:t>
            </a:r>
            <a:r>
              <a:rPr lang="en-US" sz="2800" b="1" dirty="0">
                <a:solidFill>
                  <a:srgbClr val="C00000"/>
                </a:solidFill>
                <a:latin typeface="+mn-lt"/>
              </a:rPr>
              <a:t>future population trajectories</a:t>
            </a:r>
            <a:r>
              <a:rPr lang="en-US" sz="2800" dirty="0">
                <a:latin typeface="+mn-lt"/>
              </a:rPr>
              <a:t> for </a:t>
            </a:r>
            <a:r>
              <a:rPr lang="en-US" sz="2800" b="1" dirty="0">
                <a:solidFill>
                  <a:srgbClr val="C00000"/>
                </a:solidFill>
                <a:latin typeface="+mn-lt"/>
              </a:rPr>
              <a:t>hunted lemurs </a:t>
            </a:r>
            <a:r>
              <a:rPr lang="en-US" sz="2800" dirty="0">
                <a:latin typeface="+mn-lt"/>
              </a:rPr>
              <a:t>on Madagascar’s </a:t>
            </a:r>
            <a:r>
              <a:rPr lang="en-US" sz="2800" b="1" dirty="0">
                <a:solidFill>
                  <a:srgbClr val="C00000"/>
                </a:solidFill>
                <a:latin typeface="+mn-lt"/>
              </a:rPr>
              <a:t>Makira-</a:t>
            </a:r>
            <a:r>
              <a:rPr lang="en-US" sz="2800" b="1" dirty="0" err="1">
                <a:solidFill>
                  <a:srgbClr val="C00000"/>
                </a:solidFill>
                <a:latin typeface="+mn-lt"/>
              </a:rPr>
              <a:t>Masoala</a:t>
            </a:r>
            <a:r>
              <a:rPr lang="en-US" sz="2800" b="1" dirty="0">
                <a:solidFill>
                  <a:srgbClr val="C00000"/>
                </a:solidFill>
                <a:latin typeface="+mn-lt"/>
              </a:rPr>
              <a:t> peninsula</a:t>
            </a:r>
            <a:r>
              <a:rPr lang="en-US" sz="2800" dirty="0">
                <a:latin typeface="+mn-lt"/>
              </a:rPr>
              <a:t>?</a:t>
            </a:r>
          </a:p>
        </p:txBody>
      </p:sp>
      <p:sp>
        <p:nvSpPr>
          <p:cNvPr id="6" name="Content Placeholder 2">
            <a:extLst>
              <a:ext uri="{FF2B5EF4-FFF2-40B4-BE49-F238E27FC236}">
                <a16:creationId xmlns:a16="http://schemas.microsoft.com/office/drawing/2014/main" id="{9C7D2B8D-D446-7D41-61F5-DE265E13141A}"/>
              </a:ext>
            </a:extLst>
          </p:cNvPr>
          <p:cNvSpPr>
            <a:spLocks noGrp="1"/>
          </p:cNvSpPr>
          <p:nvPr>
            <p:ph idx="1"/>
          </p:nvPr>
        </p:nvSpPr>
        <p:spPr>
          <a:xfrm>
            <a:off x="1503680" y="1300090"/>
            <a:ext cx="6825685" cy="5635308"/>
          </a:xfrm>
        </p:spPr>
        <p:txBody>
          <a:bodyPr>
            <a:normAutofit/>
          </a:bodyPr>
          <a:lstStyle/>
          <a:p>
            <a:r>
              <a:rPr lang="en-US" sz="2400" dirty="0">
                <a:solidFill>
                  <a:schemeClr val="bg1">
                    <a:lumMod val="65000"/>
                  </a:schemeClr>
                </a:solidFill>
              </a:rPr>
              <a:t>103 extant species of lemur</a:t>
            </a:r>
          </a:p>
          <a:p>
            <a:r>
              <a:rPr lang="en-US" sz="2400" dirty="0"/>
              <a:t> </a:t>
            </a:r>
            <a:r>
              <a:rPr lang="en-US" sz="2400" b="1" dirty="0">
                <a:solidFill>
                  <a:srgbClr val="C00000"/>
                </a:solidFill>
              </a:rPr>
              <a:t>94%</a:t>
            </a:r>
            <a:r>
              <a:rPr lang="en-US" sz="2400" dirty="0"/>
              <a:t> under some </a:t>
            </a:r>
            <a:r>
              <a:rPr lang="en-US" sz="2400" b="1" dirty="0">
                <a:solidFill>
                  <a:srgbClr val="C00000"/>
                </a:solidFill>
              </a:rPr>
              <a:t>IUCN category of threat</a:t>
            </a:r>
          </a:p>
          <a:p>
            <a:pPr lvl="1">
              <a:buFontTx/>
              <a:buChar char="-"/>
            </a:pPr>
            <a:r>
              <a:rPr lang="en-US" sz="2200" dirty="0"/>
              <a:t>24 Critically Endangered </a:t>
            </a:r>
          </a:p>
          <a:p>
            <a:pPr lvl="1">
              <a:buFontTx/>
              <a:buChar char="-"/>
            </a:pPr>
            <a:r>
              <a:rPr lang="en-US" sz="2200" dirty="0"/>
              <a:t>49 Endangered</a:t>
            </a:r>
          </a:p>
          <a:p>
            <a:pPr lvl="1">
              <a:buFontTx/>
              <a:buChar char="-"/>
            </a:pPr>
            <a:r>
              <a:rPr lang="en-US" sz="2200" dirty="0"/>
              <a:t>20 Vulnerable</a:t>
            </a:r>
          </a:p>
          <a:p>
            <a:pPr lvl="1">
              <a:buFontTx/>
              <a:buChar char="-"/>
            </a:pPr>
            <a:r>
              <a:rPr lang="en-US" sz="2200" dirty="0"/>
              <a:t>3 Near Threatened </a:t>
            </a:r>
          </a:p>
          <a:p>
            <a:pPr lvl="1">
              <a:buFontTx/>
              <a:buChar char="-"/>
            </a:pPr>
            <a:r>
              <a:rPr lang="en-US" sz="2200" dirty="0"/>
              <a:t>3 Least Concern</a:t>
            </a:r>
          </a:p>
          <a:p>
            <a:pPr lvl="1">
              <a:buFontTx/>
              <a:buChar char="-"/>
            </a:pPr>
            <a:r>
              <a:rPr lang="en-US" sz="2200" dirty="0"/>
              <a:t>4 Data Deficient</a:t>
            </a:r>
          </a:p>
          <a:p>
            <a:r>
              <a:rPr lang="en-US" sz="2400" dirty="0"/>
              <a:t>The </a:t>
            </a:r>
            <a:r>
              <a:rPr lang="en-US" sz="2400" b="1" dirty="0">
                <a:solidFill>
                  <a:srgbClr val="C00000"/>
                </a:solidFill>
              </a:rPr>
              <a:t>most imperiled group of mammals </a:t>
            </a:r>
            <a:r>
              <a:rPr lang="en-US" sz="2400" dirty="0"/>
              <a:t>on earth</a:t>
            </a:r>
          </a:p>
        </p:txBody>
      </p:sp>
    </p:spTree>
    <p:extLst>
      <p:ext uri="{BB962C8B-B14F-4D97-AF65-F5344CB8AC3E}">
        <p14:creationId xmlns:p14="http://schemas.microsoft.com/office/powerpoint/2010/main" val="22546924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2E6B26-3683-D14C-8308-F40E26DC03DF}"/>
              </a:ext>
            </a:extLst>
          </p:cNvPr>
          <p:cNvGrpSpPr/>
          <p:nvPr/>
        </p:nvGrpSpPr>
        <p:grpSpPr>
          <a:xfrm>
            <a:off x="160443" y="-10278"/>
            <a:ext cx="1231807" cy="6918907"/>
            <a:chOff x="7912192" y="-70739"/>
            <a:chExt cx="1231807" cy="6918907"/>
          </a:xfrm>
        </p:grpSpPr>
        <p:grpSp>
          <p:nvGrpSpPr>
            <p:cNvPr id="21" name="Group 20">
              <a:extLst>
                <a:ext uri="{FF2B5EF4-FFF2-40B4-BE49-F238E27FC236}">
                  <a16:creationId xmlns:a16="http://schemas.microsoft.com/office/drawing/2014/main" id="{07898E74-3D1E-B14B-AEF4-30E767E3D01C}"/>
                </a:ext>
              </a:extLst>
            </p:cNvPr>
            <p:cNvGrpSpPr/>
            <p:nvPr/>
          </p:nvGrpSpPr>
          <p:grpSpPr>
            <a:xfrm>
              <a:off x="7912192" y="-70739"/>
              <a:ext cx="929867" cy="6918907"/>
              <a:chOff x="-59634" y="-41490"/>
              <a:chExt cx="929867" cy="6918907"/>
            </a:xfrm>
          </p:grpSpPr>
          <p:pic>
            <p:nvPicPr>
              <p:cNvPr id="8" name="Picture 7">
                <a:extLst>
                  <a:ext uri="{FF2B5EF4-FFF2-40B4-BE49-F238E27FC236}">
                    <a16:creationId xmlns:a16="http://schemas.microsoft.com/office/drawing/2014/main" id="{DBF0716D-A7DD-0D4E-86A0-FE88D6E27656}"/>
                  </a:ext>
                </a:extLst>
              </p:cNvPr>
              <p:cNvPicPr>
                <a:picLocks noChangeAspect="1"/>
              </p:cNvPicPr>
              <p:nvPr/>
            </p:nvPicPr>
            <p:blipFill rotWithShape="1">
              <a:blip r:embed="rId3"/>
              <a:srcRect l="20388" t="6368" r="23208" b="49665"/>
              <a:stretch/>
            </p:blipFill>
            <p:spPr>
              <a:xfrm>
                <a:off x="-58857" y="593856"/>
                <a:ext cx="850636" cy="675022"/>
              </a:xfrm>
              <a:prstGeom prst="rect">
                <a:avLst/>
              </a:prstGeom>
              <a:ln>
                <a:noFill/>
              </a:ln>
              <a:effectLst>
                <a:softEdge rad="112500"/>
              </a:effectLst>
            </p:spPr>
          </p:pic>
          <p:pic>
            <p:nvPicPr>
              <p:cNvPr id="9" name="Picture 8">
                <a:extLst>
                  <a:ext uri="{FF2B5EF4-FFF2-40B4-BE49-F238E27FC236}">
                    <a16:creationId xmlns:a16="http://schemas.microsoft.com/office/drawing/2014/main" id="{B6970CFE-C44F-BF45-973F-2870AC95F421}"/>
                  </a:ext>
                </a:extLst>
              </p:cNvPr>
              <p:cNvPicPr>
                <a:picLocks noChangeAspect="1"/>
              </p:cNvPicPr>
              <p:nvPr/>
            </p:nvPicPr>
            <p:blipFill rotWithShape="1">
              <a:blip r:embed="rId4"/>
              <a:srcRect l="13813" r="14819" b="-2001"/>
              <a:stretch/>
            </p:blipFill>
            <p:spPr>
              <a:xfrm>
                <a:off x="1" y="-41490"/>
                <a:ext cx="774176" cy="716425"/>
              </a:xfrm>
              <a:prstGeom prst="rect">
                <a:avLst/>
              </a:prstGeom>
              <a:ln>
                <a:noFill/>
              </a:ln>
              <a:effectLst>
                <a:softEdge rad="112500"/>
              </a:effectLst>
            </p:spPr>
          </p:pic>
          <p:pic>
            <p:nvPicPr>
              <p:cNvPr id="10" name="Picture 9">
                <a:extLst>
                  <a:ext uri="{FF2B5EF4-FFF2-40B4-BE49-F238E27FC236}">
                    <a16:creationId xmlns:a16="http://schemas.microsoft.com/office/drawing/2014/main" id="{FE1CF939-7EBE-0E43-A251-7E18103BC8C9}"/>
                  </a:ext>
                </a:extLst>
              </p:cNvPr>
              <p:cNvPicPr>
                <a:picLocks noChangeAspect="1"/>
              </p:cNvPicPr>
              <p:nvPr/>
            </p:nvPicPr>
            <p:blipFill rotWithShape="1">
              <a:blip r:embed="rId5"/>
              <a:srcRect l="-1" t="10740" r="41742" b="54974"/>
              <a:stretch/>
            </p:blipFill>
            <p:spPr>
              <a:xfrm>
                <a:off x="-16701" y="1807791"/>
                <a:ext cx="808480" cy="716342"/>
              </a:xfrm>
              <a:prstGeom prst="rect">
                <a:avLst/>
              </a:prstGeom>
              <a:ln>
                <a:noFill/>
              </a:ln>
              <a:effectLst>
                <a:softEdge rad="112500"/>
              </a:effectLst>
            </p:spPr>
          </p:pic>
          <p:pic>
            <p:nvPicPr>
              <p:cNvPr id="11" name="Picture 10">
                <a:extLst>
                  <a:ext uri="{FF2B5EF4-FFF2-40B4-BE49-F238E27FC236}">
                    <a16:creationId xmlns:a16="http://schemas.microsoft.com/office/drawing/2014/main" id="{06EF23DD-1891-3A48-9E9B-1A233514D66B}"/>
                  </a:ext>
                </a:extLst>
              </p:cNvPr>
              <p:cNvPicPr>
                <a:picLocks noChangeAspect="1"/>
              </p:cNvPicPr>
              <p:nvPr/>
            </p:nvPicPr>
            <p:blipFill rotWithShape="1">
              <a:blip r:embed="rId6"/>
              <a:srcRect l="15925" t="5321" r="17485" b="60660"/>
              <a:stretch/>
            </p:blipFill>
            <p:spPr>
              <a:xfrm>
                <a:off x="-58856" y="2473454"/>
                <a:ext cx="818848" cy="675023"/>
              </a:xfrm>
              <a:prstGeom prst="rect">
                <a:avLst/>
              </a:prstGeom>
              <a:ln>
                <a:noFill/>
              </a:ln>
              <a:effectLst>
                <a:softEdge rad="112500"/>
              </a:effectLst>
            </p:spPr>
          </p:pic>
          <p:pic>
            <p:nvPicPr>
              <p:cNvPr id="12" name="Picture 11">
                <a:extLst>
                  <a:ext uri="{FF2B5EF4-FFF2-40B4-BE49-F238E27FC236}">
                    <a16:creationId xmlns:a16="http://schemas.microsoft.com/office/drawing/2014/main" id="{FE46EC41-B13D-C243-8B61-794BB580A81C}"/>
                  </a:ext>
                </a:extLst>
              </p:cNvPr>
              <p:cNvPicPr>
                <a:picLocks noChangeAspect="1"/>
              </p:cNvPicPr>
              <p:nvPr/>
            </p:nvPicPr>
            <p:blipFill>
              <a:blip r:embed="rId7"/>
              <a:stretch>
                <a:fillRect/>
              </a:stretch>
            </p:blipFill>
            <p:spPr>
              <a:xfrm>
                <a:off x="-43035" y="3733457"/>
                <a:ext cx="850636" cy="639625"/>
              </a:xfrm>
              <a:prstGeom prst="rect">
                <a:avLst/>
              </a:prstGeom>
              <a:ln>
                <a:noFill/>
              </a:ln>
              <a:effectLst>
                <a:softEdge rad="112500"/>
              </a:effectLst>
            </p:spPr>
          </p:pic>
          <p:pic>
            <p:nvPicPr>
              <p:cNvPr id="13" name="Picture 12">
                <a:extLst>
                  <a:ext uri="{FF2B5EF4-FFF2-40B4-BE49-F238E27FC236}">
                    <a16:creationId xmlns:a16="http://schemas.microsoft.com/office/drawing/2014/main" id="{5988EA3A-517F-5D4A-AC31-05F4CC21D6C6}"/>
                  </a:ext>
                </a:extLst>
              </p:cNvPr>
              <p:cNvPicPr>
                <a:picLocks noChangeAspect="1"/>
              </p:cNvPicPr>
              <p:nvPr/>
            </p:nvPicPr>
            <p:blipFill rotWithShape="1">
              <a:blip r:embed="rId8"/>
              <a:srcRect l="43109" t="1" r="13599" b="42253"/>
              <a:stretch/>
            </p:blipFill>
            <p:spPr>
              <a:xfrm>
                <a:off x="-21957" y="3056060"/>
                <a:ext cx="808481" cy="716343"/>
              </a:xfrm>
              <a:prstGeom prst="rect">
                <a:avLst/>
              </a:prstGeom>
              <a:ln>
                <a:noFill/>
              </a:ln>
              <a:effectLst>
                <a:softEdge rad="112500"/>
              </a:effectLst>
            </p:spPr>
          </p:pic>
          <p:pic>
            <p:nvPicPr>
              <p:cNvPr id="14" name="Picture 13">
                <a:extLst>
                  <a:ext uri="{FF2B5EF4-FFF2-40B4-BE49-F238E27FC236}">
                    <a16:creationId xmlns:a16="http://schemas.microsoft.com/office/drawing/2014/main" id="{621D3618-40E5-8545-B20C-A25CE491F744}"/>
                  </a:ext>
                </a:extLst>
              </p:cNvPr>
              <p:cNvPicPr>
                <a:picLocks noChangeAspect="1"/>
              </p:cNvPicPr>
              <p:nvPr/>
            </p:nvPicPr>
            <p:blipFill rotWithShape="1">
              <a:blip r:embed="rId9"/>
              <a:srcRect r="31131" b="30619"/>
              <a:stretch/>
            </p:blipFill>
            <p:spPr>
              <a:xfrm>
                <a:off x="-20639" y="4318046"/>
                <a:ext cx="852920" cy="712556"/>
              </a:xfrm>
              <a:prstGeom prst="rect">
                <a:avLst/>
              </a:prstGeom>
              <a:ln>
                <a:noFill/>
              </a:ln>
              <a:effectLst>
                <a:softEdge rad="112500"/>
              </a:effectLst>
            </p:spPr>
          </p:pic>
          <p:pic>
            <p:nvPicPr>
              <p:cNvPr id="15" name="Picture 14">
                <a:extLst>
                  <a:ext uri="{FF2B5EF4-FFF2-40B4-BE49-F238E27FC236}">
                    <a16:creationId xmlns:a16="http://schemas.microsoft.com/office/drawing/2014/main" id="{96BABD0C-540D-D24B-8D63-18FD8A2BBE3B}"/>
                  </a:ext>
                </a:extLst>
              </p:cNvPr>
              <p:cNvPicPr>
                <a:picLocks noChangeAspect="1"/>
              </p:cNvPicPr>
              <p:nvPr/>
            </p:nvPicPr>
            <p:blipFill rotWithShape="1">
              <a:blip r:embed="rId10"/>
              <a:srcRect l="26679" t="25356" r="14900" b="40808"/>
              <a:stretch/>
            </p:blipFill>
            <p:spPr>
              <a:xfrm>
                <a:off x="1" y="1187150"/>
                <a:ext cx="774176" cy="675022"/>
              </a:xfrm>
              <a:prstGeom prst="rect">
                <a:avLst/>
              </a:prstGeom>
              <a:ln>
                <a:noFill/>
              </a:ln>
              <a:effectLst>
                <a:softEdge rad="112500"/>
              </a:effectLst>
            </p:spPr>
          </p:pic>
          <p:pic>
            <p:nvPicPr>
              <p:cNvPr id="16" name="Picture 15">
                <a:extLst>
                  <a:ext uri="{FF2B5EF4-FFF2-40B4-BE49-F238E27FC236}">
                    <a16:creationId xmlns:a16="http://schemas.microsoft.com/office/drawing/2014/main" id="{3EE0F443-D649-FE42-A02F-F61C964D5C26}"/>
                  </a:ext>
                </a:extLst>
              </p:cNvPr>
              <p:cNvPicPr>
                <a:picLocks noChangeAspect="1"/>
              </p:cNvPicPr>
              <p:nvPr/>
            </p:nvPicPr>
            <p:blipFill rotWithShape="1">
              <a:blip r:embed="rId11"/>
              <a:srcRect l="14000" r="27174" b="25759"/>
              <a:stretch/>
            </p:blipFill>
            <p:spPr>
              <a:xfrm>
                <a:off x="-41371" y="5556461"/>
                <a:ext cx="892501" cy="680521"/>
              </a:xfrm>
              <a:prstGeom prst="rect">
                <a:avLst/>
              </a:prstGeom>
              <a:ln>
                <a:noFill/>
              </a:ln>
              <a:effectLst>
                <a:softEdge rad="112500"/>
              </a:effectLst>
            </p:spPr>
          </p:pic>
          <p:pic>
            <p:nvPicPr>
              <p:cNvPr id="17" name="Picture 16">
                <a:extLst>
                  <a:ext uri="{FF2B5EF4-FFF2-40B4-BE49-F238E27FC236}">
                    <a16:creationId xmlns:a16="http://schemas.microsoft.com/office/drawing/2014/main" id="{4136C469-329F-2A4D-8A41-95AE55E040AA}"/>
                  </a:ext>
                </a:extLst>
              </p:cNvPr>
              <p:cNvPicPr>
                <a:picLocks noChangeAspect="1"/>
              </p:cNvPicPr>
              <p:nvPr/>
            </p:nvPicPr>
            <p:blipFill rotWithShape="1">
              <a:blip r:embed="rId12"/>
              <a:srcRect l="18133" t="16489" r="26453" b="20158"/>
              <a:stretch/>
            </p:blipFill>
            <p:spPr>
              <a:xfrm>
                <a:off x="-59634" y="6171281"/>
                <a:ext cx="929867" cy="706136"/>
              </a:xfrm>
              <a:prstGeom prst="rect">
                <a:avLst/>
              </a:prstGeom>
              <a:ln>
                <a:noFill/>
              </a:ln>
              <a:effectLst>
                <a:softEdge rad="112500"/>
              </a:effectLst>
            </p:spPr>
          </p:pic>
          <p:pic>
            <p:nvPicPr>
              <p:cNvPr id="18" name="Picture 17">
                <a:extLst>
                  <a:ext uri="{FF2B5EF4-FFF2-40B4-BE49-F238E27FC236}">
                    <a16:creationId xmlns:a16="http://schemas.microsoft.com/office/drawing/2014/main" id="{8EAE485A-CCA7-F14B-8152-D9829E81D5DB}"/>
                  </a:ext>
                </a:extLst>
              </p:cNvPr>
              <p:cNvPicPr>
                <a:picLocks noChangeAspect="1"/>
              </p:cNvPicPr>
              <p:nvPr/>
            </p:nvPicPr>
            <p:blipFill>
              <a:blip r:embed="rId13"/>
              <a:stretch>
                <a:fillRect/>
              </a:stretch>
            </p:blipFill>
            <p:spPr>
              <a:xfrm>
                <a:off x="-43035" y="4948956"/>
                <a:ext cx="897820" cy="712556"/>
              </a:xfrm>
              <a:prstGeom prst="rect">
                <a:avLst/>
              </a:prstGeom>
              <a:ln>
                <a:noFill/>
              </a:ln>
              <a:effectLst>
                <a:softEdge rad="112500"/>
              </a:effectLst>
            </p:spPr>
          </p:pic>
        </p:grpSp>
        <p:pic>
          <p:nvPicPr>
            <p:cNvPr id="20" name="Picture 19">
              <a:extLst>
                <a:ext uri="{FF2B5EF4-FFF2-40B4-BE49-F238E27FC236}">
                  <a16:creationId xmlns:a16="http://schemas.microsoft.com/office/drawing/2014/main" id="{8E55BA5E-C061-CB4E-9FD8-719B5057D492}"/>
                </a:ext>
              </a:extLst>
            </p:cNvPr>
            <p:cNvPicPr>
              <a:picLocks noChangeAspect="1"/>
            </p:cNvPicPr>
            <p:nvPr/>
          </p:nvPicPr>
          <p:blipFill rotWithShape="1">
            <a:blip r:embed="rId14"/>
            <a:srcRect l="90459" t="7303" r="3775" b="5129"/>
            <a:stretch/>
          </p:blipFill>
          <p:spPr>
            <a:xfrm>
              <a:off x="8711896" y="-9832"/>
              <a:ext cx="432103" cy="6858000"/>
            </a:xfrm>
            <a:prstGeom prst="rect">
              <a:avLst/>
            </a:prstGeom>
          </p:spPr>
        </p:pic>
      </p:grpSp>
      <p:pic>
        <p:nvPicPr>
          <p:cNvPr id="47" name="Picture 46">
            <a:extLst>
              <a:ext uri="{FF2B5EF4-FFF2-40B4-BE49-F238E27FC236}">
                <a16:creationId xmlns:a16="http://schemas.microsoft.com/office/drawing/2014/main" id="{0B6177E1-07FC-5447-848C-C7BD5494BA4F}"/>
              </a:ext>
            </a:extLst>
          </p:cNvPr>
          <p:cNvPicPr>
            <a:picLocks noChangeAspect="1"/>
          </p:cNvPicPr>
          <p:nvPr/>
        </p:nvPicPr>
        <p:blipFill>
          <a:blip r:embed="rId15"/>
          <a:stretch>
            <a:fillRect/>
          </a:stretch>
        </p:blipFill>
        <p:spPr>
          <a:xfrm>
            <a:off x="11215294" y="93699"/>
            <a:ext cx="594069" cy="1165860"/>
          </a:xfrm>
          <a:prstGeom prst="rect">
            <a:avLst/>
          </a:prstGeom>
        </p:spPr>
      </p:pic>
      <p:sp>
        <p:nvSpPr>
          <p:cNvPr id="48" name="Oval 47">
            <a:extLst>
              <a:ext uri="{FF2B5EF4-FFF2-40B4-BE49-F238E27FC236}">
                <a16:creationId xmlns:a16="http://schemas.microsoft.com/office/drawing/2014/main" id="{C0BFE753-341D-CD47-A18D-7C0817AFDE00}"/>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EC8663-B11A-580E-E1C0-9D46578CFBE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5" name="Title 1">
            <a:extLst>
              <a:ext uri="{FF2B5EF4-FFF2-40B4-BE49-F238E27FC236}">
                <a16:creationId xmlns:a16="http://schemas.microsoft.com/office/drawing/2014/main" id="{B1681448-5C49-98BC-F6D7-117E2A478461}"/>
              </a:ext>
            </a:extLst>
          </p:cNvPr>
          <p:cNvSpPr txBox="1">
            <a:spLocks/>
          </p:cNvSpPr>
          <p:nvPr/>
        </p:nvSpPr>
        <p:spPr>
          <a:xfrm>
            <a:off x="1503680" y="418387"/>
            <a:ext cx="8524240"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What are the </a:t>
            </a:r>
            <a:r>
              <a:rPr lang="en-US" sz="2800" b="1" dirty="0">
                <a:solidFill>
                  <a:srgbClr val="C00000"/>
                </a:solidFill>
                <a:latin typeface="+mn-lt"/>
              </a:rPr>
              <a:t>future population trajectories</a:t>
            </a:r>
            <a:r>
              <a:rPr lang="en-US" sz="2800" dirty="0">
                <a:latin typeface="+mn-lt"/>
              </a:rPr>
              <a:t> for </a:t>
            </a:r>
            <a:r>
              <a:rPr lang="en-US" sz="2800" b="1" dirty="0">
                <a:solidFill>
                  <a:srgbClr val="C00000"/>
                </a:solidFill>
                <a:latin typeface="+mn-lt"/>
              </a:rPr>
              <a:t>hunted lemurs </a:t>
            </a:r>
            <a:r>
              <a:rPr lang="en-US" sz="2800" dirty="0">
                <a:latin typeface="+mn-lt"/>
              </a:rPr>
              <a:t>on Madagascar’s </a:t>
            </a:r>
            <a:r>
              <a:rPr lang="en-US" sz="2800" b="1" dirty="0">
                <a:solidFill>
                  <a:srgbClr val="C00000"/>
                </a:solidFill>
                <a:latin typeface="+mn-lt"/>
              </a:rPr>
              <a:t>Makira-</a:t>
            </a:r>
            <a:r>
              <a:rPr lang="en-US" sz="2800" b="1" dirty="0" err="1">
                <a:solidFill>
                  <a:srgbClr val="C00000"/>
                </a:solidFill>
                <a:latin typeface="+mn-lt"/>
              </a:rPr>
              <a:t>Masoala</a:t>
            </a:r>
            <a:r>
              <a:rPr lang="en-US" sz="2800" b="1" dirty="0">
                <a:solidFill>
                  <a:srgbClr val="C00000"/>
                </a:solidFill>
                <a:latin typeface="+mn-lt"/>
              </a:rPr>
              <a:t> peninsula</a:t>
            </a:r>
            <a:r>
              <a:rPr lang="en-US" sz="2800" dirty="0">
                <a:latin typeface="+mn-lt"/>
              </a:rPr>
              <a:t>?</a:t>
            </a:r>
          </a:p>
        </p:txBody>
      </p:sp>
      <p:sp>
        <p:nvSpPr>
          <p:cNvPr id="4" name="Content Placeholder 2">
            <a:extLst>
              <a:ext uri="{FF2B5EF4-FFF2-40B4-BE49-F238E27FC236}">
                <a16:creationId xmlns:a16="http://schemas.microsoft.com/office/drawing/2014/main" id="{F5E009C1-29B3-796D-B4C4-16B907693419}"/>
              </a:ext>
            </a:extLst>
          </p:cNvPr>
          <p:cNvSpPr>
            <a:spLocks noGrp="1"/>
          </p:cNvSpPr>
          <p:nvPr>
            <p:ph idx="1"/>
          </p:nvPr>
        </p:nvSpPr>
        <p:spPr>
          <a:xfrm>
            <a:off x="1503680" y="1300090"/>
            <a:ext cx="6825685" cy="5635308"/>
          </a:xfrm>
        </p:spPr>
        <p:txBody>
          <a:bodyPr>
            <a:normAutofit/>
          </a:bodyPr>
          <a:lstStyle/>
          <a:p>
            <a:r>
              <a:rPr lang="en-US" sz="2400" dirty="0">
                <a:solidFill>
                  <a:schemeClr val="bg1">
                    <a:lumMod val="65000"/>
                  </a:schemeClr>
                </a:solidFill>
              </a:rPr>
              <a:t>103 extant species of lemur</a:t>
            </a:r>
          </a:p>
          <a:p>
            <a:r>
              <a:rPr lang="en-US" sz="2400" dirty="0">
                <a:solidFill>
                  <a:schemeClr val="bg1">
                    <a:lumMod val="65000"/>
                  </a:schemeClr>
                </a:solidFill>
              </a:rPr>
              <a:t> 94% under some IUCN category of threat</a:t>
            </a:r>
          </a:p>
          <a:p>
            <a:r>
              <a:rPr lang="en-US" sz="2400" dirty="0">
                <a:solidFill>
                  <a:schemeClr val="bg1">
                    <a:lumMod val="65000"/>
                  </a:schemeClr>
                </a:solidFill>
              </a:rPr>
              <a:t>The most imperiled group of mammals on earth</a:t>
            </a:r>
          </a:p>
          <a:p>
            <a:r>
              <a:rPr lang="en-US" sz="2400" dirty="0"/>
              <a:t>Aimed to highlight what </a:t>
            </a:r>
            <a:r>
              <a:rPr lang="en-US" sz="2400" b="1" dirty="0">
                <a:solidFill>
                  <a:srgbClr val="C00000"/>
                </a:solidFill>
              </a:rPr>
              <a:t>quantitative population viability analysis</a:t>
            </a:r>
            <a:r>
              <a:rPr lang="en-US" sz="2400" dirty="0"/>
              <a:t> can add to conservation management and pinpoint data gaps</a:t>
            </a:r>
          </a:p>
        </p:txBody>
      </p:sp>
    </p:spTree>
    <p:extLst>
      <p:ext uri="{BB962C8B-B14F-4D97-AF65-F5344CB8AC3E}">
        <p14:creationId xmlns:p14="http://schemas.microsoft.com/office/powerpoint/2010/main" val="2330013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2E6B26-3683-D14C-8308-F40E26DC03DF}"/>
              </a:ext>
            </a:extLst>
          </p:cNvPr>
          <p:cNvGrpSpPr/>
          <p:nvPr/>
        </p:nvGrpSpPr>
        <p:grpSpPr>
          <a:xfrm>
            <a:off x="160443" y="-10278"/>
            <a:ext cx="1231807" cy="6918907"/>
            <a:chOff x="7912192" y="-70739"/>
            <a:chExt cx="1231807" cy="6918907"/>
          </a:xfrm>
        </p:grpSpPr>
        <p:grpSp>
          <p:nvGrpSpPr>
            <p:cNvPr id="21" name="Group 20">
              <a:extLst>
                <a:ext uri="{FF2B5EF4-FFF2-40B4-BE49-F238E27FC236}">
                  <a16:creationId xmlns:a16="http://schemas.microsoft.com/office/drawing/2014/main" id="{07898E74-3D1E-B14B-AEF4-30E767E3D01C}"/>
                </a:ext>
              </a:extLst>
            </p:cNvPr>
            <p:cNvGrpSpPr/>
            <p:nvPr/>
          </p:nvGrpSpPr>
          <p:grpSpPr>
            <a:xfrm>
              <a:off x="7912192" y="-70739"/>
              <a:ext cx="929867" cy="6918907"/>
              <a:chOff x="-59634" y="-41490"/>
              <a:chExt cx="929867" cy="6918907"/>
            </a:xfrm>
          </p:grpSpPr>
          <p:pic>
            <p:nvPicPr>
              <p:cNvPr id="8" name="Picture 7">
                <a:extLst>
                  <a:ext uri="{FF2B5EF4-FFF2-40B4-BE49-F238E27FC236}">
                    <a16:creationId xmlns:a16="http://schemas.microsoft.com/office/drawing/2014/main" id="{DBF0716D-A7DD-0D4E-86A0-FE88D6E27656}"/>
                  </a:ext>
                </a:extLst>
              </p:cNvPr>
              <p:cNvPicPr>
                <a:picLocks noChangeAspect="1"/>
              </p:cNvPicPr>
              <p:nvPr/>
            </p:nvPicPr>
            <p:blipFill rotWithShape="1">
              <a:blip r:embed="rId3"/>
              <a:srcRect l="20388" t="6368" r="23208" b="49665"/>
              <a:stretch/>
            </p:blipFill>
            <p:spPr>
              <a:xfrm>
                <a:off x="-58857" y="593856"/>
                <a:ext cx="850636" cy="675022"/>
              </a:xfrm>
              <a:prstGeom prst="rect">
                <a:avLst/>
              </a:prstGeom>
              <a:ln>
                <a:noFill/>
              </a:ln>
              <a:effectLst>
                <a:softEdge rad="112500"/>
              </a:effectLst>
            </p:spPr>
          </p:pic>
          <p:pic>
            <p:nvPicPr>
              <p:cNvPr id="9" name="Picture 8">
                <a:extLst>
                  <a:ext uri="{FF2B5EF4-FFF2-40B4-BE49-F238E27FC236}">
                    <a16:creationId xmlns:a16="http://schemas.microsoft.com/office/drawing/2014/main" id="{B6970CFE-C44F-BF45-973F-2870AC95F421}"/>
                  </a:ext>
                </a:extLst>
              </p:cNvPr>
              <p:cNvPicPr>
                <a:picLocks noChangeAspect="1"/>
              </p:cNvPicPr>
              <p:nvPr/>
            </p:nvPicPr>
            <p:blipFill rotWithShape="1">
              <a:blip r:embed="rId4"/>
              <a:srcRect l="13813" r="14819" b="-2001"/>
              <a:stretch/>
            </p:blipFill>
            <p:spPr>
              <a:xfrm>
                <a:off x="1" y="-41490"/>
                <a:ext cx="774176" cy="716425"/>
              </a:xfrm>
              <a:prstGeom prst="rect">
                <a:avLst/>
              </a:prstGeom>
              <a:ln>
                <a:noFill/>
              </a:ln>
              <a:effectLst>
                <a:softEdge rad="112500"/>
              </a:effectLst>
            </p:spPr>
          </p:pic>
          <p:pic>
            <p:nvPicPr>
              <p:cNvPr id="10" name="Picture 9">
                <a:extLst>
                  <a:ext uri="{FF2B5EF4-FFF2-40B4-BE49-F238E27FC236}">
                    <a16:creationId xmlns:a16="http://schemas.microsoft.com/office/drawing/2014/main" id="{FE1CF939-7EBE-0E43-A251-7E18103BC8C9}"/>
                  </a:ext>
                </a:extLst>
              </p:cNvPr>
              <p:cNvPicPr>
                <a:picLocks noChangeAspect="1"/>
              </p:cNvPicPr>
              <p:nvPr/>
            </p:nvPicPr>
            <p:blipFill rotWithShape="1">
              <a:blip r:embed="rId5"/>
              <a:srcRect l="-1" t="10740" r="41742" b="54974"/>
              <a:stretch/>
            </p:blipFill>
            <p:spPr>
              <a:xfrm>
                <a:off x="-16701" y="1807791"/>
                <a:ext cx="808480" cy="716342"/>
              </a:xfrm>
              <a:prstGeom prst="rect">
                <a:avLst/>
              </a:prstGeom>
              <a:ln>
                <a:noFill/>
              </a:ln>
              <a:effectLst>
                <a:softEdge rad="112500"/>
              </a:effectLst>
            </p:spPr>
          </p:pic>
          <p:pic>
            <p:nvPicPr>
              <p:cNvPr id="11" name="Picture 10">
                <a:extLst>
                  <a:ext uri="{FF2B5EF4-FFF2-40B4-BE49-F238E27FC236}">
                    <a16:creationId xmlns:a16="http://schemas.microsoft.com/office/drawing/2014/main" id="{06EF23DD-1891-3A48-9E9B-1A233514D66B}"/>
                  </a:ext>
                </a:extLst>
              </p:cNvPr>
              <p:cNvPicPr>
                <a:picLocks noChangeAspect="1"/>
              </p:cNvPicPr>
              <p:nvPr/>
            </p:nvPicPr>
            <p:blipFill rotWithShape="1">
              <a:blip r:embed="rId6"/>
              <a:srcRect l="15925" t="5321" r="17485" b="60660"/>
              <a:stretch/>
            </p:blipFill>
            <p:spPr>
              <a:xfrm>
                <a:off x="-58856" y="2473454"/>
                <a:ext cx="818848" cy="675023"/>
              </a:xfrm>
              <a:prstGeom prst="rect">
                <a:avLst/>
              </a:prstGeom>
              <a:ln>
                <a:noFill/>
              </a:ln>
              <a:effectLst>
                <a:softEdge rad="112500"/>
              </a:effectLst>
            </p:spPr>
          </p:pic>
          <p:pic>
            <p:nvPicPr>
              <p:cNvPr id="12" name="Picture 11">
                <a:extLst>
                  <a:ext uri="{FF2B5EF4-FFF2-40B4-BE49-F238E27FC236}">
                    <a16:creationId xmlns:a16="http://schemas.microsoft.com/office/drawing/2014/main" id="{FE46EC41-B13D-C243-8B61-794BB580A81C}"/>
                  </a:ext>
                </a:extLst>
              </p:cNvPr>
              <p:cNvPicPr>
                <a:picLocks noChangeAspect="1"/>
              </p:cNvPicPr>
              <p:nvPr/>
            </p:nvPicPr>
            <p:blipFill>
              <a:blip r:embed="rId7"/>
              <a:stretch>
                <a:fillRect/>
              </a:stretch>
            </p:blipFill>
            <p:spPr>
              <a:xfrm>
                <a:off x="-43035" y="3733457"/>
                <a:ext cx="850636" cy="639625"/>
              </a:xfrm>
              <a:prstGeom prst="rect">
                <a:avLst/>
              </a:prstGeom>
              <a:ln>
                <a:noFill/>
              </a:ln>
              <a:effectLst>
                <a:softEdge rad="112500"/>
              </a:effectLst>
            </p:spPr>
          </p:pic>
          <p:pic>
            <p:nvPicPr>
              <p:cNvPr id="13" name="Picture 12">
                <a:extLst>
                  <a:ext uri="{FF2B5EF4-FFF2-40B4-BE49-F238E27FC236}">
                    <a16:creationId xmlns:a16="http://schemas.microsoft.com/office/drawing/2014/main" id="{5988EA3A-517F-5D4A-AC31-05F4CC21D6C6}"/>
                  </a:ext>
                </a:extLst>
              </p:cNvPr>
              <p:cNvPicPr>
                <a:picLocks noChangeAspect="1"/>
              </p:cNvPicPr>
              <p:nvPr/>
            </p:nvPicPr>
            <p:blipFill rotWithShape="1">
              <a:blip r:embed="rId8"/>
              <a:srcRect l="43109" t="1" r="13599" b="42253"/>
              <a:stretch/>
            </p:blipFill>
            <p:spPr>
              <a:xfrm>
                <a:off x="-21957" y="3056060"/>
                <a:ext cx="808481" cy="716343"/>
              </a:xfrm>
              <a:prstGeom prst="rect">
                <a:avLst/>
              </a:prstGeom>
              <a:ln>
                <a:noFill/>
              </a:ln>
              <a:effectLst>
                <a:softEdge rad="112500"/>
              </a:effectLst>
            </p:spPr>
          </p:pic>
          <p:pic>
            <p:nvPicPr>
              <p:cNvPr id="14" name="Picture 13">
                <a:extLst>
                  <a:ext uri="{FF2B5EF4-FFF2-40B4-BE49-F238E27FC236}">
                    <a16:creationId xmlns:a16="http://schemas.microsoft.com/office/drawing/2014/main" id="{621D3618-40E5-8545-B20C-A25CE491F744}"/>
                  </a:ext>
                </a:extLst>
              </p:cNvPr>
              <p:cNvPicPr>
                <a:picLocks noChangeAspect="1"/>
              </p:cNvPicPr>
              <p:nvPr/>
            </p:nvPicPr>
            <p:blipFill rotWithShape="1">
              <a:blip r:embed="rId9"/>
              <a:srcRect r="31131" b="30619"/>
              <a:stretch/>
            </p:blipFill>
            <p:spPr>
              <a:xfrm>
                <a:off x="-20639" y="4318046"/>
                <a:ext cx="852920" cy="712556"/>
              </a:xfrm>
              <a:prstGeom prst="rect">
                <a:avLst/>
              </a:prstGeom>
              <a:ln>
                <a:noFill/>
              </a:ln>
              <a:effectLst>
                <a:softEdge rad="112500"/>
              </a:effectLst>
            </p:spPr>
          </p:pic>
          <p:pic>
            <p:nvPicPr>
              <p:cNvPr id="15" name="Picture 14">
                <a:extLst>
                  <a:ext uri="{FF2B5EF4-FFF2-40B4-BE49-F238E27FC236}">
                    <a16:creationId xmlns:a16="http://schemas.microsoft.com/office/drawing/2014/main" id="{96BABD0C-540D-D24B-8D63-18FD8A2BBE3B}"/>
                  </a:ext>
                </a:extLst>
              </p:cNvPr>
              <p:cNvPicPr>
                <a:picLocks noChangeAspect="1"/>
              </p:cNvPicPr>
              <p:nvPr/>
            </p:nvPicPr>
            <p:blipFill rotWithShape="1">
              <a:blip r:embed="rId10"/>
              <a:srcRect l="26679" t="25356" r="14900" b="40808"/>
              <a:stretch/>
            </p:blipFill>
            <p:spPr>
              <a:xfrm>
                <a:off x="1" y="1187150"/>
                <a:ext cx="774176" cy="675022"/>
              </a:xfrm>
              <a:prstGeom prst="rect">
                <a:avLst/>
              </a:prstGeom>
              <a:ln>
                <a:noFill/>
              </a:ln>
              <a:effectLst>
                <a:softEdge rad="112500"/>
              </a:effectLst>
            </p:spPr>
          </p:pic>
          <p:pic>
            <p:nvPicPr>
              <p:cNvPr id="16" name="Picture 15">
                <a:extLst>
                  <a:ext uri="{FF2B5EF4-FFF2-40B4-BE49-F238E27FC236}">
                    <a16:creationId xmlns:a16="http://schemas.microsoft.com/office/drawing/2014/main" id="{3EE0F443-D649-FE42-A02F-F61C964D5C26}"/>
                  </a:ext>
                </a:extLst>
              </p:cNvPr>
              <p:cNvPicPr>
                <a:picLocks noChangeAspect="1"/>
              </p:cNvPicPr>
              <p:nvPr/>
            </p:nvPicPr>
            <p:blipFill rotWithShape="1">
              <a:blip r:embed="rId11"/>
              <a:srcRect l="14000" r="27174" b="25759"/>
              <a:stretch/>
            </p:blipFill>
            <p:spPr>
              <a:xfrm>
                <a:off x="-41371" y="5556461"/>
                <a:ext cx="892501" cy="680521"/>
              </a:xfrm>
              <a:prstGeom prst="rect">
                <a:avLst/>
              </a:prstGeom>
              <a:ln>
                <a:noFill/>
              </a:ln>
              <a:effectLst>
                <a:softEdge rad="112500"/>
              </a:effectLst>
            </p:spPr>
          </p:pic>
          <p:pic>
            <p:nvPicPr>
              <p:cNvPr id="17" name="Picture 16">
                <a:extLst>
                  <a:ext uri="{FF2B5EF4-FFF2-40B4-BE49-F238E27FC236}">
                    <a16:creationId xmlns:a16="http://schemas.microsoft.com/office/drawing/2014/main" id="{4136C469-329F-2A4D-8A41-95AE55E040AA}"/>
                  </a:ext>
                </a:extLst>
              </p:cNvPr>
              <p:cNvPicPr>
                <a:picLocks noChangeAspect="1"/>
              </p:cNvPicPr>
              <p:nvPr/>
            </p:nvPicPr>
            <p:blipFill rotWithShape="1">
              <a:blip r:embed="rId12"/>
              <a:srcRect l="18133" t="16489" r="26453" b="20158"/>
              <a:stretch/>
            </p:blipFill>
            <p:spPr>
              <a:xfrm>
                <a:off x="-59634" y="6171281"/>
                <a:ext cx="929867" cy="706136"/>
              </a:xfrm>
              <a:prstGeom prst="rect">
                <a:avLst/>
              </a:prstGeom>
              <a:ln>
                <a:noFill/>
              </a:ln>
              <a:effectLst>
                <a:softEdge rad="112500"/>
              </a:effectLst>
            </p:spPr>
          </p:pic>
          <p:pic>
            <p:nvPicPr>
              <p:cNvPr id="18" name="Picture 17">
                <a:extLst>
                  <a:ext uri="{FF2B5EF4-FFF2-40B4-BE49-F238E27FC236}">
                    <a16:creationId xmlns:a16="http://schemas.microsoft.com/office/drawing/2014/main" id="{8EAE485A-CCA7-F14B-8152-D9829E81D5DB}"/>
                  </a:ext>
                </a:extLst>
              </p:cNvPr>
              <p:cNvPicPr>
                <a:picLocks noChangeAspect="1"/>
              </p:cNvPicPr>
              <p:nvPr/>
            </p:nvPicPr>
            <p:blipFill>
              <a:blip r:embed="rId13"/>
              <a:stretch>
                <a:fillRect/>
              </a:stretch>
            </p:blipFill>
            <p:spPr>
              <a:xfrm>
                <a:off x="-43035" y="4948956"/>
                <a:ext cx="897820" cy="712556"/>
              </a:xfrm>
              <a:prstGeom prst="rect">
                <a:avLst/>
              </a:prstGeom>
              <a:ln>
                <a:noFill/>
              </a:ln>
              <a:effectLst>
                <a:softEdge rad="112500"/>
              </a:effectLst>
            </p:spPr>
          </p:pic>
        </p:grpSp>
        <p:pic>
          <p:nvPicPr>
            <p:cNvPr id="20" name="Picture 19">
              <a:extLst>
                <a:ext uri="{FF2B5EF4-FFF2-40B4-BE49-F238E27FC236}">
                  <a16:creationId xmlns:a16="http://schemas.microsoft.com/office/drawing/2014/main" id="{8E55BA5E-C061-CB4E-9FD8-719B5057D492}"/>
                </a:ext>
              </a:extLst>
            </p:cNvPr>
            <p:cNvPicPr>
              <a:picLocks noChangeAspect="1"/>
            </p:cNvPicPr>
            <p:nvPr/>
          </p:nvPicPr>
          <p:blipFill rotWithShape="1">
            <a:blip r:embed="rId14"/>
            <a:srcRect l="90459" t="7303" r="3775" b="5129"/>
            <a:stretch/>
          </p:blipFill>
          <p:spPr>
            <a:xfrm>
              <a:off x="8711896" y="-9832"/>
              <a:ext cx="432103" cy="6858000"/>
            </a:xfrm>
            <a:prstGeom prst="rect">
              <a:avLst/>
            </a:prstGeom>
          </p:spPr>
        </p:pic>
      </p:grpSp>
      <p:pic>
        <p:nvPicPr>
          <p:cNvPr id="47" name="Picture 46">
            <a:extLst>
              <a:ext uri="{FF2B5EF4-FFF2-40B4-BE49-F238E27FC236}">
                <a16:creationId xmlns:a16="http://schemas.microsoft.com/office/drawing/2014/main" id="{0B6177E1-07FC-5447-848C-C7BD5494BA4F}"/>
              </a:ext>
            </a:extLst>
          </p:cNvPr>
          <p:cNvPicPr>
            <a:picLocks noChangeAspect="1"/>
          </p:cNvPicPr>
          <p:nvPr/>
        </p:nvPicPr>
        <p:blipFill>
          <a:blip r:embed="rId15"/>
          <a:stretch>
            <a:fillRect/>
          </a:stretch>
        </p:blipFill>
        <p:spPr>
          <a:xfrm>
            <a:off x="11215294" y="93699"/>
            <a:ext cx="594069" cy="1165860"/>
          </a:xfrm>
          <a:prstGeom prst="rect">
            <a:avLst/>
          </a:prstGeom>
        </p:spPr>
      </p:pic>
      <p:sp>
        <p:nvSpPr>
          <p:cNvPr id="48" name="Oval 47">
            <a:extLst>
              <a:ext uri="{FF2B5EF4-FFF2-40B4-BE49-F238E27FC236}">
                <a16:creationId xmlns:a16="http://schemas.microsoft.com/office/drawing/2014/main" id="{C0BFE753-341D-CD47-A18D-7C0817AFDE00}"/>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EC8663-B11A-580E-E1C0-9D46578CFBE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5" name="Title 1">
            <a:extLst>
              <a:ext uri="{FF2B5EF4-FFF2-40B4-BE49-F238E27FC236}">
                <a16:creationId xmlns:a16="http://schemas.microsoft.com/office/drawing/2014/main" id="{B1681448-5C49-98BC-F6D7-117E2A478461}"/>
              </a:ext>
            </a:extLst>
          </p:cNvPr>
          <p:cNvSpPr txBox="1">
            <a:spLocks/>
          </p:cNvSpPr>
          <p:nvPr/>
        </p:nvSpPr>
        <p:spPr>
          <a:xfrm>
            <a:off x="1503680" y="418387"/>
            <a:ext cx="8524240"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What are the </a:t>
            </a:r>
            <a:r>
              <a:rPr lang="en-US" sz="2800" b="1" dirty="0">
                <a:solidFill>
                  <a:srgbClr val="C00000"/>
                </a:solidFill>
                <a:latin typeface="+mn-lt"/>
              </a:rPr>
              <a:t>future population trajectories</a:t>
            </a:r>
            <a:r>
              <a:rPr lang="en-US" sz="2800" dirty="0">
                <a:latin typeface="+mn-lt"/>
              </a:rPr>
              <a:t> for </a:t>
            </a:r>
            <a:r>
              <a:rPr lang="en-US" sz="2800" b="1" dirty="0">
                <a:solidFill>
                  <a:srgbClr val="C00000"/>
                </a:solidFill>
                <a:latin typeface="+mn-lt"/>
              </a:rPr>
              <a:t>hunted lemurs </a:t>
            </a:r>
            <a:r>
              <a:rPr lang="en-US" sz="2800" dirty="0">
                <a:latin typeface="+mn-lt"/>
              </a:rPr>
              <a:t>on Madagascar’s </a:t>
            </a:r>
            <a:r>
              <a:rPr lang="en-US" sz="2800" b="1" dirty="0">
                <a:solidFill>
                  <a:srgbClr val="C00000"/>
                </a:solidFill>
                <a:latin typeface="+mn-lt"/>
              </a:rPr>
              <a:t>Makira-</a:t>
            </a:r>
            <a:r>
              <a:rPr lang="en-US" sz="2800" b="1" dirty="0" err="1">
                <a:solidFill>
                  <a:srgbClr val="C00000"/>
                </a:solidFill>
                <a:latin typeface="+mn-lt"/>
              </a:rPr>
              <a:t>Masoala</a:t>
            </a:r>
            <a:r>
              <a:rPr lang="en-US" sz="2800" b="1" dirty="0">
                <a:solidFill>
                  <a:srgbClr val="C00000"/>
                </a:solidFill>
                <a:latin typeface="+mn-lt"/>
              </a:rPr>
              <a:t> peninsula</a:t>
            </a:r>
            <a:r>
              <a:rPr lang="en-US" sz="2800" dirty="0">
                <a:latin typeface="+mn-lt"/>
              </a:rPr>
              <a:t>?</a:t>
            </a:r>
          </a:p>
        </p:txBody>
      </p:sp>
      <p:sp>
        <p:nvSpPr>
          <p:cNvPr id="4" name="Content Placeholder 2">
            <a:extLst>
              <a:ext uri="{FF2B5EF4-FFF2-40B4-BE49-F238E27FC236}">
                <a16:creationId xmlns:a16="http://schemas.microsoft.com/office/drawing/2014/main" id="{0554C647-15D2-B49B-3ED3-AD1FE1EB5E15}"/>
              </a:ext>
            </a:extLst>
          </p:cNvPr>
          <p:cNvSpPr>
            <a:spLocks noGrp="1"/>
          </p:cNvSpPr>
          <p:nvPr>
            <p:ph idx="1"/>
          </p:nvPr>
        </p:nvSpPr>
        <p:spPr>
          <a:xfrm>
            <a:off x="1503680" y="1300090"/>
            <a:ext cx="6825685" cy="5635308"/>
          </a:xfrm>
        </p:spPr>
        <p:txBody>
          <a:bodyPr>
            <a:normAutofit/>
          </a:bodyPr>
          <a:lstStyle/>
          <a:p>
            <a:r>
              <a:rPr lang="en-US" sz="2400" dirty="0">
                <a:solidFill>
                  <a:schemeClr val="bg1">
                    <a:lumMod val="65000"/>
                  </a:schemeClr>
                </a:solidFill>
              </a:rPr>
              <a:t>103 extant species of lemur</a:t>
            </a:r>
          </a:p>
          <a:p>
            <a:r>
              <a:rPr lang="en-US" sz="2400" dirty="0">
                <a:solidFill>
                  <a:schemeClr val="bg1">
                    <a:lumMod val="65000"/>
                  </a:schemeClr>
                </a:solidFill>
              </a:rPr>
              <a:t> 94% under some IUCN category of threat</a:t>
            </a:r>
          </a:p>
          <a:p>
            <a:r>
              <a:rPr lang="en-US" sz="2400" dirty="0">
                <a:solidFill>
                  <a:schemeClr val="bg1">
                    <a:lumMod val="65000"/>
                  </a:schemeClr>
                </a:solidFill>
              </a:rPr>
              <a:t>The most imperiled group of mammals on earth</a:t>
            </a:r>
          </a:p>
          <a:p>
            <a:r>
              <a:rPr lang="en-US" sz="2400" dirty="0">
                <a:solidFill>
                  <a:schemeClr val="bg1">
                    <a:lumMod val="65000"/>
                  </a:schemeClr>
                </a:solidFill>
              </a:rPr>
              <a:t>Aimed to highlight what quantitative population viability analysis can add to conservation management and pinpoint data gaps</a:t>
            </a:r>
          </a:p>
          <a:p>
            <a:r>
              <a:rPr lang="en-US" sz="2400" dirty="0"/>
              <a:t>We collected seasonal </a:t>
            </a:r>
            <a:r>
              <a:rPr lang="en-US" sz="2400" b="1" dirty="0">
                <a:solidFill>
                  <a:srgbClr val="C00000"/>
                </a:solidFill>
              </a:rPr>
              <a:t>human household consumption </a:t>
            </a:r>
            <a:r>
              <a:rPr lang="en-US" sz="2400" dirty="0"/>
              <a:t>and </a:t>
            </a:r>
            <a:r>
              <a:rPr lang="en-US" sz="2400" b="1" dirty="0">
                <a:solidFill>
                  <a:srgbClr val="C00000"/>
                </a:solidFill>
              </a:rPr>
              <a:t>hunter offtake data</a:t>
            </a:r>
            <a:r>
              <a:rPr lang="en-US" sz="2400" dirty="0">
                <a:solidFill>
                  <a:srgbClr val="C00000"/>
                </a:solidFill>
              </a:rPr>
              <a:t> </a:t>
            </a:r>
            <a:r>
              <a:rPr lang="en-US" sz="2400" dirty="0"/>
              <a:t>from 1155 households in 52 villages on the Makira-</a:t>
            </a:r>
            <a:r>
              <a:rPr lang="en-US" sz="2400" dirty="0" err="1"/>
              <a:t>Masoala</a:t>
            </a:r>
            <a:r>
              <a:rPr lang="en-US" sz="2400" dirty="0"/>
              <a:t> peninsula</a:t>
            </a:r>
          </a:p>
        </p:txBody>
      </p:sp>
    </p:spTree>
    <p:extLst>
      <p:ext uri="{BB962C8B-B14F-4D97-AF65-F5344CB8AC3E}">
        <p14:creationId xmlns:p14="http://schemas.microsoft.com/office/powerpoint/2010/main" val="18810075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2E6B26-3683-D14C-8308-F40E26DC03DF}"/>
              </a:ext>
            </a:extLst>
          </p:cNvPr>
          <p:cNvGrpSpPr/>
          <p:nvPr/>
        </p:nvGrpSpPr>
        <p:grpSpPr>
          <a:xfrm>
            <a:off x="160443" y="-10278"/>
            <a:ext cx="1231807" cy="6918907"/>
            <a:chOff x="7912192" y="-70739"/>
            <a:chExt cx="1231807" cy="6918907"/>
          </a:xfrm>
        </p:grpSpPr>
        <p:grpSp>
          <p:nvGrpSpPr>
            <p:cNvPr id="21" name="Group 20">
              <a:extLst>
                <a:ext uri="{FF2B5EF4-FFF2-40B4-BE49-F238E27FC236}">
                  <a16:creationId xmlns:a16="http://schemas.microsoft.com/office/drawing/2014/main" id="{07898E74-3D1E-B14B-AEF4-30E767E3D01C}"/>
                </a:ext>
              </a:extLst>
            </p:cNvPr>
            <p:cNvGrpSpPr/>
            <p:nvPr/>
          </p:nvGrpSpPr>
          <p:grpSpPr>
            <a:xfrm>
              <a:off x="7912192" y="-70739"/>
              <a:ext cx="929867" cy="6918907"/>
              <a:chOff x="-59634" y="-41490"/>
              <a:chExt cx="929867" cy="6918907"/>
            </a:xfrm>
          </p:grpSpPr>
          <p:pic>
            <p:nvPicPr>
              <p:cNvPr id="8" name="Picture 7">
                <a:extLst>
                  <a:ext uri="{FF2B5EF4-FFF2-40B4-BE49-F238E27FC236}">
                    <a16:creationId xmlns:a16="http://schemas.microsoft.com/office/drawing/2014/main" id="{DBF0716D-A7DD-0D4E-86A0-FE88D6E27656}"/>
                  </a:ext>
                </a:extLst>
              </p:cNvPr>
              <p:cNvPicPr>
                <a:picLocks noChangeAspect="1"/>
              </p:cNvPicPr>
              <p:nvPr/>
            </p:nvPicPr>
            <p:blipFill rotWithShape="1">
              <a:blip r:embed="rId3"/>
              <a:srcRect l="20388" t="6368" r="23208" b="49665"/>
              <a:stretch/>
            </p:blipFill>
            <p:spPr>
              <a:xfrm>
                <a:off x="-58857" y="593856"/>
                <a:ext cx="850636" cy="675022"/>
              </a:xfrm>
              <a:prstGeom prst="rect">
                <a:avLst/>
              </a:prstGeom>
              <a:ln>
                <a:noFill/>
              </a:ln>
              <a:effectLst>
                <a:softEdge rad="112500"/>
              </a:effectLst>
            </p:spPr>
          </p:pic>
          <p:pic>
            <p:nvPicPr>
              <p:cNvPr id="9" name="Picture 8">
                <a:extLst>
                  <a:ext uri="{FF2B5EF4-FFF2-40B4-BE49-F238E27FC236}">
                    <a16:creationId xmlns:a16="http://schemas.microsoft.com/office/drawing/2014/main" id="{B6970CFE-C44F-BF45-973F-2870AC95F421}"/>
                  </a:ext>
                </a:extLst>
              </p:cNvPr>
              <p:cNvPicPr>
                <a:picLocks noChangeAspect="1"/>
              </p:cNvPicPr>
              <p:nvPr/>
            </p:nvPicPr>
            <p:blipFill rotWithShape="1">
              <a:blip r:embed="rId4"/>
              <a:srcRect l="13813" r="14819" b="-2001"/>
              <a:stretch/>
            </p:blipFill>
            <p:spPr>
              <a:xfrm>
                <a:off x="1" y="-41490"/>
                <a:ext cx="774176" cy="716425"/>
              </a:xfrm>
              <a:prstGeom prst="rect">
                <a:avLst/>
              </a:prstGeom>
              <a:ln>
                <a:noFill/>
              </a:ln>
              <a:effectLst>
                <a:softEdge rad="112500"/>
              </a:effectLst>
            </p:spPr>
          </p:pic>
          <p:pic>
            <p:nvPicPr>
              <p:cNvPr id="10" name="Picture 9">
                <a:extLst>
                  <a:ext uri="{FF2B5EF4-FFF2-40B4-BE49-F238E27FC236}">
                    <a16:creationId xmlns:a16="http://schemas.microsoft.com/office/drawing/2014/main" id="{FE1CF939-7EBE-0E43-A251-7E18103BC8C9}"/>
                  </a:ext>
                </a:extLst>
              </p:cNvPr>
              <p:cNvPicPr>
                <a:picLocks noChangeAspect="1"/>
              </p:cNvPicPr>
              <p:nvPr/>
            </p:nvPicPr>
            <p:blipFill rotWithShape="1">
              <a:blip r:embed="rId5"/>
              <a:srcRect l="-1" t="10740" r="41742" b="54974"/>
              <a:stretch/>
            </p:blipFill>
            <p:spPr>
              <a:xfrm>
                <a:off x="-16701" y="1807791"/>
                <a:ext cx="808480" cy="716342"/>
              </a:xfrm>
              <a:prstGeom prst="rect">
                <a:avLst/>
              </a:prstGeom>
              <a:ln>
                <a:noFill/>
              </a:ln>
              <a:effectLst>
                <a:softEdge rad="112500"/>
              </a:effectLst>
            </p:spPr>
          </p:pic>
          <p:pic>
            <p:nvPicPr>
              <p:cNvPr id="11" name="Picture 10">
                <a:extLst>
                  <a:ext uri="{FF2B5EF4-FFF2-40B4-BE49-F238E27FC236}">
                    <a16:creationId xmlns:a16="http://schemas.microsoft.com/office/drawing/2014/main" id="{06EF23DD-1891-3A48-9E9B-1A233514D66B}"/>
                  </a:ext>
                </a:extLst>
              </p:cNvPr>
              <p:cNvPicPr>
                <a:picLocks noChangeAspect="1"/>
              </p:cNvPicPr>
              <p:nvPr/>
            </p:nvPicPr>
            <p:blipFill rotWithShape="1">
              <a:blip r:embed="rId6"/>
              <a:srcRect l="15925" t="5321" r="17485" b="60660"/>
              <a:stretch/>
            </p:blipFill>
            <p:spPr>
              <a:xfrm>
                <a:off x="-58856" y="2473454"/>
                <a:ext cx="818848" cy="675023"/>
              </a:xfrm>
              <a:prstGeom prst="rect">
                <a:avLst/>
              </a:prstGeom>
              <a:ln>
                <a:noFill/>
              </a:ln>
              <a:effectLst>
                <a:softEdge rad="112500"/>
              </a:effectLst>
            </p:spPr>
          </p:pic>
          <p:pic>
            <p:nvPicPr>
              <p:cNvPr id="12" name="Picture 11">
                <a:extLst>
                  <a:ext uri="{FF2B5EF4-FFF2-40B4-BE49-F238E27FC236}">
                    <a16:creationId xmlns:a16="http://schemas.microsoft.com/office/drawing/2014/main" id="{FE46EC41-B13D-C243-8B61-794BB580A81C}"/>
                  </a:ext>
                </a:extLst>
              </p:cNvPr>
              <p:cNvPicPr>
                <a:picLocks noChangeAspect="1"/>
              </p:cNvPicPr>
              <p:nvPr/>
            </p:nvPicPr>
            <p:blipFill>
              <a:blip r:embed="rId7"/>
              <a:stretch>
                <a:fillRect/>
              </a:stretch>
            </p:blipFill>
            <p:spPr>
              <a:xfrm>
                <a:off x="-43035" y="3733457"/>
                <a:ext cx="850636" cy="639625"/>
              </a:xfrm>
              <a:prstGeom prst="rect">
                <a:avLst/>
              </a:prstGeom>
              <a:ln>
                <a:noFill/>
              </a:ln>
              <a:effectLst>
                <a:softEdge rad="112500"/>
              </a:effectLst>
            </p:spPr>
          </p:pic>
          <p:pic>
            <p:nvPicPr>
              <p:cNvPr id="13" name="Picture 12">
                <a:extLst>
                  <a:ext uri="{FF2B5EF4-FFF2-40B4-BE49-F238E27FC236}">
                    <a16:creationId xmlns:a16="http://schemas.microsoft.com/office/drawing/2014/main" id="{5988EA3A-517F-5D4A-AC31-05F4CC21D6C6}"/>
                  </a:ext>
                </a:extLst>
              </p:cNvPr>
              <p:cNvPicPr>
                <a:picLocks noChangeAspect="1"/>
              </p:cNvPicPr>
              <p:nvPr/>
            </p:nvPicPr>
            <p:blipFill rotWithShape="1">
              <a:blip r:embed="rId8"/>
              <a:srcRect l="43109" t="1" r="13599" b="42253"/>
              <a:stretch/>
            </p:blipFill>
            <p:spPr>
              <a:xfrm>
                <a:off x="-21957" y="3056060"/>
                <a:ext cx="808481" cy="716343"/>
              </a:xfrm>
              <a:prstGeom prst="rect">
                <a:avLst/>
              </a:prstGeom>
              <a:ln>
                <a:noFill/>
              </a:ln>
              <a:effectLst>
                <a:softEdge rad="112500"/>
              </a:effectLst>
            </p:spPr>
          </p:pic>
          <p:pic>
            <p:nvPicPr>
              <p:cNvPr id="14" name="Picture 13">
                <a:extLst>
                  <a:ext uri="{FF2B5EF4-FFF2-40B4-BE49-F238E27FC236}">
                    <a16:creationId xmlns:a16="http://schemas.microsoft.com/office/drawing/2014/main" id="{621D3618-40E5-8545-B20C-A25CE491F744}"/>
                  </a:ext>
                </a:extLst>
              </p:cNvPr>
              <p:cNvPicPr>
                <a:picLocks noChangeAspect="1"/>
              </p:cNvPicPr>
              <p:nvPr/>
            </p:nvPicPr>
            <p:blipFill rotWithShape="1">
              <a:blip r:embed="rId9"/>
              <a:srcRect r="31131" b="30619"/>
              <a:stretch/>
            </p:blipFill>
            <p:spPr>
              <a:xfrm>
                <a:off x="-20639" y="4318046"/>
                <a:ext cx="852920" cy="712556"/>
              </a:xfrm>
              <a:prstGeom prst="rect">
                <a:avLst/>
              </a:prstGeom>
              <a:ln>
                <a:noFill/>
              </a:ln>
              <a:effectLst>
                <a:softEdge rad="112500"/>
              </a:effectLst>
            </p:spPr>
          </p:pic>
          <p:pic>
            <p:nvPicPr>
              <p:cNvPr id="15" name="Picture 14">
                <a:extLst>
                  <a:ext uri="{FF2B5EF4-FFF2-40B4-BE49-F238E27FC236}">
                    <a16:creationId xmlns:a16="http://schemas.microsoft.com/office/drawing/2014/main" id="{96BABD0C-540D-D24B-8D63-18FD8A2BBE3B}"/>
                  </a:ext>
                </a:extLst>
              </p:cNvPr>
              <p:cNvPicPr>
                <a:picLocks noChangeAspect="1"/>
              </p:cNvPicPr>
              <p:nvPr/>
            </p:nvPicPr>
            <p:blipFill rotWithShape="1">
              <a:blip r:embed="rId10"/>
              <a:srcRect l="26679" t="25356" r="14900" b="40808"/>
              <a:stretch/>
            </p:blipFill>
            <p:spPr>
              <a:xfrm>
                <a:off x="1" y="1187150"/>
                <a:ext cx="774176" cy="675022"/>
              </a:xfrm>
              <a:prstGeom prst="rect">
                <a:avLst/>
              </a:prstGeom>
              <a:ln>
                <a:noFill/>
              </a:ln>
              <a:effectLst>
                <a:softEdge rad="112500"/>
              </a:effectLst>
            </p:spPr>
          </p:pic>
          <p:pic>
            <p:nvPicPr>
              <p:cNvPr id="16" name="Picture 15">
                <a:extLst>
                  <a:ext uri="{FF2B5EF4-FFF2-40B4-BE49-F238E27FC236}">
                    <a16:creationId xmlns:a16="http://schemas.microsoft.com/office/drawing/2014/main" id="{3EE0F443-D649-FE42-A02F-F61C964D5C26}"/>
                  </a:ext>
                </a:extLst>
              </p:cNvPr>
              <p:cNvPicPr>
                <a:picLocks noChangeAspect="1"/>
              </p:cNvPicPr>
              <p:nvPr/>
            </p:nvPicPr>
            <p:blipFill rotWithShape="1">
              <a:blip r:embed="rId11"/>
              <a:srcRect l="14000" r="27174" b="25759"/>
              <a:stretch/>
            </p:blipFill>
            <p:spPr>
              <a:xfrm>
                <a:off x="-41371" y="5556461"/>
                <a:ext cx="892501" cy="680521"/>
              </a:xfrm>
              <a:prstGeom prst="rect">
                <a:avLst/>
              </a:prstGeom>
              <a:ln>
                <a:noFill/>
              </a:ln>
              <a:effectLst>
                <a:softEdge rad="112500"/>
              </a:effectLst>
            </p:spPr>
          </p:pic>
          <p:pic>
            <p:nvPicPr>
              <p:cNvPr id="17" name="Picture 16">
                <a:extLst>
                  <a:ext uri="{FF2B5EF4-FFF2-40B4-BE49-F238E27FC236}">
                    <a16:creationId xmlns:a16="http://schemas.microsoft.com/office/drawing/2014/main" id="{4136C469-329F-2A4D-8A41-95AE55E040AA}"/>
                  </a:ext>
                </a:extLst>
              </p:cNvPr>
              <p:cNvPicPr>
                <a:picLocks noChangeAspect="1"/>
              </p:cNvPicPr>
              <p:nvPr/>
            </p:nvPicPr>
            <p:blipFill rotWithShape="1">
              <a:blip r:embed="rId12"/>
              <a:srcRect l="18133" t="16489" r="26453" b="20158"/>
              <a:stretch/>
            </p:blipFill>
            <p:spPr>
              <a:xfrm>
                <a:off x="-59634" y="6171281"/>
                <a:ext cx="929867" cy="706136"/>
              </a:xfrm>
              <a:prstGeom prst="rect">
                <a:avLst/>
              </a:prstGeom>
              <a:ln>
                <a:noFill/>
              </a:ln>
              <a:effectLst>
                <a:softEdge rad="112500"/>
              </a:effectLst>
            </p:spPr>
          </p:pic>
          <p:pic>
            <p:nvPicPr>
              <p:cNvPr id="18" name="Picture 17">
                <a:extLst>
                  <a:ext uri="{FF2B5EF4-FFF2-40B4-BE49-F238E27FC236}">
                    <a16:creationId xmlns:a16="http://schemas.microsoft.com/office/drawing/2014/main" id="{8EAE485A-CCA7-F14B-8152-D9829E81D5DB}"/>
                  </a:ext>
                </a:extLst>
              </p:cNvPr>
              <p:cNvPicPr>
                <a:picLocks noChangeAspect="1"/>
              </p:cNvPicPr>
              <p:nvPr/>
            </p:nvPicPr>
            <p:blipFill>
              <a:blip r:embed="rId13"/>
              <a:stretch>
                <a:fillRect/>
              </a:stretch>
            </p:blipFill>
            <p:spPr>
              <a:xfrm>
                <a:off x="-43035" y="4948956"/>
                <a:ext cx="897820" cy="712556"/>
              </a:xfrm>
              <a:prstGeom prst="rect">
                <a:avLst/>
              </a:prstGeom>
              <a:ln>
                <a:noFill/>
              </a:ln>
              <a:effectLst>
                <a:softEdge rad="112500"/>
              </a:effectLst>
            </p:spPr>
          </p:pic>
        </p:grpSp>
        <p:pic>
          <p:nvPicPr>
            <p:cNvPr id="20" name="Picture 19">
              <a:extLst>
                <a:ext uri="{FF2B5EF4-FFF2-40B4-BE49-F238E27FC236}">
                  <a16:creationId xmlns:a16="http://schemas.microsoft.com/office/drawing/2014/main" id="{8E55BA5E-C061-CB4E-9FD8-719B5057D492}"/>
                </a:ext>
              </a:extLst>
            </p:cNvPr>
            <p:cNvPicPr>
              <a:picLocks noChangeAspect="1"/>
            </p:cNvPicPr>
            <p:nvPr/>
          </p:nvPicPr>
          <p:blipFill rotWithShape="1">
            <a:blip r:embed="rId14"/>
            <a:srcRect l="90459" t="7303" r="3775" b="5129"/>
            <a:stretch/>
          </p:blipFill>
          <p:spPr>
            <a:xfrm>
              <a:off x="8711896" y="-9832"/>
              <a:ext cx="432103" cy="6858000"/>
            </a:xfrm>
            <a:prstGeom prst="rect">
              <a:avLst/>
            </a:prstGeom>
          </p:spPr>
        </p:pic>
      </p:grpSp>
      <p:pic>
        <p:nvPicPr>
          <p:cNvPr id="47" name="Picture 46">
            <a:extLst>
              <a:ext uri="{FF2B5EF4-FFF2-40B4-BE49-F238E27FC236}">
                <a16:creationId xmlns:a16="http://schemas.microsoft.com/office/drawing/2014/main" id="{0B6177E1-07FC-5447-848C-C7BD5494BA4F}"/>
              </a:ext>
            </a:extLst>
          </p:cNvPr>
          <p:cNvPicPr>
            <a:picLocks noChangeAspect="1"/>
          </p:cNvPicPr>
          <p:nvPr/>
        </p:nvPicPr>
        <p:blipFill>
          <a:blip r:embed="rId15"/>
          <a:stretch>
            <a:fillRect/>
          </a:stretch>
        </p:blipFill>
        <p:spPr>
          <a:xfrm>
            <a:off x="11215294" y="93699"/>
            <a:ext cx="594069" cy="1165860"/>
          </a:xfrm>
          <a:prstGeom prst="rect">
            <a:avLst/>
          </a:prstGeom>
        </p:spPr>
      </p:pic>
      <p:sp>
        <p:nvSpPr>
          <p:cNvPr id="48" name="Oval 47">
            <a:extLst>
              <a:ext uri="{FF2B5EF4-FFF2-40B4-BE49-F238E27FC236}">
                <a16:creationId xmlns:a16="http://schemas.microsoft.com/office/drawing/2014/main" id="{C0BFE753-341D-CD47-A18D-7C0817AFDE00}"/>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EC8663-B11A-580E-E1C0-9D46578CFBE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5" name="Title 1">
            <a:extLst>
              <a:ext uri="{FF2B5EF4-FFF2-40B4-BE49-F238E27FC236}">
                <a16:creationId xmlns:a16="http://schemas.microsoft.com/office/drawing/2014/main" id="{B1681448-5C49-98BC-F6D7-117E2A478461}"/>
              </a:ext>
            </a:extLst>
          </p:cNvPr>
          <p:cNvSpPr txBox="1">
            <a:spLocks/>
          </p:cNvSpPr>
          <p:nvPr/>
        </p:nvSpPr>
        <p:spPr>
          <a:xfrm>
            <a:off x="1503680" y="418387"/>
            <a:ext cx="8524240"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What are the </a:t>
            </a:r>
            <a:r>
              <a:rPr lang="en-US" sz="2800" b="1" dirty="0">
                <a:solidFill>
                  <a:srgbClr val="C00000"/>
                </a:solidFill>
                <a:latin typeface="+mn-lt"/>
              </a:rPr>
              <a:t>future population trajectories</a:t>
            </a:r>
            <a:r>
              <a:rPr lang="en-US" sz="2800" dirty="0">
                <a:latin typeface="+mn-lt"/>
              </a:rPr>
              <a:t> for </a:t>
            </a:r>
            <a:r>
              <a:rPr lang="en-US" sz="2800" b="1" dirty="0">
                <a:solidFill>
                  <a:srgbClr val="C00000"/>
                </a:solidFill>
                <a:latin typeface="+mn-lt"/>
              </a:rPr>
              <a:t>hunted lemurs </a:t>
            </a:r>
            <a:r>
              <a:rPr lang="en-US" sz="2800" dirty="0">
                <a:latin typeface="+mn-lt"/>
              </a:rPr>
              <a:t>on Madagascar’s </a:t>
            </a:r>
            <a:r>
              <a:rPr lang="en-US" sz="2800" b="1" dirty="0">
                <a:solidFill>
                  <a:srgbClr val="C00000"/>
                </a:solidFill>
                <a:latin typeface="+mn-lt"/>
              </a:rPr>
              <a:t>Makira-</a:t>
            </a:r>
            <a:r>
              <a:rPr lang="en-US" sz="2800" b="1" dirty="0" err="1">
                <a:solidFill>
                  <a:srgbClr val="C00000"/>
                </a:solidFill>
                <a:latin typeface="+mn-lt"/>
              </a:rPr>
              <a:t>Masoala</a:t>
            </a:r>
            <a:r>
              <a:rPr lang="en-US" sz="2800" b="1" dirty="0">
                <a:solidFill>
                  <a:srgbClr val="C00000"/>
                </a:solidFill>
                <a:latin typeface="+mn-lt"/>
              </a:rPr>
              <a:t> peninsula</a:t>
            </a:r>
            <a:r>
              <a:rPr lang="en-US" sz="2800" dirty="0">
                <a:latin typeface="+mn-lt"/>
              </a:rPr>
              <a:t>?</a:t>
            </a:r>
          </a:p>
        </p:txBody>
      </p:sp>
      <p:sp>
        <p:nvSpPr>
          <p:cNvPr id="19" name="Content Placeholder 2">
            <a:extLst>
              <a:ext uri="{FF2B5EF4-FFF2-40B4-BE49-F238E27FC236}">
                <a16:creationId xmlns:a16="http://schemas.microsoft.com/office/drawing/2014/main" id="{440ACBB6-3FF3-224F-2118-6824E90A77C9}"/>
              </a:ext>
            </a:extLst>
          </p:cNvPr>
          <p:cNvSpPr txBox="1">
            <a:spLocks/>
          </p:cNvSpPr>
          <p:nvPr/>
        </p:nvSpPr>
        <p:spPr>
          <a:xfrm>
            <a:off x="1503680" y="1359724"/>
            <a:ext cx="7266662" cy="56353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bg1">
                    <a:lumMod val="65000"/>
                  </a:schemeClr>
                </a:solidFill>
              </a:rPr>
              <a:t>103 extant species of lemur</a:t>
            </a:r>
          </a:p>
          <a:p>
            <a:r>
              <a:rPr lang="en-US" sz="2400" dirty="0">
                <a:solidFill>
                  <a:schemeClr val="bg1">
                    <a:lumMod val="65000"/>
                  </a:schemeClr>
                </a:solidFill>
              </a:rPr>
              <a:t> 94% under some IUCN category of threat</a:t>
            </a:r>
          </a:p>
          <a:p>
            <a:r>
              <a:rPr lang="en-US" sz="2400" dirty="0">
                <a:solidFill>
                  <a:schemeClr val="bg1">
                    <a:lumMod val="65000"/>
                  </a:schemeClr>
                </a:solidFill>
              </a:rPr>
              <a:t>The most imperiled group of mammals on earth</a:t>
            </a:r>
          </a:p>
          <a:p>
            <a:r>
              <a:rPr lang="en-US" sz="2400" dirty="0">
                <a:solidFill>
                  <a:schemeClr val="bg1">
                    <a:lumMod val="65000"/>
                  </a:schemeClr>
                </a:solidFill>
              </a:rPr>
              <a:t>Aimed to highlight what quantitative population viability analysis can add to conservation management and pinpoint data gaps</a:t>
            </a:r>
          </a:p>
          <a:p>
            <a:r>
              <a:rPr lang="en-US" sz="2400" dirty="0">
                <a:solidFill>
                  <a:schemeClr val="bg1">
                    <a:lumMod val="65000"/>
                  </a:schemeClr>
                </a:solidFill>
              </a:rPr>
              <a:t>We collected seasonal </a:t>
            </a:r>
            <a:r>
              <a:rPr lang="en-US" sz="2400" b="1" dirty="0">
                <a:solidFill>
                  <a:schemeClr val="bg1">
                    <a:lumMod val="65000"/>
                  </a:schemeClr>
                </a:solidFill>
              </a:rPr>
              <a:t>human household consumption </a:t>
            </a:r>
            <a:r>
              <a:rPr lang="en-US" sz="2400" dirty="0">
                <a:solidFill>
                  <a:schemeClr val="bg1">
                    <a:lumMod val="65000"/>
                  </a:schemeClr>
                </a:solidFill>
              </a:rPr>
              <a:t>and </a:t>
            </a:r>
            <a:r>
              <a:rPr lang="en-US" sz="2400" b="1" dirty="0">
                <a:solidFill>
                  <a:schemeClr val="bg1">
                    <a:lumMod val="65000"/>
                  </a:schemeClr>
                </a:solidFill>
              </a:rPr>
              <a:t>hunter offtake data</a:t>
            </a:r>
            <a:r>
              <a:rPr lang="en-US" sz="2400" dirty="0">
                <a:solidFill>
                  <a:schemeClr val="bg1">
                    <a:lumMod val="65000"/>
                  </a:schemeClr>
                </a:solidFill>
              </a:rPr>
              <a:t> from 1155 households in 52 villages on the Makira-</a:t>
            </a:r>
            <a:r>
              <a:rPr lang="en-US" sz="2400" dirty="0" err="1">
                <a:solidFill>
                  <a:schemeClr val="bg1">
                    <a:lumMod val="65000"/>
                  </a:schemeClr>
                </a:solidFill>
              </a:rPr>
              <a:t>Masoala</a:t>
            </a:r>
            <a:r>
              <a:rPr lang="en-US" sz="2400" dirty="0">
                <a:solidFill>
                  <a:schemeClr val="bg1">
                    <a:lumMod val="65000"/>
                  </a:schemeClr>
                </a:solidFill>
              </a:rPr>
              <a:t> peninsula</a:t>
            </a:r>
          </a:p>
          <a:p>
            <a:r>
              <a:rPr lang="en-US" sz="2400" dirty="0"/>
              <a:t>MAHERY conducted monthly </a:t>
            </a:r>
            <a:r>
              <a:rPr lang="en-US" sz="2400" b="1" dirty="0">
                <a:solidFill>
                  <a:srgbClr val="C00000"/>
                </a:solidFill>
              </a:rPr>
              <a:t>dietary recall interviews </a:t>
            </a:r>
            <a:r>
              <a:rPr lang="en-US" sz="2400" dirty="0"/>
              <a:t>for target taxa in households from </a:t>
            </a:r>
            <a:r>
              <a:rPr lang="en-US" sz="2400" b="1" dirty="0">
                <a:solidFill>
                  <a:srgbClr val="C00000"/>
                </a:solidFill>
              </a:rPr>
              <a:t>2005-2013</a:t>
            </a:r>
          </a:p>
        </p:txBody>
      </p:sp>
    </p:spTree>
    <p:extLst>
      <p:ext uri="{BB962C8B-B14F-4D97-AF65-F5344CB8AC3E}">
        <p14:creationId xmlns:p14="http://schemas.microsoft.com/office/powerpoint/2010/main" val="9450469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2E6B26-3683-D14C-8308-F40E26DC03DF}"/>
              </a:ext>
            </a:extLst>
          </p:cNvPr>
          <p:cNvGrpSpPr/>
          <p:nvPr/>
        </p:nvGrpSpPr>
        <p:grpSpPr>
          <a:xfrm>
            <a:off x="160443" y="-10278"/>
            <a:ext cx="1231807" cy="6918907"/>
            <a:chOff x="7912192" y="-70739"/>
            <a:chExt cx="1231807" cy="6918907"/>
          </a:xfrm>
        </p:grpSpPr>
        <p:grpSp>
          <p:nvGrpSpPr>
            <p:cNvPr id="21" name="Group 20">
              <a:extLst>
                <a:ext uri="{FF2B5EF4-FFF2-40B4-BE49-F238E27FC236}">
                  <a16:creationId xmlns:a16="http://schemas.microsoft.com/office/drawing/2014/main" id="{07898E74-3D1E-B14B-AEF4-30E767E3D01C}"/>
                </a:ext>
              </a:extLst>
            </p:cNvPr>
            <p:cNvGrpSpPr/>
            <p:nvPr/>
          </p:nvGrpSpPr>
          <p:grpSpPr>
            <a:xfrm>
              <a:off x="7912192" y="-70739"/>
              <a:ext cx="929867" cy="6918907"/>
              <a:chOff x="-59634" y="-41490"/>
              <a:chExt cx="929867" cy="6918907"/>
            </a:xfrm>
          </p:grpSpPr>
          <p:pic>
            <p:nvPicPr>
              <p:cNvPr id="8" name="Picture 7">
                <a:extLst>
                  <a:ext uri="{FF2B5EF4-FFF2-40B4-BE49-F238E27FC236}">
                    <a16:creationId xmlns:a16="http://schemas.microsoft.com/office/drawing/2014/main" id="{DBF0716D-A7DD-0D4E-86A0-FE88D6E27656}"/>
                  </a:ext>
                </a:extLst>
              </p:cNvPr>
              <p:cNvPicPr>
                <a:picLocks noChangeAspect="1"/>
              </p:cNvPicPr>
              <p:nvPr/>
            </p:nvPicPr>
            <p:blipFill rotWithShape="1">
              <a:blip r:embed="rId3"/>
              <a:srcRect l="20388" t="6368" r="23208" b="49665"/>
              <a:stretch/>
            </p:blipFill>
            <p:spPr>
              <a:xfrm>
                <a:off x="-58857" y="593856"/>
                <a:ext cx="850636" cy="675022"/>
              </a:xfrm>
              <a:prstGeom prst="rect">
                <a:avLst/>
              </a:prstGeom>
              <a:ln>
                <a:noFill/>
              </a:ln>
              <a:effectLst>
                <a:softEdge rad="112500"/>
              </a:effectLst>
            </p:spPr>
          </p:pic>
          <p:pic>
            <p:nvPicPr>
              <p:cNvPr id="9" name="Picture 8">
                <a:extLst>
                  <a:ext uri="{FF2B5EF4-FFF2-40B4-BE49-F238E27FC236}">
                    <a16:creationId xmlns:a16="http://schemas.microsoft.com/office/drawing/2014/main" id="{B6970CFE-C44F-BF45-973F-2870AC95F421}"/>
                  </a:ext>
                </a:extLst>
              </p:cNvPr>
              <p:cNvPicPr>
                <a:picLocks noChangeAspect="1"/>
              </p:cNvPicPr>
              <p:nvPr/>
            </p:nvPicPr>
            <p:blipFill rotWithShape="1">
              <a:blip r:embed="rId4"/>
              <a:srcRect l="13813" r="14819" b="-2001"/>
              <a:stretch/>
            </p:blipFill>
            <p:spPr>
              <a:xfrm>
                <a:off x="1" y="-41490"/>
                <a:ext cx="774176" cy="716425"/>
              </a:xfrm>
              <a:prstGeom prst="rect">
                <a:avLst/>
              </a:prstGeom>
              <a:ln>
                <a:noFill/>
              </a:ln>
              <a:effectLst>
                <a:softEdge rad="112500"/>
              </a:effectLst>
            </p:spPr>
          </p:pic>
          <p:pic>
            <p:nvPicPr>
              <p:cNvPr id="10" name="Picture 9">
                <a:extLst>
                  <a:ext uri="{FF2B5EF4-FFF2-40B4-BE49-F238E27FC236}">
                    <a16:creationId xmlns:a16="http://schemas.microsoft.com/office/drawing/2014/main" id="{FE1CF939-7EBE-0E43-A251-7E18103BC8C9}"/>
                  </a:ext>
                </a:extLst>
              </p:cNvPr>
              <p:cNvPicPr>
                <a:picLocks noChangeAspect="1"/>
              </p:cNvPicPr>
              <p:nvPr/>
            </p:nvPicPr>
            <p:blipFill rotWithShape="1">
              <a:blip r:embed="rId5"/>
              <a:srcRect l="-1" t="10740" r="41742" b="54974"/>
              <a:stretch/>
            </p:blipFill>
            <p:spPr>
              <a:xfrm>
                <a:off x="-16701" y="1807791"/>
                <a:ext cx="808480" cy="716342"/>
              </a:xfrm>
              <a:prstGeom prst="rect">
                <a:avLst/>
              </a:prstGeom>
              <a:ln>
                <a:noFill/>
              </a:ln>
              <a:effectLst>
                <a:softEdge rad="112500"/>
              </a:effectLst>
            </p:spPr>
          </p:pic>
          <p:pic>
            <p:nvPicPr>
              <p:cNvPr id="11" name="Picture 10">
                <a:extLst>
                  <a:ext uri="{FF2B5EF4-FFF2-40B4-BE49-F238E27FC236}">
                    <a16:creationId xmlns:a16="http://schemas.microsoft.com/office/drawing/2014/main" id="{06EF23DD-1891-3A48-9E9B-1A233514D66B}"/>
                  </a:ext>
                </a:extLst>
              </p:cNvPr>
              <p:cNvPicPr>
                <a:picLocks noChangeAspect="1"/>
              </p:cNvPicPr>
              <p:nvPr/>
            </p:nvPicPr>
            <p:blipFill rotWithShape="1">
              <a:blip r:embed="rId6"/>
              <a:srcRect l="15925" t="5321" r="17485" b="60660"/>
              <a:stretch/>
            </p:blipFill>
            <p:spPr>
              <a:xfrm>
                <a:off x="-58856" y="2473454"/>
                <a:ext cx="818848" cy="675023"/>
              </a:xfrm>
              <a:prstGeom prst="rect">
                <a:avLst/>
              </a:prstGeom>
              <a:ln>
                <a:noFill/>
              </a:ln>
              <a:effectLst>
                <a:softEdge rad="112500"/>
              </a:effectLst>
            </p:spPr>
          </p:pic>
          <p:pic>
            <p:nvPicPr>
              <p:cNvPr id="12" name="Picture 11">
                <a:extLst>
                  <a:ext uri="{FF2B5EF4-FFF2-40B4-BE49-F238E27FC236}">
                    <a16:creationId xmlns:a16="http://schemas.microsoft.com/office/drawing/2014/main" id="{FE46EC41-B13D-C243-8B61-794BB580A81C}"/>
                  </a:ext>
                </a:extLst>
              </p:cNvPr>
              <p:cNvPicPr>
                <a:picLocks noChangeAspect="1"/>
              </p:cNvPicPr>
              <p:nvPr/>
            </p:nvPicPr>
            <p:blipFill>
              <a:blip r:embed="rId7"/>
              <a:stretch>
                <a:fillRect/>
              </a:stretch>
            </p:blipFill>
            <p:spPr>
              <a:xfrm>
                <a:off x="-43035" y="3733457"/>
                <a:ext cx="850636" cy="639625"/>
              </a:xfrm>
              <a:prstGeom prst="rect">
                <a:avLst/>
              </a:prstGeom>
              <a:ln>
                <a:noFill/>
              </a:ln>
              <a:effectLst>
                <a:softEdge rad="112500"/>
              </a:effectLst>
            </p:spPr>
          </p:pic>
          <p:pic>
            <p:nvPicPr>
              <p:cNvPr id="13" name="Picture 12">
                <a:extLst>
                  <a:ext uri="{FF2B5EF4-FFF2-40B4-BE49-F238E27FC236}">
                    <a16:creationId xmlns:a16="http://schemas.microsoft.com/office/drawing/2014/main" id="{5988EA3A-517F-5D4A-AC31-05F4CC21D6C6}"/>
                  </a:ext>
                </a:extLst>
              </p:cNvPr>
              <p:cNvPicPr>
                <a:picLocks noChangeAspect="1"/>
              </p:cNvPicPr>
              <p:nvPr/>
            </p:nvPicPr>
            <p:blipFill rotWithShape="1">
              <a:blip r:embed="rId8"/>
              <a:srcRect l="43109" t="1" r="13599" b="42253"/>
              <a:stretch/>
            </p:blipFill>
            <p:spPr>
              <a:xfrm>
                <a:off x="-21957" y="3056060"/>
                <a:ext cx="808481" cy="716343"/>
              </a:xfrm>
              <a:prstGeom prst="rect">
                <a:avLst/>
              </a:prstGeom>
              <a:ln>
                <a:noFill/>
              </a:ln>
              <a:effectLst>
                <a:softEdge rad="112500"/>
              </a:effectLst>
            </p:spPr>
          </p:pic>
          <p:pic>
            <p:nvPicPr>
              <p:cNvPr id="14" name="Picture 13">
                <a:extLst>
                  <a:ext uri="{FF2B5EF4-FFF2-40B4-BE49-F238E27FC236}">
                    <a16:creationId xmlns:a16="http://schemas.microsoft.com/office/drawing/2014/main" id="{621D3618-40E5-8545-B20C-A25CE491F744}"/>
                  </a:ext>
                </a:extLst>
              </p:cNvPr>
              <p:cNvPicPr>
                <a:picLocks noChangeAspect="1"/>
              </p:cNvPicPr>
              <p:nvPr/>
            </p:nvPicPr>
            <p:blipFill rotWithShape="1">
              <a:blip r:embed="rId9"/>
              <a:srcRect r="31131" b="30619"/>
              <a:stretch/>
            </p:blipFill>
            <p:spPr>
              <a:xfrm>
                <a:off x="-20639" y="4318046"/>
                <a:ext cx="852920" cy="712556"/>
              </a:xfrm>
              <a:prstGeom prst="rect">
                <a:avLst/>
              </a:prstGeom>
              <a:ln>
                <a:noFill/>
              </a:ln>
              <a:effectLst>
                <a:softEdge rad="112500"/>
              </a:effectLst>
            </p:spPr>
          </p:pic>
          <p:pic>
            <p:nvPicPr>
              <p:cNvPr id="15" name="Picture 14">
                <a:extLst>
                  <a:ext uri="{FF2B5EF4-FFF2-40B4-BE49-F238E27FC236}">
                    <a16:creationId xmlns:a16="http://schemas.microsoft.com/office/drawing/2014/main" id="{96BABD0C-540D-D24B-8D63-18FD8A2BBE3B}"/>
                  </a:ext>
                </a:extLst>
              </p:cNvPr>
              <p:cNvPicPr>
                <a:picLocks noChangeAspect="1"/>
              </p:cNvPicPr>
              <p:nvPr/>
            </p:nvPicPr>
            <p:blipFill rotWithShape="1">
              <a:blip r:embed="rId10"/>
              <a:srcRect l="26679" t="25356" r="14900" b="40808"/>
              <a:stretch/>
            </p:blipFill>
            <p:spPr>
              <a:xfrm>
                <a:off x="1" y="1187150"/>
                <a:ext cx="774176" cy="675022"/>
              </a:xfrm>
              <a:prstGeom prst="rect">
                <a:avLst/>
              </a:prstGeom>
              <a:ln>
                <a:noFill/>
              </a:ln>
              <a:effectLst>
                <a:softEdge rad="112500"/>
              </a:effectLst>
            </p:spPr>
          </p:pic>
          <p:pic>
            <p:nvPicPr>
              <p:cNvPr id="16" name="Picture 15">
                <a:extLst>
                  <a:ext uri="{FF2B5EF4-FFF2-40B4-BE49-F238E27FC236}">
                    <a16:creationId xmlns:a16="http://schemas.microsoft.com/office/drawing/2014/main" id="{3EE0F443-D649-FE42-A02F-F61C964D5C26}"/>
                  </a:ext>
                </a:extLst>
              </p:cNvPr>
              <p:cNvPicPr>
                <a:picLocks noChangeAspect="1"/>
              </p:cNvPicPr>
              <p:nvPr/>
            </p:nvPicPr>
            <p:blipFill rotWithShape="1">
              <a:blip r:embed="rId11"/>
              <a:srcRect l="14000" r="27174" b="25759"/>
              <a:stretch/>
            </p:blipFill>
            <p:spPr>
              <a:xfrm>
                <a:off x="-41371" y="5556461"/>
                <a:ext cx="892501" cy="680521"/>
              </a:xfrm>
              <a:prstGeom prst="rect">
                <a:avLst/>
              </a:prstGeom>
              <a:ln>
                <a:noFill/>
              </a:ln>
              <a:effectLst>
                <a:softEdge rad="112500"/>
              </a:effectLst>
            </p:spPr>
          </p:pic>
          <p:pic>
            <p:nvPicPr>
              <p:cNvPr id="17" name="Picture 16">
                <a:extLst>
                  <a:ext uri="{FF2B5EF4-FFF2-40B4-BE49-F238E27FC236}">
                    <a16:creationId xmlns:a16="http://schemas.microsoft.com/office/drawing/2014/main" id="{4136C469-329F-2A4D-8A41-95AE55E040AA}"/>
                  </a:ext>
                </a:extLst>
              </p:cNvPr>
              <p:cNvPicPr>
                <a:picLocks noChangeAspect="1"/>
              </p:cNvPicPr>
              <p:nvPr/>
            </p:nvPicPr>
            <p:blipFill rotWithShape="1">
              <a:blip r:embed="rId12"/>
              <a:srcRect l="18133" t="16489" r="26453" b="20158"/>
              <a:stretch/>
            </p:blipFill>
            <p:spPr>
              <a:xfrm>
                <a:off x="-59634" y="6171281"/>
                <a:ext cx="929867" cy="706136"/>
              </a:xfrm>
              <a:prstGeom prst="rect">
                <a:avLst/>
              </a:prstGeom>
              <a:ln>
                <a:noFill/>
              </a:ln>
              <a:effectLst>
                <a:softEdge rad="112500"/>
              </a:effectLst>
            </p:spPr>
          </p:pic>
          <p:pic>
            <p:nvPicPr>
              <p:cNvPr id="18" name="Picture 17">
                <a:extLst>
                  <a:ext uri="{FF2B5EF4-FFF2-40B4-BE49-F238E27FC236}">
                    <a16:creationId xmlns:a16="http://schemas.microsoft.com/office/drawing/2014/main" id="{8EAE485A-CCA7-F14B-8152-D9829E81D5DB}"/>
                  </a:ext>
                </a:extLst>
              </p:cNvPr>
              <p:cNvPicPr>
                <a:picLocks noChangeAspect="1"/>
              </p:cNvPicPr>
              <p:nvPr/>
            </p:nvPicPr>
            <p:blipFill>
              <a:blip r:embed="rId13"/>
              <a:stretch>
                <a:fillRect/>
              </a:stretch>
            </p:blipFill>
            <p:spPr>
              <a:xfrm>
                <a:off x="-43035" y="4948956"/>
                <a:ext cx="897820" cy="712556"/>
              </a:xfrm>
              <a:prstGeom prst="rect">
                <a:avLst/>
              </a:prstGeom>
              <a:ln>
                <a:noFill/>
              </a:ln>
              <a:effectLst>
                <a:softEdge rad="112500"/>
              </a:effectLst>
            </p:spPr>
          </p:pic>
        </p:grpSp>
        <p:pic>
          <p:nvPicPr>
            <p:cNvPr id="20" name="Picture 19">
              <a:extLst>
                <a:ext uri="{FF2B5EF4-FFF2-40B4-BE49-F238E27FC236}">
                  <a16:creationId xmlns:a16="http://schemas.microsoft.com/office/drawing/2014/main" id="{8E55BA5E-C061-CB4E-9FD8-719B5057D492}"/>
                </a:ext>
              </a:extLst>
            </p:cNvPr>
            <p:cNvPicPr>
              <a:picLocks noChangeAspect="1"/>
            </p:cNvPicPr>
            <p:nvPr/>
          </p:nvPicPr>
          <p:blipFill rotWithShape="1">
            <a:blip r:embed="rId14"/>
            <a:srcRect l="90459" t="7303" r="3775" b="5129"/>
            <a:stretch/>
          </p:blipFill>
          <p:spPr>
            <a:xfrm>
              <a:off x="8711896" y="-9832"/>
              <a:ext cx="432103" cy="6858000"/>
            </a:xfrm>
            <a:prstGeom prst="rect">
              <a:avLst/>
            </a:prstGeom>
          </p:spPr>
        </p:pic>
      </p:grpSp>
      <p:pic>
        <p:nvPicPr>
          <p:cNvPr id="47" name="Picture 46">
            <a:extLst>
              <a:ext uri="{FF2B5EF4-FFF2-40B4-BE49-F238E27FC236}">
                <a16:creationId xmlns:a16="http://schemas.microsoft.com/office/drawing/2014/main" id="{0B6177E1-07FC-5447-848C-C7BD5494BA4F}"/>
              </a:ext>
            </a:extLst>
          </p:cNvPr>
          <p:cNvPicPr>
            <a:picLocks noChangeAspect="1"/>
          </p:cNvPicPr>
          <p:nvPr/>
        </p:nvPicPr>
        <p:blipFill>
          <a:blip r:embed="rId15"/>
          <a:stretch>
            <a:fillRect/>
          </a:stretch>
        </p:blipFill>
        <p:spPr>
          <a:xfrm>
            <a:off x="11215294" y="93699"/>
            <a:ext cx="594069" cy="1165860"/>
          </a:xfrm>
          <a:prstGeom prst="rect">
            <a:avLst/>
          </a:prstGeom>
        </p:spPr>
      </p:pic>
      <p:sp>
        <p:nvSpPr>
          <p:cNvPr id="48" name="Oval 47">
            <a:extLst>
              <a:ext uri="{FF2B5EF4-FFF2-40B4-BE49-F238E27FC236}">
                <a16:creationId xmlns:a16="http://schemas.microsoft.com/office/drawing/2014/main" id="{C0BFE753-341D-CD47-A18D-7C0817AFDE00}"/>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EC8663-B11A-580E-E1C0-9D46578CFBE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5" name="Title 1">
            <a:extLst>
              <a:ext uri="{FF2B5EF4-FFF2-40B4-BE49-F238E27FC236}">
                <a16:creationId xmlns:a16="http://schemas.microsoft.com/office/drawing/2014/main" id="{B1681448-5C49-98BC-F6D7-117E2A478461}"/>
              </a:ext>
            </a:extLst>
          </p:cNvPr>
          <p:cNvSpPr txBox="1">
            <a:spLocks/>
          </p:cNvSpPr>
          <p:nvPr/>
        </p:nvSpPr>
        <p:spPr>
          <a:xfrm>
            <a:off x="1503680" y="418387"/>
            <a:ext cx="8524240"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What are the </a:t>
            </a:r>
            <a:r>
              <a:rPr lang="en-US" sz="2800" b="1" dirty="0">
                <a:solidFill>
                  <a:srgbClr val="C00000"/>
                </a:solidFill>
                <a:latin typeface="+mn-lt"/>
              </a:rPr>
              <a:t>future population trajectories</a:t>
            </a:r>
            <a:r>
              <a:rPr lang="en-US" sz="2800" dirty="0">
                <a:latin typeface="+mn-lt"/>
              </a:rPr>
              <a:t> for </a:t>
            </a:r>
            <a:r>
              <a:rPr lang="en-US" sz="2800" b="1" dirty="0">
                <a:solidFill>
                  <a:srgbClr val="C00000"/>
                </a:solidFill>
                <a:latin typeface="+mn-lt"/>
              </a:rPr>
              <a:t>hunted lemurs </a:t>
            </a:r>
            <a:r>
              <a:rPr lang="en-US" sz="2800" dirty="0">
                <a:latin typeface="+mn-lt"/>
              </a:rPr>
              <a:t>on Madagascar’s </a:t>
            </a:r>
            <a:r>
              <a:rPr lang="en-US" sz="2800" b="1" dirty="0">
                <a:solidFill>
                  <a:srgbClr val="C00000"/>
                </a:solidFill>
                <a:latin typeface="+mn-lt"/>
              </a:rPr>
              <a:t>Makira-</a:t>
            </a:r>
            <a:r>
              <a:rPr lang="en-US" sz="2800" b="1" dirty="0" err="1">
                <a:solidFill>
                  <a:srgbClr val="C00000"/>
                </a:solidFill>
                <a:latin typeface="+mn-lt"/>
              </a:rPr>
              <a:t>Masoala</a:t>
            </a:r>
            <a:r>
              <a:rPr lang="en-US" sz="2800" b="1" dirty="0">
                <a:solidFill>
                  <a:srgbClr val="C00000"/>
                </a:solidFill>
                <a:latin typeface="+mn-lt"/>
              </a:rPr>
              <a:t> peninsula</a:t>
            </a:r>
            <a:r>
              <a:rPr lang="en-US" sz="2800" dirty="0">
                <a:latin typeface="+mn-lt"/>
              </a:rPr>
              <a:t>?</a:t>
            </a:r>
          </a:p>
        </p:txBody>
      </p:sp>
      <p:sp>
        <p:nvSpPr>
          <p:cNvPr id="4" name="Content Placeholder 2">
            <a:extLst>
              <a:ext uri="{FF2B5EF4-FFF2-40B4-BE49-F238E27FC236}">
                <a16:creationId xmlns:a16="http://schemas.microsoft.com/office/drawing/2014/main" id="{8F6E86C1-06DC-7D08-4EB9-ECA1F93CD30D}"/>
              </a:ext>
            </a:extLst>
          </p:cNvPr>
          <p:cNvSpPr>
            <a:spLocks noGrp="1"/>
          </p:cNvSpPr>
          <p:nvPr>
            <p:ph idx="1"/>
          </p:nvPr>
        </p:nvSpPr>
        <p:spPr>
          <a:xfrm>
            <a:off x="1503680" y="1330570"/>
            <a:ext cx="7266662" cy="5635308"/>
          </a:xfrm>
        </p:spPr>
        <p:txBody>
          <a:bodyPr>
            <a:normAutofit/>
          </a:bodyPr>
          <a:lstStyle/>
          <a:p>
            <a:r>
              <a:rPr lang="en-US" sz="2400" dirty="0">
                <a:solidFill>
                  <a:schemeClr val="bg1">
                    <a:lumMod val="65000"/>
                  </a:schemeClr>
                </a:solidFill>
              </a:rPr>
              <a:t>103 extant species of lemur</a:t>
            </a:r>
          </a:p>
          <a:p>
            <a:r>
              <a:rPr lang="en-US" sz="2400" dirty="0">
                <a:solidFill>
                  <a:schemeClr val="bg1">
                    <a:lumMod val="65000"/>
                  </a:schemeClr>
                </a:solidFill>
              </a:rPr>
              <a:t> 94% under some IUCN category of threat</a:t>
            </a:r>
          </a:p>
          <a:p>
            <a:r>
              <a:rPr lang="en-US" sz="2400" dirty="0">
                <a:solidFill>
                  <a:schemeClr val="bg1">
                    <a:lumMod val="65000"/>
                  </a:schemeClr>
                </a:solidFill>
              </a:rPr>
              <a:t>The most imperiled group of mammals on earth</a:t>
            </a:r>
          </a:p>
          <a:p>
            <a:r>
              <a:rPr lang="en-US" sz="2400" dirty="0">
                <a:solidFill>
                  <a:schemeClr val="bg1">
                    <a:lumMod val="65000"/>
                  </a:schemeClr>
                </a:solidFill>
              </a:rPr>
              <a:t>Aimed to highlight what quantitative population viability analysis can add to conservation management and pinpoint data gaps</a:t>
            </a:r>
          </a:p>
          <a:p>
            <a:r>
              <a:rPr lang="en-US" sz="2400" dirty="0">
                <a:solidFill>
                  <a:schemeClr val="bg1">
                    <a:lumMod val="65000"/>
                  </a:schemeClr>
                </a:solidFill>
              </a:rPr>
              <a:t>We collected seasonal </a:t>
            </a:r>
            <a:r>
              <a:rPr lang="en-US" sz="2400" b="1" dirty="0">
                <a:solidFill>
                  <a:schemeClr val="bg1">
                    <a:lumMod val="65000"/>
                  </a:schemeClr>
                </a:solidFill>
              </a:rPr>
              <a:t>human household consumption </a:t>
            </a:r>
            <a:r>
              <a:rPr lang="en-US" sz="2400" dirty="0">
                <a:solidFill>
                  <a:schemeClr val="bg1">
                    <a:lumMod val="65000"/>
                  </a:schemeClr>
                </a:solidFill>
              </a:rPr>
              <a:t>and </a:t>
            </a:r>
            <a:r>
              <a:rPr lang="en-US" sz="2400" b="1" dirty="0">
                <a:solidFill>
                  <a:schemeClr val="bg1">
                    <a:lumMod val="65000"/>
                  </a:schemeClr>
                </a:solidFill>
              </a:rPr>
              <a:t>hunter offtake data</a:t>
            </a:r>
            <a:r>
              <a:rPr lang="en-US" sz="2400" dirty="0">
                <a:solidFill>
                  <a:schemeClr val="bg1">
                    <a:lumMod val="65000"/>
                  </a:schemeClr>
                </a:solidFill>
              </a:rPr>
              <a:t> from 1155 households in 52 villages on the Makira-</a:t>
            </a:r>
            <a:r>
              <a:rPr lang="en-US" sz="2400" dirty="0" err="1">
                <a:solidFill>
                  <a:schemeClr val="bg1">
                    <a:lumMod val="65000"/>
                  </a:schemeClr>
                </a:solidFill>
              </a:rPr>
              <a:t>Masoala</a:t>
            </a:r>
            <a:r>
              <a:rPr lang="en-US" sz="2400" dirty="0">
                <a:solidFill>
                  <a:schemeClr val="bg1">
                    <a:lumMod val="65000"/>
                  </a:schemeClr>
                </a:solidFill>
              </a:rPr>
              <a:t> peninsula</a:t>
            </a:r>
          </a:p>
          <a:p>
            <a:r>
              <a:rPr lang="en-US" sz="2400" dirty="0">
                <a:solidFill>
                  <a:schemeClr val="bg1">
                    <a:lumMod val="65000"/>
                  </a:schemeClr>
                </a:solidFill>
              </a:rPr>
              <a:t>MAHERY conducted monthly </a:t>
            </a:r>
            <a:r>
              <a:rPr lang="en-US" sz="2400" b="1" dirty="0">
                <a:solidFill>
                  <a:schemeClr val="bg1">
                    <a:lumMod val="65000"/>
                  </a:schemeClr>
                </a:solidFill>
              </a:rPr>
              <a:t>dietary recall interviews </a:t>
            </a:r>
            <a:r>
              <a:rPr lang="en-US" sz="2400" dirty="0">
                <a:solidFill>
                  <a:schemeClr val="bg1">
                    <a:lumMod val="65000"/>
                  </a:schemeClr>
                </a:solidFill>
              </a:rPr>
              <a:t>for target taxa in households from 2005-2013</a:t>
            </a:r>
          </a:p>
          <a:p>
            <a:r>
              <a:rPr lang="en-US" sz="2400" dirty="0"/>
              <a:t>Local hunters from one village outfitted with </a:t>
            </a:r>
            <a:r>
              <a:rPr lang="en-US" sz="2400" b="1" dirty="0">
                <a:solidFill>
                  <a:srgbClr val="C00000"/>
                </a:solidFill>
              </a:rPr>
              <a:t>diaries to record harvested species</a:t>
            </a:r>
          </a:p>
        </p:txBody>
      </p:sp>
    </p:spTree>
    <p:extLst>
      <p:ext uri="{BB962C8B-B14F-4D97-AF65-F5344CB8AC3E}">
        <p14:creationId xmlns:p14="http://schemas.microsoft.com/office/powerpoint/2010/main" val="11638610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BE89391E-34D4-9642-9FE3-2B890D94441D}"/>
              </a:ext>
            </a:extLst>
          </p:cNvPr>
          <p:cNvGrpSpPr/>
          <p:nvPr/>
        </p:nvGrpSpPr>
        <p:grpSpPr>
          <a:xfrm>
            <a:off x="220078" y="-35732"/>
            <a:ext cx="6396813" cy="6918907"/>
            <a:chOff x="-19236" y="-60907"/>
            <a:chExt cx="6396813" cy="6918907"/>
          </a:xfrm>
        </p:grpSpPr>
        <p:grpSp>
          <p:nvGrpSpPr>
            <p:cNvPr id="9" name="Group 8">
              <a:extLst>
                <a:ext uri="{FF2B5EF4-FFF2-40B4-BE49-F238E27FC236}">
                  <a16:creationId xmlns:a16="http://schemas.microsoft.com/office/drawing/2014/main" id="{7F8151C3-FB65-574C-A0BC-8D26BD90256D}"/>
                </a:ext>
              </a:extLst>
            </p:cNvPr>
            <p:cNvGrpSpPr/>
            <p:nvPr/>
          </p:nvGrpSpPr>
          <p:grpSpPr>
            <a:xfrm>
              <a:off x="-19236" y="-60907"/>
              <a:ext cx="6211424" cy="6918907"/>
              <a:chOff x="-12125" y="-48207"/>
              <a:chExt cx="6211424" cy="6918907"/>
            </a:xfrm>
          </p:grpSpPr>
          <p:pic>
            <p:nvPicPr>
              <p:cNvPr id="8" name="Picture 7">
                <a:extLst>
                  <a:ext uri="{FF2B5EF4-FFF2-40B4-BE49-F238E27FC236}">
                    <a16:creationId xmlns:a16="http://schemas.microsoft.com/office/drawing/2014/main" id="{CFA379F4-0F83-7E44-9015-C99D1D7377B9}"/>
                  </a:ext>
                </a:extLst>
              </p:cNvPr>
              <p:cNvPicPr>
                <a:picLocks noChangeAspect="1"/>
              </p:cNvPicPr>
              <p:nvPr/>
            </p:nvPicPr>
            <p:blipFill rotWithShape="1">
              <a:blip r:embed="rId3"/>
              <a:srcRect l="5421" t="7322" r="9197" b="3198"/>
              <a:stretch/>
            </p:blipFill>
            <p:spPr>
              <a:xfrm>
                <a:off x="1130782" y="12700"/>
                <a:ext cx="5068517" cy="6858000"/>
              </a:xfrm>
              <a:prstGeom prst="rect">
                <a:avLst/>
              </a:prstGeom>
            </p:spPr>
          </p:pic>
          <p:grpSp>
            <p:nvGrpSpPr>
              <p:cNvPr id="12" name="Group 11">
                <a:extLst>
                  <a:ext uri="{FF2B5EF4-FFF2-40B4-BE49-F238E27FC236}">
                    <a16:creationId xmlns:a16="http://schemas.microsoft.com/office/drawing/2014/main" id="{5CFDB757-617B-974A-87AF-1411A66849AC}"/>
                  </a:ext>
                </a:extLst>
              </p:cNvPr>
              <p:cNvGrpSpPr/>
              <p:nvPr/>
            </p:nvGrpSpPr>
            <p:grpSpPr>
              <a:xfrm>
                <a:off x="-12125" y="-48207"/>
                <a:ext cx="1231807" cy="6741107"/>
                <a:chOff x="7912192" y="-70739"/>
                <a:chExt cx="1231807" cy="6918907"/>
              </a:xfrm>
            </p:grpSpPr>
            <p:grpSp>
              <p:nvGrpSpPr>
                <p:cNvPr id="17" name="Group 16">
                  <a:extLst>
                    <a:ext uri="{FF2B5EF4-FFF2-40B4-BE49-F238E27FC236}">
                      <a16:creationId xmlns:a16="http://schemas.microsoft.com/office/drawing/2014/main" id="{A3E74E26-3262-6E47-82B7-B820DDD6ABB6}"/>
                    </a:ext>
                  </a:extLst>
                </p:cNvPr>
                <p:cNvGrpSpPr/>
                <p:nvPr/>
              </p:nvGrpSpPr>
              <p:grpSpPr>
                <a:xfrm>
                  <a:off x="7912192" y="-70739"/>
                  <a:ext cx="929867" cy="6918907"/>
                  <a:chOff x="-59634" y="-41490"/>
                  <a:chExt cx="929867" cy="6918907"/>
                </a:xfrm>
              </p:grpSpPr>
              <p:pic>
                <p:nvPicPr>
                  <p:cNvPr id="19" name="Picture 18">
                    <a:extLst>
                      <a:ext uri="{FF2B5EF4-FFF2-40B4-BE49-F238E27FC236}">
                        <a16:creationId xmlns:a16="http://schemas.microsoft.com/office/drawing/2014/main" id="{9CC3AF95-546E-6F4D-8806-E6E7B3EA5517}"/>
                      </a:ext>
                    </a:extLst>
                  </p:cNvPr>
                  <p:cNvPicPr>
                    <a:picLocks noChangeAspect="1"/>
                  </p:cNvPicPr>
                  <p:nvPr/>
                </p:nvPicPr>
                <p:blipFill rotWithShape="1">
                  <a:blip r:embed="rId4"/>
                  <a:srcRect l="20388" t="6368" r="23208" b="49665"/>
                  <a:stretch/>
                </p:blipFill>
                <p:spPr>
                  <a:xfrm>
                    <a:off x="-58857" y="593856"/>
                    <a:ext cx="850636" cy="675022"/>
                  </a:xfrm>
                  <a:prstGeom prst="rect">
                    <a:avLst/>
                  </a:prstGeom>
                  <a:ln>
                    <a:noFill/>
                  </a:ln>
                  <a:effectLst>
                    <a:softEdge rad="112500"/>
                  </a:effectLst>
                </p:spPr>
              </p:pic>
              <p:pic>
                <p:nvPicPr>
                  <p:cNvPr id="20" name="Picture 19">
                    <a:extLst>
                      <a:ext uri="{FF2B5EF4-FFF2-40B4-BE49-F238E27FC236}">
                        <a16:creationId xmlns:a16="http://schemas.microsoft.com/office/drawing/2014/main" id="{573D296C-D1A3-1847-9919-99C8B8A85EFD}"/>
                      </a:ext>
                    </a:extLst>
                  </p:cNvPr>
                  <p:cNvPicPr>
                    <a:picLocks noChangeAspect="1"/>
                  </p:cNvPicPr>
                  <p:nvPr/>
                </p:nvPicPr>
                <p:blipFill rotWithShape="1">
                  <a:blip r:embed="rId5"/>
                  <a:srcRect l="13813" r="14819" b="-2001"/>
                  <a:stretch/>
                </p:blipFill>
                <p:spPr>
                  <a:xfrm>
                    <a:off x="1" y="-41490"/>
                    <a:ext cx="774176" cy="716425"/>
                  </a:xfrm>
                  <a:prstGeom prst="rect">
                    <a:avLst/>
                  </a:prstGeom>
                  <a:ln>
                    <a:noFill/>
                  </a:ln>
                  <a:effectLst>
                    <a:softEdge rad="112500"/>
                  </a:effectLst>
                </p:spPr>
              </p:pic>
              <p:pic>
                <p:nvPicPr>
                  <p:cNvPr id="21" name="Picture 20">
                    <a:extLst>
                      <a:ext uri="{FF2B5EF4-FFF2-40B4-BE49-F238E27FC236}">
                        <a16:creationId xmlns:a16="http://schemas.microsoft.com/office/drawing/2014/main" id="{4A47C595-1CD0-4741-BFE7-673E79A83470}"/>
                      </a:ext>
                    </a:extLst>
                  </p:cNvPr>
                  <p:cNvPicPr>
                    <a:picLocks noChangeAspect="1"/>
                  </p:cNvPicPr>
                  <p:nvPr/>
                </p:nvPicPr>
                <p:blipFill rotWithShape="1">
                  <a:blip r:embed="rId6"/>
                  <a:srcRect l="-1" t="10740" r="41742" b="54974"/>
                  <a:stretch/>
                </p:blipFill>
                <p:spPr>
                  <a:xfrm>
                    <a:off x="-16701" y="1807791"/>
                    <a:ext cx="808480" cy="716342"/>
                  </a:xfrm>
                  <a:prstGeom prst="rect">
                    <a:avLst/>
                  </a:prstGeom>
                  <a:ln>
                    <a:noFill/>
                  </a:ln>
                  <a:effectLst>
                    <a:softEdge rad="112500"/>
                  </a:effectLst>
                </p:spPr>
              </p:pic>
              <p:pic>
                <p:nvPicPr>
                  <p:cNvPr id="22" name="Picture 21">
                    <a:extLst>
                      <a:ext uri="{FF2B5EF4-FFF2-40B4-BE49-F238E27FC236}">
                        <a16:creationId xmlns:a16="http://schemas.microsoft.com/office/drawing/2014/main" id="{4E8EC723-6E7A-D240-977A-90ED7092A368}"/>
                      </a:ext>
                    </a:extLst>
                  </p:cNvPr>
                  <p:cNvPicPr>
                    <a:picLocks noChangeAspect="1"/>
                  </p:cNvPicPr>
                  <p:nvPr/>
                </p:nvPicPr>
                <p:blipFill rotWithShape="1">
                  <a:blip r:embed="rId7"/>
                  <a:srcRect l="15925" t="5321" r="17485" b="60660"/>
                  <a:stretch/>
                </p:blipFill>
                <p:spPr>
                  <a:xfrm>
                    <a:off x="-58856" y="2473454"/>
                    <a:ext cx="818848" cy="675023"/>
                  </a:xfrm>
                  <a:prstGeom prst="rect">
                    <a:avLst/>
                  </a:prstGeom>
                  <a:ln>
                    <a:noFill/>
                  </a:ln>
                  <a:effectLst>
                    <a:softEdge rad="112500"/>
                  </a:effectLst>
                </p:spPr>
              </p:pic>
              <p:pic>
                <p:nvPicPr>
                  <p:cNvPr id="23" name="Picture 22">
                    <a:extLst>
                      <a:ext uri="{FF2B5EF4-FFF2-40B4-BE49-F238E27FC236}">
                        <a16:creationId xmlns:a16="http://schemas.microsoft.com/office/drawing/2014/main" id="{6D92C2D8-8653-C040-A32D-7736427D4973}"/>
                      </a:ext>
                    </a:extLst>
                  </p:cNvPr>
                  <p:cNvPicPr>
                    <a:picLocks noChangeAspect="1"/>
                  </p:cNvPicPr>
                  <p:nvPr/>
                </p:nvPicPr>
                <p:blipFill>
                  <a:blip r:embed="rId8"/>
                  <a:stretch>
                    <a:fillRect/>
                  </a:stretch>
                </p:blipFill>
                <p:spPr>
                  <a:xfrm>
                    <a:off x="-43035" y="3733457"/>
                    <a:ext cx="850636" cy="639625"/>
                  </a:xfrm>
                  <a:prstGeom prst="rect">
                    <a:avLst/>
                  </a:prstGeom>
                  <a:ln>
                    <a:noFill/>
                  </a:ln>
                  <a:effectLst>
                    <a:softEdge rad="112500"/>
                  </a:effectLst>
                </p:spPr>
              </p:pic>
              <p:pic>
                <p:nvPicPr>
                  <p:cNvPr id="24" name="Picture 23">
                    <a:extLst>
                      <a:ext uri="{FF2B5EF4-FFF2-40B4-BE49-F238E27FC236}">
                        <a16:creationId xmlns:a16="http://schemas.microsoft.com/office/drawing/2014/main" id="{BC34E534-1450-E549-AAB0-65BA40347EBB}"/>
                      </a:ext>
                    </a:extLst>
                  </p:cNvPr>
                  <p:cNvPicPr>
                    <a:picLocks noChangeAspect="1"/>
                  </p:cNvPicPr>
                  <p:nvPr/>
                </p:nvPicPr>
                <p:blipFill rotWithShape="1">
                  <a:blip r:embed="rId9"/>
                  <a:srcRect l="43109" t="1" r="13599" b="42253"/>
                  <a:stretch/>
                </p:blipFill>
                <p:spPr>
                  <a:xfrm>
                    <a:off x="-21957" y="3056060"/>
                    <a:ext cx="808481" cy="716343"/>
                  </a:xfrm>
                  <a:prstGeom prst="rect">
                    <a:avLst/>
                  </a:prstGeom>
                  <a:ln>
                    <a:noFill/>
                  </a:ln>
                  <a:effectLst>
                    <a:softEdge rad="112500"/>
                  </a:effectLst>
                </p:spPr>
              </p:pic>
              <p:pic>
                <p:nvPicPr>
                  <p:cNvPr id="25" name="Picture 24">
                    <a:extLst>
                      <a:ext uri="{FF2B5EF4-FFF2-40B4-BE49-F238E27FC236}">
                        <a16:creationId xmlns:a16="http://schemas.microsoft.com/office/drawing/2014/main" id="{FBAADB60-E006-B743-98C0-705990C4ABD8}"/>
                      </a:ext>
                    </a:extLst>
                  </p:cNvPr>
                  <p:cNvPicPr>
                    <a:picLocks noChangeAspect="1"/>
                  </p:cNvPicPr>
                  <p:nvPr/>
                </p:nvPicPr>
                <p:blipFill rotWithShape="1">
                  <a:blip r:embed="rId10"/>
                  <a:srcRect r="31131" b="30619"/>
                  <a:stretch/>
                </p:blipFill>
                <p:spPr>
                  <a:xfrm>
                    <a:off x="-20639" y="4318046"/>
                    <a:ext cx="852920" cy="712556"/>
                  </a:xfrm>
                  <a:prstGeom prst="rect">
                    <a:avLst/>
                  </a:prstGeom>
                  <a:ln>
                    <a:noFill/>
                  </a:ln>
                  <a:effectLst>
                    <a:softEdge rad="112500"/>
                  </a:effectLst>
                </p:spPr>
              </p:pic>
              <p:pic>
                <p:nvPicPr>
                  <p:cNvPr id="28" name="Picture 27">
                    <a:extLst>
                      <a:ext uri="{FF2B5EF4-FFF2-40B4-BE49-F238E27FC236}">
                        <a16:creationId xmlns:a16="http://schemas.microsoft.com/office/drawing/2014/main" id="{04B51640-7ACD-BB47-A568-9173F4FF411D}"/>
                      </a:ext>
                    </a:extLst>
                  </p:cNvPr>
                  <p:cNvPicPr>
                    <a:picLocks noChangeAspect="1"/>
                  </p:cNvPicPr>
                  <p:nvPr/>
                </p:nvPicPr>
                <p:blipFill rotWithShape="1">
                  <a:blip r:embed="rId11"/>
                  <a:srcRect l="26679" t="25356" r="14900" b="40808"/>
                  <a:stretch/>
                </p:blipFill>
                <p:spPr>
                  <a:xfrm>
                    <a:off x="1" y="1187150"/>
                    <a:ext cx="774176" cy="675022"/>
                  </a:xfrm>
                  <a:prstGeom prst="rect">
                    <a:avLst/>
                  </a:prstGeom>
                  <a:ln>
                    <a:noFill/>
                  </a:ln>
                  <a:effectLst>
                    <a:softEdge rad="112500"/>
                  </a:effectLst>
                </p:spPr>
              </p:pic>
              <p:pic>
                <p:nvPicPr>
                  <p:cNvPr id="29" name="Picture 28">
                    <a:extLst>
                      <a:ext uri="{FF2B5EF4-FFF2-40B4-BE49-F238E27FC236}">
                        <a16:creationId xmlns:a16="http://schemas.microsoft.com/office/drawing/2014/main" id="{164A4FF7-B224-384D-9E5B-C05544B37B01}"/>
                      </a:ext>
                    </a:extLst>
                  </p:cNvPr>
                  <p:cNvPicPr>
                    <a:picLocks noChangeAspect="1"/>
                  </p:cNvPicPr>
                  <p:nvPr/>
                </p:nvPicPr>
                <p:blipFill rotWithShape="1">
                  <a:blip r:embed="rId12"/>
                  <a:srcRect l="14000" r="27174" b="25759"/>
                  <a:stretch/>
                </p:blipFill>
                <p:spPr>
                  <a:xfrm>
                    <a:off x="-41371" y="5556461"/>
                    <a:ext cx="892501" cy="680521"/>
                  </a:xfrm>
                  <a:prstGeom prst="rect">
                    <a:avLst/>
                  </a:prstGeom>
                  <a:ln>
                    <a:noFill/>
                  </a:ln>
                  <a:effectLst>
                    <a:softEdge rad="112500"/>
                  </a:effectLst>
                </p:spPr>
              </p:pic>
              <p:pic>
                <p:nvPicPr>
                  <p:cNvPr id="30" name="Picture 29">
                    <a:extLst>
                      <a:ext uri="{FF2B5EF4-FFF2-40B4-BE49-F238E27FC236}">
                        <a16:creationId xmlns:a16="http://schemas.microsoft.com/office/drawing/2014/main" id="{B4FF6CCF-7D11-5547-BADF-F3EB8DDCAD8A}"/>
                      </a:ext>
                    </a:extLst>
                  </p:cNvPr>
                  <p:cNvPicPr>
                    <a:picLocks noChangeAspect="1"/>
                  </p:cNvPicPr>
                  <p:nvPr/>
                </p:nvPicPr>
                <p:blipFill rotWithShape="1">
                  <a:blip r:embed="rId13"/>
                  <a:srcRect l="18133" t="16489" r="26453" b="20158"/>
                  <a:stretch/>
                </p:blipFill>
                <p:spPr>
                  <a:xfrm>
                    <a:off x="-59634" y="6171281"/>
                    <a:ext cx="929867" cy="706136"/>
                  </a:xfrm>
                  <a:prstGeom prst="rect">
                    <a:avLst/>
                  </a:prstGeom>
                  <a:ln>
                    <a:noFill/>
                  </a:ln>
                  <a:effectLst>
                    <a:softEdge rad="112500"/>
                  </a:effectLst>
                </p:spPr>
              </p:pic>
              <p:pic>
                <p:nvPicPr>
                  <p:cNvPr id="31" name="Picture 30">
                    <a:extLst>
                      <a:ext uri="{FF2B5EF4-FFF2-40B4-BE49-F238E27FC236}">
                        <a16:creationId xmlns:a16="http://schemas.microsoft.com/office/drawing/2014/main" id="{9EE84B1E-2C98-FA4A-A160-9907CA424B6D}"/>
                      </a:ext>
                    </a:extLst>
                  </p:cNvPr>
                  <p:cNvPicPr>
                    <a:picLocks noChangeAspect="1"/>
                  </p:cNvPicPr>
                  <p:nvPr/>
                </p:nvPicPr>
                <p:blipFill>
                  <a:blip r:embed="rId14"/>
                  <a:stretch>
                    <a:fillRect/>
                  </a:stretch>
                </p:blipFill>
                <p:spPr>
                  <a:xfrm>
                    <a:off x="-43035" y="4948956"/>
                    <a:ext cx="897820" cy="712556"/>
                  </a:xfrm>
                  <a:prstGeom prst="rect">
                    <a:avLst/>
                  </a:prstGeom>
                  <a:ln>
                    <a:noFill/>
                  </a:ln>
                  <a:effectLst>
                    <a:softEdge rad="112500"/>
                  </a:effectLst>
                </p:spPr>
              </p:pic>
            </p:grpSp>
            <p:pic>
              <p:nvPicPr>
                <p:cNvPr id="18" name="Picture 17">
                  <a:extLst>
                    <a:ext uri="{FF2B5EF4-FFF2-40B4-BE49-F238E27FC236}">
                      <a16:creationId xmlns:a16="http://schemas.microsoft.com/office/drawing/2014/main" id="{2E177689-6C68-B446-A3A0-E5B097E9BE49}"/>
                    </a:ext>
                  </a:extLst>
                </p:cNvPr>
                <p:cNvPicPr>
                  <a:picLocks noChangeAspect="1"/>
                </p:cNvPicPr>
                <p:nvPr/>
              </p:nvPicPr>
              <p:blipFill rotWithShape="1">
                <a:blip r:embed="rId15"/>
                <a:srcRect l="90459" t="7303" r="3775" b="5129"/>
                <a:stretch/>
              </p:blipFill>
              <p:spPr>
                <a:xfrm>
                  <a:off x="8711896" y="-9832"/>
                  <a:ext cx="432103" cy="6858000"/>
                </a:xfrm>
                <a:prstGeom prst="rect">
                  <a:avLst/>
                </a:prstGeom>
              </p:spPr>
            </p:pic>
          </p:grpSp>
        </p:grpSp>
        <p:grpSp>
          <p:nvGrpSpPr>
            <p:cNvPr id="11" name="Group 10">
              <a:extLst>
                <a:ext uri="{FF2B5EF4-FFF2-40B4-BE49-F238E27FC236}">
                  <a16:creationId xmlns:a16="http://schemas.microsoft.com/office/drawing/2014/main" id="{7FEE7335-E644-1F46-B94B-B8C3121585B5}"/>
                </a:ext>
              </a:extLst>
            </p:cNvPr>
            <p:cNvGrpSpPr/>
            <p:nvPr/>
          </p:nvGrpSpPr>
          <p:grpSpPr>
            <a:xfrm>
              <a:off x="4548759" y="4253551"/>
              <a:ext cx="1828818" cy="2510279"/>
              <a:chOff x="4532134" y="4253551"/>
              <a:chExt cx="1828818" cy="2510279"/>
            </a:xfrm>
          </p:grpSpPr>
          <p:grpSp>
            <p:nvGrpSpPr>
              <p:cNvPr id="10" name="Group 9">
                <a:extLst>
                  <a:ext uri="{FF2B5EF4-FFF2-40B4-BE49-F238E27FC236}">
                    <a16:creationId xmlns:a16="http://schemas.microsoft.com/office/drawing/2014/main" id="{33B4B79D-79DF-F341-A66C-C0D0F037D56B}"/>
                  </a:ext>
                </a:extLst>
              </p:cNvPr>
              <p:cNvGrpSpPr/>
              <p:nvPr/>
            </p:nvGrpSpPr>
            <p:grpSpPr>
              <a:xfrm>
                <a:off x="4549985" y="6045338"/>
                <a:ext cx="1810967" cy="718492"/>
                <a:chOff x="4566610" y="6028713"/>
                <a:chExt cx="1810967" cy="718492"/>
              </a:xfrm>
            </p:grpSpPr>
            <p:sp>
              <p:nvSpPr>
                <p:cNvPr id="53" name="TextBox 52">
                  <a:extLst>
                    <a:ext uri="{FF2B5EF4-FFF2-40B4-BE49-F238E27FC236}">
                      <a16:creationId xmlns:a16="http://schemas.microsoft.com/office/drawing/2014/main" id="{A3F85B58-5824-6242-AF04-554FD8CB527C}"/>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54" name="TextBox 53">
                  <a:extLst>
                    <a:ext uri="{FF2B5EF4-FFF2-40B4-BE49-F238E27FC236}">
                      <a16:creationId xmlns:a16="http://schemas.microsoft.com/office/drawing/2014/main" id="{1FF52C70-B922-5F42-94B4-536291EAB50E}"/>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55" name="TextBox 54">
                  <a:extLst>
                    <a:ext uri="{FF2B5EF4-FFF2-40B4-BE49-F238E27FC236}">
                      <a16:creationId xmlns:a16="http://schemas.microsoft.com/office/drawing/2014/main" id="{93D3B351-17AB-E949-A090-802DA1773F58}"/>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56" name="Group 55">
                <a:extLst>
                  <a:ext uri="{FF2B5EF4-FFF2-40B4-BE49-F238E27FC236}">
                    <a16:creationId xmlns:a16="http://schemas.microsoft.com/office/drawing/2014/main" id="{5D43EA26-1DF2-A947-93B1-E4D01E3318D3}"/>
                  </a:ext>
                </a:extLst>
              </p:cNvPr>
              <p:cNvGrpSpPr/>
              <p:nvPr/>
            </p:nvGrpSpPr>
            <p:grpSpPr>
              <a:xfrm>
                <a:off x="4543209" y="5445036"/>
                <a:ext cx="1810967" cy="718492"/>
                <a:chOff x="4566610" y="6028713"/>
                <a:chExt cx="1810967" cy="718492"/>
              </a:xfrm>
            </p:grpSpPr>
            <p:sp>
              <p:nvSpPr>
                <p:cNvPr id="57" name="TextBox 56">
                  <a:extLst>
                    <a:ext uri="{FF2B5EF4-FFF2-40B4-BE49-F238E27FC236}">
                      <a16:creationId xmlns:a16="http://schemas.microsoft.com/office/drawing/2014/main" id="{81BC8391-DA07-CF43-9151-FCF4EE7C4F66}"/>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58" name="TextBox 57">
                  <a:extLst>
                    <a:ext uri="{FF2B5EF4-FFF2-40B4-BE49-F238E27FC236}">
                      <a16:creationId xmlns:a16="http://schemas.microsoft.com/office/drawing/2014/main" id="{7992D151-9188-F84F-811B-21B4C1B8E946}"/>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59" name="TextBox 58">
                  <a:extLst>
                    <a:ext uri="{FF2B5EF4-FFF2-40B4-BE49-F238E27FC236}">
                      <a16:creationId xmlns:a16="http://schemas.microsoft.com/office/drawing/2014/main" id="{B3F20564-EED8-674D-9E25-A327E7AA31CC}"/>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60" name="Group 59">
                <a:extLst>
                  <a:ext uri="{FF2B5EF4-FFF2-40B4-BE49-F238E27FC236}">
                    <a16:creationId xmlns:a16="http://schemas.microsoft.com/office/drawing/2014/main" id="{15B09BA0-930A-C247-9C9A-4A82F9EBD0B4}"/>
                  </a:ext>
                </a:extLst>
              </p:cNvPr>
              <p:cNvGrpSpPr/>
              <p:nvPr/>
            </p:nvGrpSpPr>
            <p:grpSpPr>
              <a:xfrm>
                <a:off x="4545984" y="4849294"/>
                <a:ext cx="1810967" cy="718492"/>
                <a:chOff x="4566610" y="6028713"/>
                <a:chExt cx="1810967" cy="718492"/>
              </a:xfrm>
            </p:grpSpPr>
            <p:sp>
              <p:nvSpPr>
                <p:cNvPr id="61" name="TextBox 60">
                  <a:extLst>
                    <a:ext uri="{FF2B5EF4-FFF2-40B4-BE49-F238E27FC236}">
                      <a16:creationId xmlns:a16="http://schemas.microsoft.com/office/drawing/2014/main" id="{4D5EECA1-6C9C-BA40-A744-A5D271D2EC9B}"/>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62" name="TextBox 61">
                  <a:extLst>
                    <a:ext uri="{FF2B5EF4-FFF2-40B4-BE49-F238E27FC236}">
                      <a16:creationId xmlns:a16="http://schemas.microsoft.com/office/drawing/2014/main" id="{64C4E7DC-52EF-C541-AEBE-CC9DEEB15006}"/>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63" name="TextBox 62">
                  <a:extLst>
                    <a:ext uri="{FF2B5EF4-FFF2-40B4-BE49-F238E27FC236}">
                      <a16:creationId xmlns:a16="http://schemas.microsoft.com/office/drawing/2014/main" id="{E6DE6ED9-048D-3249-9DAE-FB5AED09DFD1}"/>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64" name="Group 63">
                <a:extLst>
                  <a:ext uri="{FF2B5EF4-FFF2-40B4-BE49-F238E27FC236}">
                    <a16:creationId xmlns:a16="http://schemas.microsoft.com/office/drawing/2014/main" id="{64C9033F-0A0F-364A-9154-99F79F9BEA8F}"/>
                  </a:ext>
                </a:extLst>
              </p:cNvPr>
              <p:cNvGrpSpPr/>
              <p:nvPr/>
            </p:nvGrpSpPr>
            <p:grpSpPr>
              <a:xfrm>
                <a:off x="4532134" y="4253551"/>
                <a:ext cx="1810967" cy="718492"/>
                <a:chOff x="4566610" y="6028713"/>
                <a:chExt cx="1810967" cy="718492"/>
              </a:xfrm>
            </p:grpSpPr>
            <p:sp>
              <p:nvSpPr>
                <p:cNvPr id="65" name="TextBox 64">
                  <a:extLst>
                    <a:ext uri="{FF2B5EF4-FFF2-40B4-BE49-F238E27FC236}">
                      <a16:creationId xmlns:a16="http://schemas.microsoft.com/office/drawing/2014/main" id="{7ABFEE8D-722C-974C-95A7-58E978ED226B}"/>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66" name="TextBox 65">
                  <a:extLst>
                    <a:ext uri="{FF2B5EF4-FFF2-40B4-BE49-F238E27FC236}">
                      <a16:creationId xmlns:a16="http://schemas.microsoft.com/office/drawing/2014/main" id="{A18A8AFA-1B26-FB46-8DFD-06267BD57614}"/>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67" name="TextBox 66">
                  <a:extLst>
                    <a:ext uri="{FF2B5EF4-FFF2-40B4-BE49-F238E27FC236}">
                      <a16:creationId xmlns:a16="http://schemas.microsoft.com/office/drawing/2014/main" id="{FF572BEB-AC0C-4442-A893-87692588DFCD}"/>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nvGrpSpPr>
            <p:cNvPr id="68" name="Group 67">
              <a:extLst>
                <a:ext uri="{FF2B5EF4-FFF2-40B4-BE49-F238E27FC236}">
                  <a16:creationId xmlns:a16="http://schemas.microsoft.com/office/drawing/2014/main" id="{9E842880-3A95-3C48-9308-16CABC301061}"/>
                </a:ext>
              </a:extLst>
            </p:cNvPr>
            <p:cNvGrpSpPr/>
            <p:nvPr/>
          </p:nvGrpSpPr>
          <p:grpSpPr>
            <a:xfrm>
              <a:off x="4539464" y="1846362"/>
              <a:ext cx="1828818" cy="2526904"/>
              <a:chOff x="4532134" y="4236926"/>
              <a:chExt cx="1828818" cy="2526904"/>
            </a:xfrm>
          </p:grpSpPr>
          <p:grpSp>
            <p:nvGrpSpPr>
              <p:cNvPr id="69" name="Group 68">
                <a:extLst>
                  <a:ext uri="{FF2B5EF4-FFF2-40B4-BE49-F238E27FC236}">
                    <a16:creationId xmlns:a16="http://schemas.microsoft.com/office/drawing/2014/main" id="{36024C3E-3130-964F-A6AA-FFC24281E370}"/>
                  </a:ext>
                </a:extLst>
              </p:cNvPr>
              <p:cNvGrpSpPr/>
              <p:nvPr/>
            </p:nvGrpSpPr>
            <p:grpSpPr>
              <a:xfrm>
                <a:off x="4549985" y="6045338"/>
                <a:ext cx="1810967" cy="718492"/>
                <a:chOff x="4566610" y="6028713"/>
                <a:chExt cx="1810967" cy="718492"/>
              </a:xfrm>
            </p:grpSpPr>
            <p:sp>
              <p:nvSpPr>
                <p:cNvPr id="82" name="TextBox 81">
                  <a:extLst>
                    <a:ext uri="{FF2B5EF4-FFF2-40B4-BE49-F238E27FC236}">
                      <a16:creationId xmlns:a16="http://schemas.microsoft.com/office/drawing/2014/main" id="{1B05A982-1C5F-A04E-8453-A539EEE07ABA}"/>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83" name="TextBox 82">
                  <a:extLst>
                    <a:ext uri="{FF2B5EF4-FFF2-40B4-BE49-F238E27FC236}">
                      <a16:creationId xmlns:a16="http://schemas.microsoft.com/office/drawing/2014/main" id="{FFE9ECE3-8C2E-1F40-A3C4-589D3B223280}"/>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84" name="TextBox 83">
                  <a:extLst>
                    <a:ext uri="{FF2B5EF4-FFF2-40B4-BE49-F238E27FC236}">
                      <a16:creationId xmlns:a16="http://schemas.microsoft.com/office/drawing/2014/main" id="{09F4AC42-0060-8942-871A-6430C2601AC4}"/>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70" name="Group 69">
                <a:extLst>
                  <a:ext uri="{FF2B5EF4-FFF2-40B4-BE49-F238E27FC236}">
                    <a16:creationId xmlns:a16="http://schemas.microsoft.com/office/drawing/2014/main" id="{157A9539-3B0A-E249-8CBD-B51FB2FD674A}"/>
                  </a:ext>
                </a:extLst>
              </p:cNvPr>
              <p:cNvGrpSpPr/>
              <p:nvPr/>
            </p:nvGrpSpPr>
            <p:grpSpPr>
              <a:xfrm>
                <a:off x="4543209" y="5445036"/>
                <a:ext cx="1810967" cy="718492"/>
                <a:chOff x="4566610" y="6028713"/>
                <a:chExt cx="1810967" cy="718492"/>
              </a:xfrm>
            </p:grpSpPr>
            <p:sp>
              <p:nvSpPr>
                <p:cNvPr id="79" name="TextBox 78">
                  <a:extLst>
                    <a:ext uri="{FF2B5EF4-FFF2-40B4-BE49-F238E27FC236}">
                      <a16:creationId xmlns:a16="http://schemas.microsoft.com/office/drawing/2014/main" id="{C6618911-65EC-8E4A-8A91-531A3F954B25}"/>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80" name="TextBox 79">
                  <a:extLst>
                    <a:ext uri="{FF2B5EF4-FFF2-40B4-BE49-F238E27FC236}">
                      <a16:creationId xmlns:a16="http://schemas.microsoft.com/office/drawing/2014/main" id="{1E37621E-D3A9-C540-A3C0-BB2A1C03BA58}"/>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81" name="TextBox 80">
                  <a:extLst>
                    <a:ext uri="{FF2B5EF4-FFF2-40B4-BE49-F238E27FC236}">
                      <a16:creationId xmlns:a16="http://schemas.microsoft.com/office/drawing/2014/main" id="{58A682C9-4759-5148-BA5A-0B3BE349D4C3}"/>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71" name="Group 70">
                <a:extLst>
                  <a:ext uri="{FF2B5EF4-FFF2-40B4-BE49-F238E27FC236}">
                    <a16:creationId xmlns:a16="http://schemas.microsoft.com/office/drawing/2014/main" id="{31A621C0-C925-F749-B71C-47544501FCC3}"/>
                  </a:ext>
                </a:extLst>
              </p:cNvPr>
              <p:cNvGrpSpPr/>
              <p:nvPr/>
            </p:nvGrpSpPr>
            <p:grpSpPr>
              <a:xfrm>
                <a:off x="4545984" y="4849294"/>
                <a:ext cx="1810967" cy="718492"/>
                <a:chOff x="4566610" y="6028713"/>
                <a:chExt cx="1810967" cy="718492"/>
              </a:xfrm>
            </p:grpSpPr>
            <p:sp>
              <p:nvSpPr>
                <p:cNvPr id="76" name="TextBox 75">
                  <a:extLst>
                    <a:ext uri="{FF2B5EF4-FFF2-40B4-BE49-F238E27FC236}">
                      <a16:creationId xmlns:a16="http://schemas.microsoft.com/office/drawing/2014/main" id="{201AF379-4833-4641-8BB5-B77002FA658D}"/>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77" name="TextBox 76">
                  <a:extLst>
                    <a:ext uri="{FF2B5EF4-FFF2-40B4-BE49-F238E27FC236}">
                      <a16:creationId xmlns:a16="http://schemas.microsoft.com/office/drawing/2014/main" id="{0EBB6A79-A0FA-5142-A366-331D57B8187D}"/>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78" name="TextBox 77">
                  <a:extLst>
                    <a:ext uri="{FF2B5EF4-FFF2-40B4-BE49-F238E27FC236}">
                      <a16:creationId xmlns:a16="http://schemas.microsoft.com/office/drawing/2014/main" id="{A5C737CC-F2AC-AF41-AC59-2184D7689FE1}"/>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72" name="Group 71">
                <a:extLst>
                  <a:ext uri="{FF2B5EF4-FFF2-40B4-BE49-F238E27FC236}">
                    <a16:creationId xmlns:a16="http://schemas.microsoft.com/office/drawing/2014/main" id="{9C68BA5A-B30B-BC4D-961B-B37DD6FA16FE}"/>
                  </a:ext>
                </a:extLst>
              </p:cNvPr>
              <p:cNvGrpSpPr/>
              <p:nvPr/>
            </p:nvGrpSpPr>
            <p:grpSpPr>
              <a:xfrm>
                <a:off x="4532134" y="4236926"/>
                <a:ext cx="1810967" cy="735117"/>
                <a:chOff x="4566610" y="6012088"/>
                <a:chExt cx="1810967" cy="735117"/>
              </a:xfrm>
            </p:grpSpPr>
            <p:sp>
              <p:nvSpPr>
                <p:cNvPr id="73" name="TextBox 72">
                  <a:extLst>
                    <a:ext uri="{FF2B5EF4-FFF2-40B4-BE49-F238E27FC236}">
                      <a16:creationId xmlns:a16="http://schemas.microsoft.com/office/drawing/2014/main" id="{FE0084B8-F989-534C-A6B6-0D7AD0CED4E9}"/>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74" name="TextBox 73">
                  <a:extLst>
                    <a:ext uri="{FF2B5EF4-FFF2-40B4-BE49-F238E27FC236}">
                      <a16:creationId xmlns:a16="http://schemas.microsoft.com/office/drawing/2014/main" id="{848D64DF-229F-404E-8CFB-9F1953B5BC2B}"/>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75" name="TextBox 74">
                  <a:extLst>
                    <a:ext uri="{FF2B5EF4-FFF2-40B4-BE49-F238E27FC236}">
                      <a16:creationId xmlns:a16="http://schemas.microsoft.com/office/drawing/2014/main" id="{188B90F9-72CF-A34A-84BB-4A433086E228}"/>
                    </a:ext>
                  </a:extLst>
                </p:cNvPr>
                <p:cNvSpPr txBox="1"/>
                <p:nvPr/>
              </p:nvSpPr>
              <p:spPr>
                <a:xfrm>
                  <a:off x="4566610" y="6012088"/>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nvGrpSpPr>
            <p:cNvPr id="85" name="Group 84">
              <a:extLst>
                <a:ext uri="{FF2B5EF4-FFF2-40B4-BE49-F238E27FC236}">
                  <a16:creationId xmlns:a16="http://schemas.microsoft.com/office/drawing/2014/main" id="{0814AF0D-0ABC-E548-8AF4-9FA94E0C7C6A}"/>
                </a:ext>
              </a:extLst>
            </p:cNvPr>
            <p:cNvGrpSpPr/>
            <p:nvPr/>
          </p:nvGrpSpPr>
          <p:grpSpPr>
            <a:xfrm>
              <a:off x="4553218" y="16218"/>
              <a:ext cx="1817743" cy="1931161"/>
              <a:chOff x="4543209" y="4832669"/>
              <a:chExt cx="1817743" cy="1931161"/>
            </a:xfrm>
          </p:grpSpPr>
          <p:grpSp>
            <p:nvGrpSpPr>
              <p:cNvPr id="86" name="Group 85">
                <a:extLst>
                  <a:ext uri="{FF2B5EF4-FFF2-40B4-BE49-F238E27FC236}">
                    <a16:creationId xmlns:a16="http://schemas.microsoft.com/office/drawing/2014/main" id="{7BF7B1CA-7DDA-BC4C-A8E9-A023E22B6386}"/>
                  </a:ext>
                </a:extLst>
              </p:cNvPr>
              <p:cNvGrpSpPr/>
              <p:nvPr/>
            </p:nvGrpSpPr>
            <p:grpSpPr>
              <a:xfrm>
                <a:off x="4549985" y="6045338"/>
                <a:ext cx="1810967" cy="718492"/>
                <a:chOff x="4566610" y="6028713"/>
                <a:chExt cx="1810967" cy="718492"/>
              </a:xfrm>
            </p:grpSpPr>
            <p:sp>
              <p:nvSpPr>
                <p:cNvPr id="99" name="TextBox 98">
                  <a:extLst>
                    <a:ext uri="{FF2B5EF4-FFF2-40B4-BE49-F238E27FC236}">
                      <a16:creationId xmlns:a16="http://schemas.microsoft.com/office/drawing/2014/main" id="{15CDFCE2-B080-1E45-8D24-E0936DAB98F5}"/>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00" name="TextBox 99">
                  <a:extLst>
                    <a:ext uri="{FF2B5EF4-FFF2-40B4-BE49-F238E27FC236}">
                      <a16:creationId xmlns:a16="http://schemas.microsoft.com/office/drawing/2014/main" id="{CD28E66D-B956-BD42-89FE-EA6A3F965EE8}"/>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01" name="TextBox 100">
                  <a:extLst>
                    <a:ext uri="{FF2B5EF4-FFF2-40B4-BE49-F238E27FC236}">
                      <a16:creationId xmlns:a16="http://schemas.microsoft.com/office/drawing/2014/main" id="{580CD9F2-7533-AB41-95B3-3179CE5A0D73}"/>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87" name="Group 86">
                <a:extLst>
                  <a:ext uri="{FF2B5EF4-FFF2-40B4-BE49-F238E27FC236}">
                    <a16:creationId xmlns:a16="http://schemas.microsoft.com/office/drawing/2014/main" id="{71A327A9-A9B5-0146-9DB4-FBF2B4252B39}"/>
                  </a:ext>
                </a:extLst>
              </p:cNvPr>
              <p:cNvGrpSpPr/>
              <p:nvPr/>
            </p:nvGrpSpPr>
            <p:grpSpPr>
              <a:xfrm>
                <a:off x="4543209" y="5445036"/>
                <a:ext cx="1810967" cy="718492"/>
                <a:chOff x="4566610" y="6028713"/>
                <a:chExt cx="1810967" cy="718492"/>
              </a:xfrm>
            </p:grpSpPr>
            <p:sp>
              <p:nvSpPr>
                <p:cNvPr id="96" name="TextBox 95">
                  <a:extLst>
                    <a:ext uri="{FF2B5EF4-FFF2-40B4-BE49-F238E27FC236}">
                      <a16:creationId xmlns:a16="http://schemas.microsoft.com/office/drawing/2014/main" id="{833447DA-0675-724F-BF9D-6BDF29812FD3}"/>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97" name="TextBox 96">
                  <a:extLst>
                    <a:ext uri="{FF2B5EF4-FFF2-40B4-BE49-F238E27FC236}">
                      <a16:creationId xmlns:a16="http://schemas.microsoft.com/office/drawing/2014/main" id="{87AE920E-52FC-D941-9E9E-6F8BE1570E3C}"/>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98" name="TextBox 97">
                  <a:extLst>
                    <a:ext uri="{FF2B5EF4-FFF2-40B4-BE49-F238E27FC236}">
                      <a16:creationId xmlns:a16="http://schemas.microsoft.com/office/drawing/2014/main" id="{DD043D1F-28AC-5149-B1AA-0A59E6DA4FA7}"/>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88" name="Group 87">
                <a:extLst>
                  <a:ext uri="{FF2B5EF4-FFF2-40B4-BE49-F238E27FC236}">
                    <a16:creationId xmlns:a16="http://schemas.microsoft.com/office/drawing/2014/main" id="{7AFB66CD-FEC0-C641-B6F1-FED995989226}"/>
                  </a:ext>
                </a:extLst>
              </p:cNvPr>
              <p:cNvGrpSpPr/>
              <p:nvPr/>
            </p:nvGrpSpPr>
            <p:grpSpPr>
              <a:xfrm>
                <a:off x="4545984" y="4832669"/>
                <a:ext cx="1810967" cy="735117"/>
                <a:chOff x="4566610" y="6012088"/>
                <a:chExt cx="1810967" cy="735117"/>
              </a:xfrm>
            </p:grpSpPr>
            <p:sp>
              <p:nvSpPr>
                <p:cNvPr id="93" name="TextBox 92">
                  <a:extLst>
                    <a:ext uri="{FF2B5EF4-FFF2-40B4-BE49-F238E27FC236}">
                      <a16:creationId xmlns:a16="http://schemas.microsoft.com/office/drawing/2014/main" id="{EC33F220-1FEA-0E46-8CE1-66AC2499CC61}"/>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94" name="TextBox 93">
                  <a:extLst>
                    <a:ext uri="{FF2B5EF4-FFF2-40B4-BE49-F238E27FC236}">
                      <a16:creationId xmlns:a16="http://schemas.microsoft.com/office/drawing/2014/main" id="{4962400D-F184-3B46-B2A3-61DE6C35DE39}"/>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95" name="TextBox 94">
                  <a:extLst>
                    <a:ext uri="{FF2B5EF4-FFF2-40B4-BE49-F238E27FC236}">
                      <a16:creationId xmlns:a16="http://schemas.microsoft.com/office/drawing/2014/main" id="{48A034C6-820B-2F41-9E3F-DFC8E26B347E}"/>
                    </a:ext>
                  </a:extLst>
                </p:cNvPr>
                <p:cNvSpPr txBox="1"/>
                <p:nvPr/>
              </p:nvSpPr>
              <p:spPr>
                <a:xfrm>
                  <a:off x="4566610" y="6012088"/>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sp>
        <p:nvSpPr>
          <p:cNvPr id="127" name="Title 1">
            <a:extLst>
              <a:ext uri="{FF2B5EF4-FFF2-40B4-BE49-F238E27FC236}">
                <a16:creationId xmlns:a16="http://schemas.microsoft.com/office/drawing/2014/main" id="{B45008E1-673F-5742-B45A-C0D116ADDFA1}"/>
              </a:ext>
            </a:extLst>
          </p:cNvPr>
          <p:cNvSpPr txBox="1">
            <a:spLocks/>
          </p:cNvSpPr>
          <p:nvPr/>
        </p:nvSpPr>
        <p:spPr>
          <a:xfrm>
            <a:off x="8207455" y="4710536"/>
            <a:ext cx="2480865"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en-US" sz="2200" dirty="0">
              <a:latin typeface="+mn-lt"/>
            </a:endParaRPr>
          </a:p>
        </p:txBody>
      </p:sp>
      <p:sp>
        <p:nvSpPr>
          <p:cNvPr id="129" name="TextBox 128">
            <a:extLst>
              <a:ext uri="{FF2B5EF4-FFF2-40B4-BE49-F238E27FC236}">
                <a16:creationId xmlns:a16="http://schemas.microsoft.com/office/drawing/2014/main" id="{35DF3449-A134-FE4B-838D-86055825121F}"/>
              </a:ext>
            </a:extLst>
          </p:cNvPr>
          <p:cNvSpPr txBox="1"/>
          <p:nvPr/>
        </p:nvSpPr>
        <p:spPr>
          <a:xfrm rot="5400000">
            <a:off x="5524995" y="3005495"/>
            <a:ext cx="2656777" cy="276999"/>
          </a:xfrm>
          <a:prstGeom prst="rect">
            <a:avLst/>
          </a:prstGeom>
          <a:noFill/>
        </p:spPr>
        <p:txBody>
          <a:bodyPr wrap="square" rtlCol="0">
            <a:spAutoFit/>
          </a:bodyPr>
          <a:lstStyle/>
          <a:p>
            <a:pPr algn="r"/>
            <a:r>
              <a:rPr lang="en-US" sz="1200" dirty="0">
                <a:solidFill>
                  <a:srgbClr val="C00000"/>
                </a:solidFill>
                <a:latin typeface="+mj-lt"/>
                <a:cs typeface="Franklin Gothic Medium"/>
              </a:rPr>
              <a:t>Monthly offtake per household/hunter</a:t>
            </a:r>
          </a:p>
        </p:txBody>
      </p:sp>
      <p:pic>
        <p:nvPicPr>
          <p:cNvPr id="89" name="Picture 88">
            <a:extLst>
              <a:ext uri="{FF2B5EF4-FFF2-40B4-BE49-F238E27FC236}">
                <a16:creationId xmlns:a16="http://schemas.microsoft.com/office/drawing/2014/main" id="{7C817ADA-A26F-024F-9C84-31DD9D8ABD7C}"/>
              </a:ext>
            </a:extLst>
          </p:cNvPr>
          <p:cNvPicPr>
            <a:picLocks noChangeAspect="1"/>
          </p:cNvPicPr>
          <p:nvPr/>
        </p:nvPicPr>
        <p:blipFill rotWithShape="1">
          <a:blip r:embed="rId3"/>
          <a:srcRect l="77913" t="88841" r="13862" b="8699"/>
          <a:stretch/>
        </p:blipFill>
        <p:spPr>
          <a:xfrm>
            <a:off x="5151980" y="6108886"/>
            <a:ext cx="1124243" cy="434130"/>
          </a:xfrm>
          <a:prstGeom prst="rect">
            <a:avLst/>
          </a:prstGeom>
        </p:spPr>
      </p:pic>
      <p:pic>
        <p:nvPicPr>
          <p:cNvPr id="2" name="Picture 1">
            <a:extLst>
              <a:ext uri="{FF2B5EF4-FFF2-40B4-BE49-F238E27FC236}">
                <a16:creationId xmlns:a16="http://schemas.microsoft.com/office/drawing/2014/main" id="{6C607685-9904-1909-CAD4-671E26139E1E}"/>
              </a:ext>
            </a:extLst>
          </p:cNvPr>
          <p:cNvPicPr>
            <a:picLocks noChangeAspect="1"/>
          </p:cNvPicPr>
          <p:nvPr/>
        </p:nvPicPr>
        <p:blipFill>
          <a:blip r:embed="rId16"/>
          <a:stretch>
            <a:fillRect/>
          </a:stretch>
        </p:blipFill>
        <p:spPr>
          <a:xfrm>
            <a:off x="11215294" y="93699"/>
            <a:ext cx="594069" cy="1165860"/>
          </a:xfrm>
          <a:prstGeom prst="rect">
            <a:avLst/>
          </a:prstGeom>
        </p:spPr>
      </p:pic>
      <p:sp>
        <p:nvSpPr>
          <p:cNvPr id="3" name="Oval 2">
            <a:extLst>
              <a:ext uri="{FF2B5EF4-FFF2-40B4-BE49-F238E27FC236}">
                <a16:creationId xmlns:a16="http://schemas.microsoft.com/office/drawing/2014/main" id="{BC1D89A3-035B-18D7-CA0C-DF9FD4710E58}"/>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5069066-B0E9-0E7D-2909-CD1E0EE7098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17085388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BE89391E-34D4-9642-9FE3-2B890D94441D}"/>
              </a:ext>
            </a:extLst>
          </p:cNvPr>
          <p:cNvGrpSpPr/>
          <p:nvPr/>
        </p:nvGrpSpPr>
        <p:grpSpPr>
          <a:xfrm>
            <a:off x="220078" y="-35732"/>
            <a:ext cx="6396813" cy="6918907"/>
            <a:chOff x="-19236" y="-60907"/>
            <a:chExt cx="6396813" cy="6918907"/>
          </a:xfrm>
        </p:grpSpPr>
        <p:grpSp>
          <p:nvGrpSpPr>
            <p:cNvPr id="9" name="Group 8">
              <a:extLst>
                <a:ext uri="{FF2B5EF4-FFF2-40B4-BE49-F238E27FC236}">
                  <a16:creationId xmlns:a16="http://schemas.microsoft.com/office/drawing/2014/main" id="{7F8151C3-FB65-574C-A0BC-8D26BD90256D}"/>
                </a:ext>
              </a:extLst>
            </p:cNvPr>
            <p:cNvGrpSpPr/>
            <p:nvPr/>
          </p:nvGrpSpPr>
          <p:grpSpPr>
            <a:xfrm>
              <a:off x="-19236" y="-60907"/>
              <a:ext cx="6211424" cy="6918907"/>
              <a:chOff x="-12125" y="-48207"/>
              <a:chExt cx="6211424" cy="6918907"/>
            </a:xfrm>
          </p:grpSpPr>
          <p:pic>
            <p:nvPicPr>
              <p:cNvPr id="8" name="Picture 7">
                <a:extLst>
                  <a:ext uri="{FF2B5EF4-FFF2-40B4-BE49-F238E27FC236}">
                    <a16:creationId xmlns:a16="http://schemas.microsoft.com/office/drawing/2014/main" id="{CFA379F4-0F83-7E44-9015-C99D1D7377B9}"/>
                  </a:ext>
                </a:extLst>
              </p:cNvPr>
              <p:cNvPicPr>
                <a:picLocks noChangeAspect="1"/>
              </p:cNvPicPr>
              <p:nvPr/>
            </p:nvPicPr>
            <p:blipFill rotWithShape="1">
              <a:blip r:embed="rId3"/>
              <a:srcRect l="5421" t="7322" r="9197" b="3198"/>
              <a:stretch/>
            </p:blipFill>
            <p:spPr>
              <a:xfrm>
                <a:off x="1130782" y="12700"/>
                <a:ext cx="5068517" cy="6858000"/>
              </a:xfrm>
              <a:prstGeom prst="rect">
                <a:avLst/>
              </a:prstGeom>
            </p:spPr>
          </p:pic>
          <p:grpSp>
            <p:nvGrpSpPr>
              <p:cNvPr id="12" name="Group 11">
                <a:extLst>
                  <a:ext uri="{FF2B5EF4-FFF2-40B4-BE49-F238E27FC236}">
                    <a16:creationId xmlns:a16="http://schemas.microsoft.com/office/drawing/2014/main" id="{5CFDB757-617B-974A-87AF-1411A66849AC}"/>
                  </a:ext>
                </a:extLst>
              </p:cNvPr>
              <p:cNvGrpSpPr/>
              <p:nvPr/>
            </p:nvGrpSpPr>
            <p:grpSpPr>
              <a:xfrm>
                <a:off x="-12125" y="-48207"/>
                <a:ext cx="1231807" cy="6741107"/>
                <a:chOff x="7912192" y="-70739"/>
                <a:chExt cx="1231807" cy="6918907"/>
              </a:xfrm>
            </p:grpSpPr>
            <p:grpSp>
              <p:nvGrpSpPr>
                <p:cNvPr id="17" name="Group 16">
                  <a:extLst>
                    <a:ext uri="{FF2B5EF4-FFF2-40B4-BE49-F238E27FC236}">
                      <a16:creationId xmlns:a16="http://schemas.microsoft.com/office/drawing/2014/main" id="{A3E74E26-3262-6E47-82B7-B820DDD6ABB6}"/>
                    </a:ext>
                  </a:extLst>
                </p:cNvPr>
                <p:cNvGrpSpPr/>
                <p:nvPr/>
              </p:nvGrpSpPr>
              <p:grpSpPr>
                <a:xfrm>
                  <a:off x="7912192" y="-70739"/>
                  <a:ext cx="929867" cy="6918907"/>
                  <a:chOff x="-59634" y="-41490"/>
                  <a:chExt cx="929867" cy="6918907"/>
                </a:xfrm>
              </p:grpSpPr>
              <p:pic>
                <p:nvPicPr>
                  <p:cNvPr id="19" name="Picture 18">
                    <a:extLst>
                      <a:ext uri="{FF2B5EF4-FFF2-40B4-BE49-F238E27FC236}">
                        <a16:creationId xmlns:a16="http://schemas.microsoft.com/office/drawing/2014/main" id="{9CC3AF95-546E-6F4D-8806-E6E7B3EA5517}"/>
                      </a:ext>
                    </a:extLst>
                  </p:cNvPr>
                  <p:cNvPicPr>
                    <a:picLocks noChangeAspect="1"/>
                  </p:cNvPicPr>
                  <p:nvPr/>
                </p:nvPicPr>
                <p:blipFill rotWithShape="1">
                  <a:blip r:embed="rId4"/>
                  <a:srcRect l="20388" t="6368" r="23208" b="49665"/>
                  <a:stretch/>
                </p:blipFill>
                <p:spPr>
                  <a:xfrm>
                    <a:off x="-58857" y="593856"/>
                    <a:ext cx="850636" cy="675022"/>
                  </a:xfrm>
                  <a:prstGeom prst="rect">
                    <a:avLst/>
                  </a:prstGeom>
                  <a:ln>
                    <a:noFill/>
                  </a:ln>
                  <a:effectLst>
                    <a:softEdge rad="112500"/>
                  </a:effectLst>
                </p:spPr>
              </p:pic>
              <p:pic>
                <p:nvPicPr>
                  <p:cNvPr id="20" name="Picture 19">
                    <a:extLst>
                      <a:ext uri="{FF2B5EF4-FFF2-40B4-BE49-F238E27FC236}">
                        <a16:creationId xmlns:a16="http://schemas.microsoft.com/office/drawing/2014/main" id="{573D296C-D1A3-1847-9919-99C8B8A85EFD}"/>
                      </a:ext>
                    </a:extLst>
                  </p:cNvPr>
                  <p:cNvPicPr>
                    <a:picLocks noChangeAspect="1"/>
                  </p:cNvPicPr>
                  <p:nvPr/>
                </p:nvPicPr>
                <p:blipFill rotWithShape="1">
                  <a:blip r:embed="rId5"/>
                  <a:srcRect l="13813" r="14819" b="-2001"/>
                  <a:stretch/>
                </p:blipFill>
                <p:spPr>
                  <a:xfrm>
                    <a:off x="1" y="-41490"/>
                    <a:ext cx="774176" cy="716425"/>
                  </a:xfrm>
                  <a:prstGeom prst="rect">
                    <a:avLst/>
                  </a:prstGeom>
                  <a:ln>
                    <a:noFill/>
                  </a:ln>
                  <a:effectLst>
                    <a:softEdge rad="112500"/>
                  </a:effectLst>
                </p:spPr>
              </p:pic>
              <p:pic>
                <p:nvPicPr>
                  <p:cNvPr id="21" name="Picture 20">
                    <a:extLst>
                      <a:ext uri="{FF2B5EF4-FFF2-40B4-BE49-F238E27FC236}">
                        <a16:creationId xmlns:a16="http://schemas.microsoft.com/office/drawing/2014/main" id="{4A47C595-1CD0-4741-BFE7-673E79A83470}"/>
                      </a:ext>
                    </a:extLst>
                  </p:cNvPr>
                  <p:cNvPicPr>
                    <a:picLocks noChangeAspect="1"/>
                  </p:cNvPicPr>
                  <p:nvPr/>
                </p:nvPicPr>
                <p:blipFill rotWithShape="1">
                  <a:blip r:embed="rId6"/>
                  <a:srcRect l="-1" t="10740" r="41742" b="54974"/>
                  <a:stretch/>
                </p:blipFill>
                <p:spPr>
                  <a:xfrm>
                    <a:off x="-16701" y="1807791"/>
                    <a:ext cx="808480" cy="716342"/>
                  </a:xfrm>
                  <a:prstGeom prst="rect">
                    <a:avLst/>
                  </a:prstGeom>
                  <a:ln>
                    <a:noFill/>
                  </a:ln>
                  <a:effectLst>
                    <a:softEdge rad="112500"/>
                  </a:effectLst>
                </p:spPr>
              </p:pic>
              <p:pic>
                <p:nvPicPr>
                  <p:cNvPr id="22" name="Picture 21">
                    <a:extLst>
                      <a:ext uri="{FF2B5EF4-FFF2-40B4-BE49-F238E27FC236}">
                        <a16:creationId xmlns:a16="http://schemas.microsoft.com/office/drawing/2014/main" id="{4E8EC723-6E7A-D240-977A-90ED7092A368}"/>
                      </a:ext>
                    </a:extLst>
                  </p:cNvPr>
                  <p:cNvPicPr>
                    <a:picLocks noChangeAspect="1"/>
                  </p:cNvPicPr>
                  <p:nvPr/>
                </p:nvPicPr>
                <p:blipFill rotWithShape="1">
                  <a:blip r:embed="rId7"/>
                  <a:srcRect l="15925" t="5321" r="17485" b="60660"/>
                  <a:stretch/>
                </p:blipFill>
                <p:spPr>
                  <a:xfrm>
                    <a:off x="-58856" y="2473454"/>
                    <a:ext cx="818848" cy="675023"/>
                  </a:xfrm>
                  <a:prstGeom prst="rect">
                    <a:avLst/>
                  </a:prstGeom>
                  <a:ln>
                    <a:noFill/>
                  </a:ln>
                  <a:effectLst>
                    <a:softEdge rad="112500"/>
                  </a:effectLst>
                </p:spPr>
              </p:pic>
              <p:pic>
                <p:nvPicPr>
                  <p:cNvPr id="23" name="Picture 22">
                    <a:extLst>
                      <a:ext uri="{FF2B5EF4-FFF2-40B4-BE49-F238E27FC236}">
                        <a16:creationId xmlns:a16="http://schemas.microsoft.com/office/drawing/2014/main" id="{6D92C2D8-8653-C040-A32D-7736427D4973}"/>
                      </a:ext>
                    </a:extLst>
                  </p:cNvPr>
                  <p:cNvPicPr>
                    <a:picLocks noChangeAspect="1"/>
                  </p:cNvPicPr>
                  <p:nvPr/>
                </p:nvPicPr>
                <p:blipFill>
                  <a:blip r:embed="rId8"/>
                  <a:stretch>
                    <a:fillRect/>
                  </a:stretch>
                </p:blipFill>
                <p:spPr>
                  <a:xfrm>
                    <a:off x="-43035" y="3733457"/>
                    <a:ext cx="850636" cy="639625"/>
                  </a:xfrm>
                  <a:prstGeom prst="rect">
                    <a:avLst/>
                  </a:prstGeom>
                  <a:ln>
                    <a:noFill/>
                  </a:ln>
                  <a:effectLst>
                    <a:softEdge rad="112500"/>
                  </a:effectLst>
                </p:spPr>
              </p:pic>
              <p:pic>
                <p:nvPicPr>
                  <p:cNvPr id="24" name="Picture 23">
                    <a:extLst>
                      <a:ext uri="{FF2B5EF4-FFF2-40B4-BE49-F238E27FC236}">
                        <a16:creationId xmlns:a16="http://schemas.microsoft.com/office/drawing/2014/main" id="{BC34E534-1450-E549-AAB0-65BA40347EBB}"/>
                      </a:ext>
                    </a:extLst>
                  </p:cNvPr>
                  <p:cNvPicPr>
                    <a:picLocks noChangeAspect="1"/>
                  </p:cNvPicPr>
                  <p:nvPr/>
                </p:nvPicPr>
                <p:blipFill rotWithShape="1">
                  <a:blip r:embed="rId9"/>
                  <a:srcRect l="43109" t="1" r="13599" b="42253"/>
                  <a:stretch/>
                </p:blipFill>
                <p:spPr>
                  <a:xfrm>
                    <a:off x="-21957" y="3056060"/>
                    <a:ext cx="808481" cy="716343"/>
                  </a:xfrm>
                  <a:prstGeom prst="rect">
                    <a:avLst/>
                  </a:prstGeom>
                  <a:ln>
                    <a:noFill/>
                  </a:ln>
                  <a:effectLst>
                    <a:softEdge rad="112500"/>
                  </a:effectLst>
                </p:spPr>
              </p:pic>
              <p:pic>
                <p:nvPicPr>
                  <p:cNvPr id="25" name="Picture 24">
                    <a:extLst>
                      <a:ext uri="{FF2B5EF4-FFF2-40B4-BE49-F238E27FC236}">
                        <a16:creationId xmlns:a16="http://schemas.microsoft.com/office/drawing/2014/main" id="{FBAADB60-E006-B743-98C0-705990C4ABD8}"/>
                      </a:ext>
                    </a:extLst>
                  </p:cNvPr>
                  <p:cNvPicPr>
                    <a:picLocks noChangeAspect="1"/>
                  </p:cNvPicPr>
                  <p:nvPr/>
                </p:nvPicPr>
                <p:blipFill rotWithShape="1">
                  <a:blip r:embed="rId10"/>
                  <a:srcRect r="31131" b="30619"/>
                  <a:stretch/>
                </p:blipFill>
                <p:spPr>
                  <a:xfrm>
                    <a:off x="-20639" y="4318046"/>
                    <a:ext cx="852920" cy="712556"/>
                  </a:xfrm>
                  <a:prstGeom prst="rect">
                    <a:avLst/>
                  </a:prstGeom>
                  <a:ln>
                    <a:noFill/>
                  </a:ln>
                  <a:effectLst>
                    <a:softEdge rad="112500"/>
                  </a:effectLst>
                </p:spPr>
              </p:pic>
              <p:pic>
                <p:nvPicPr>
                  <p:cNvPr id="28" name="Picture 27">
                    <a:extLst>
                      <a:ext uri="{FF2B5EF4-FFF2-40B4-BE49-F238E27FC236}">
                        <a16:creationId xmlns:a16="http://schemas.microsoft.com/office/drawing/2014/main" id="{04B51640-7ACD-BB47-A568-9173F4FF411D}"/>
                      </a:ext>
                    </a:extLst>
                  </p:cNvPr>
                  <p:cNvPicPr>
                    <a:picLocks noChangeAspect="1"/>
                  </p:cNvPicPr>
                  <p:nvPr/>
                </p:nvPicPr>
                <p:blipFill rotWithShape="1">
                  <a:blip r:embed="rId11"/>
                  <a:srcRect l="26679" t="25356" r="14900" b="40808"/>
                  <a:stretch/>
                </p:blipFill>
                <p:spPr>
                  <a:xfrm>
                    <a:off x="1" y="1187150"/>
                    <a:ext cx="774176" cy="675022"/>
                  </a:xfrm>
                  <a:prstGeom prst="rect">
                    <a:avLst/>
                  </a:prstGeom>
                  <a:ln>
                    <a:noFill/>
                  </a:ln>
                  <a:effectLst>
                    <a:softEdge rad="112500"/>
                  </a:effectLst>
                </p:spPr>
              </p:pic>
              <p:pic>
                <p:nvPicPr>
                  <p:cNvPr id="29" name="Picture 28">
                    <a:extLst>
                      <a:ext uri="{FF2B5EF4-FFF2-40B4-BE49-F238E27FC236}">
                        <a16:creationId xmlns:a16="http://schemas.microsoft.com/office/drawing/2014/main" id="{164A4FF7-B224-384D-9E5B-C05544B37B01}"/>
                      </a:ext>
                    </a:extLst>
                  </p:cNvPr>
                  <p:cNvPicPr>
                    <a:picLocks noChangeAspect="1"/>
                  </p:cNvPicPr>
                  <p:nvPr/>
                </p:nvPicPr>
                <p:blipFill rotWithShape="1">
                  <a:blip r:embed="rId12"/>
                  <a:srcRect l="14000" r="27174" b="25759"/>
                  <a:stretch/>
                </p:blipFill>
                <p:spPr>
                  <a:xfrm>
                    <a:off x="-41371" y="5556461"/>
                    <a:ext cx="892501" cy="680521"/>
                  </a:xfrm>
                  <a:prstGeom prst="rect">
                    <a:avLst/>
                  </a:prstGeom>
                  <a:ln>
                    <a:noFill/>
                  </a:ln>
                  <a:effectLst>
                    <a:softEdge rad="112500"/>
                  </a:effectLst>
                </p:spPr>
              </p:pic>
              <p:pic>
                <p:nvPicPr>
                  <p:cNvPr id="30" name="Picture 29">
                    <a:extLst>
                      <a:ext uri="{FF2B5EF4-FFF2-40B4-BE49-F238E27FC236}">
                        <a16:creationId xmlns:a16="http://schemas.microsoft.com/office/drawing/2014/main" id="{B4FF6CCF-7D11-5547-BADF-F3EB8DDCAD8A}"/>
                      </a:ext>
                    </a:extLst>
                  </p:cNvPr>
                  <p:cNvPicPr>
                    <a:picLocks noChangeAspect="1"/>
                  </p:cNvPicPr>
                  <p:nvPr/>
                </p:nvPicPr>
                <p:blipFill rotWithShape="1">
                  <a:blip r:embed="rId13"/>
                  <a:srcRect l="18133" t="16489" r="26453" b="20158"/>
                  <a:stretch/>
                </p:blipFill>
                <p:spPr>
                  <a:xfrm>
                    <a:off x="-59634" y="6171281"/>
                    <a:ext cx="929867" cy="706136"/>
                  </a:xfrm>
                  <a:prstGeom prst="rect">
                    <a:avLst/>
                  </a:prstGeom>
                  <a:ln>
                    <a:noFill/>
                  </a:ln>
                  <a:effectLst>
                    <a:softEdge rad="112500"/>
                  </a:effectLst>
                </p:spPr>
              </p:pic>
              <p:pic>
                <p:nvPicPr>
                  <p:cNvPr id="31" name="Picture 30">
                    <a:extLst>
                      <a:ext uri="{FF2B5EF4-FFF2-40B4-BE49-F238E27FC236}">
                        <a16:creationId xmlns:a16="http://schemas.microsoft.com/office/drawing/2014/main" id="{9EE84B1E-2C98-FA4A-A160-9907CA424B6D}"/>
                      </a:ext>
                    </a:extLst>
                  </p:cNvPr>
                  <p:cNvPicPr>
                    <a:picLocks noChangeAspect="1"/>
                  </p:cNvPicPr>
                  <p:nvPr/>
                </p:nvPicPr>
                <p:blipFill>
                  <a:blip r:embed="rId14"/>
                  <a:stretch>
                    <a:fillRect/>
                  </a:stretch>
                </p:blipFill>
                <p:spPr>
                  <a:xfrm>
                    <a:off x="-43035" y="4948956"/>
                    <a:ext cx="897820" cy="712556"/>
                  </a:xfrm>
                  <a:prstGeom prst="rect">
                    <a:avLst/>
                  </a:prstGeom>
                  <a:ln>
                    <a:noFill/>
                  </a:ln>
                  <a:effectLst>
                    <a:softEdge rad="112500"/>
                  </a:effectLst>
                </p:spPr>
              </p:pic>
            </p:grpSp>
            <p:pic>
              <p:nvPicPr>
                <p:cNvPr id="18" name="Picture 17">
                  <a:extLst>
                    <a:ext uri="{FF2B5EF4-FFF2-40B4-BE49-F238E27FC236}">
                      <a16:creationId xmlns:a16="http://schemas.microsoft.com/office/drawing/2014/main" id="{2E177689-6C68-B446-A3A0-E5B097E9BE49}"/>
                    </a:ext>
                  </a:extLst>
                </p:cNvPr>
                <p:cNvPicPr>
                  <a:picLocks noChangeAspect="1"/>
                </p:cNvPicPr>
                <p:nvPr/>
              </p:nvPicPr>
              <p:blipFill rotWithShape="1">
                <a:blip r:embed="rId15"/>
                <a:srcRect l="90459" t="7303" r="3775" b="5129"/>
                <a:stretch/>
              </p:blipFill>
              <p:spPr>
                <a:xfrm>
                  <a:off x="8711896" y="-9832"/>
                  <a:ext cx="432103" cy="6858000"/>
                </a:xfrm>
                <a:prstGeom prst="rect">
                  <a:avLst/>
                </a:prstGeom>
              </p:spPr>
            </p:pic>
          </p:grpSp>
        </p:grpSp>
        <p:grpSp>
          <p:nvGrpSpPr>
            <p:cNvPr id="11" name="Group 10">
              <a:extLst>
                <a:ext uri="{FF2B5EF4-FFF2-40B4-BE49-F238E27FC236}">
                  <a16:creationId xmlns:a16="http://schemas.microsoft.com/office/drawing/2014/main" id="{7FEE7335-E644-1F46-B94B-B8C3121585B5}"/>
                </a:ext>
              </a:extLst>
            </p:cNvPr>
            <p:cNvGrpSpPr/>
            <p:nvPr/>
          </p:nvGrpSpPr>
          <p:grpSpPr>
            <a:xfrm>
              <a:off x="4548759" y="4253551"/>
              <a:ext cx="1828818" cy="2510279"/>
              <a:chOff x="4532134" y="4253551"/>
              <a:chExt cx="1828818" cy="2510279"/>
            </a:xfrm>
          </p:grpSpPr>
          <p:grpSp>
            <p:nvGrpSpPr>
              <p:cNvPr id="10" name="Group 9">
                <a:extLst>
                  <a:ext uri="{FF2B5EF4-FFF2-40B4-BE49-F238E27FC236}">
                    <a16:creationId xmlns:a16="http://schemas.microsoft.com/office/drawing/2014/main" id="{33B4B79D-79DF-F341-A66C-C0D0F037D56B}"/>
                  </a:ext>
                </a:extLst>
              </p:cNvPr>
              <p:cNvGrpSpPr/>
              <p:nvPr/>
            </p:nvGrpSpPr>
            <p:grpSpPr>
              <a:xfrm>
                <a:off x="4549985" y="6045338"/>
                <a:ext cx="1810967" cy="718492"/>
                <a:chOff x="4566610" y="6028713"/>
                <a:chExt cx="1810967" cy="718492"/>
              </a:xfrm>
            </p:grpSpPr>
            <p:sp>
              <p:nvSpPr>
                <p:cNvPr id="53" name="TextBox 52">
                  <a:extLst>
                    <a:ext uri="{FF2B5EF4-FFF2-40B4-BE49-F238E27FC236}">
                      <a16:creationId xmlns:a16="http://schemas.microsoft.com/office/drawing/2014/main" id="{A3F85B58-5824-6242-AF04-554FD8CB527C}"/>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54" name="TextBox 53">
                  <a:extLst>
                    <a:ext uri="{FF2B5EF4-FFF2-40B4-BE49-F238E27FC236}">
                      <a16:creationId xmlns:a16="http://schemas.microsoft.com/office/drawing/2014/main" id="{1FF52C70-B922-5F42-94B4-536291EAB50E}"/>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55" name="TextBox 54">
                  <a:extLst>
                    <a:ext uri="{FF2B5EF4-FFF2-40B4-BE49-F238E27FC236}">
                      <a16:creationId xmlns:a16="http://schemas.microsoft.com/office/drawing/2014/main" id="{93D3B351-17AB-E949-A090-802DA1773F58}"/>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56" name="Group 55">
                <a:extLst>
                  <a:ext uri="{FF2B5EF4-FFF2-40B4-BE49-F238E27FC236}">
                    <a16:creationId xmlns:a16="http://schemas.microsoft.com/office/drawing/2014/main" id="{5D43EA26-1DF2-A947-93B1-E4D01E3318D3}"/>
                  </a:ext>
                </a:extLst>
              </p:cNvPr>
              <p:cNvGrpSpPr/>
              <p:nvPr/>
            </p:nvGrpSpPr>
            <p:grpSpPr>
              <a:xfrm>
                <a:off x="4543209" y="5445036"/>
                <a:ext cx="1810967" cy="718492"/>
                <a:chOff x="4566610" y="6028713"/>
                <a:chExt cx="1810967" cy="718492"/>
              </a:xfrm>
            </p:grpSpPr>
            <p:sp>
              <p:nvSpPr>
                <p:cNvPr id="57" name="TextBox 56">
                  <a:extLst>
                    <a:ext uri="{FF2B5EF4-FFF2-40B4-BE49-F238E27FC236}">
                      <a16:creationId xmlns:a16="http://schemas.microsoft.com/office/drawing/2014/main" id="{81BC8391-DA07-CF43-9151-FCF4EE7C4F66}"/>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58" name="TextBox 57">
                  <a:extLst>
                    <a:ext uri="{FF2B5EF4-FFF2-40B4-BE49-F238E27FC236}">
                      <a16:creationId xmlns:a16="http://schemas.microsoft.com/office/drawing/2014/main" id="{7992D151-9188-F84F-811B-21B4C1B8E946}"/>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59" name="TextBox 58">
                  <a:extLst>
                    <a:ext uri="{FF2B5EF4-FFF2-40B4-BE49-F238E27FC236}">
                      <a16:creationId xmlns:a16="http://schemas.microsoft.com/office/drawing/2014/main" id="{B3F20564-EED8-674D-9E25-A327E7AA31CC}"/>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60" name="Group 59">
                <a:extLst>
                  <a:ext uri="{FF2B5EF4-FFF2-40B4-BE49-F238E27FC236}">
                    <a16:creationId xmlns:a16="http://schemas.microsoft.com/office/drawing/2014/main" id="{15B09BA0-930A-C247-9C9A-4A82F9EBD0B4}"/>
                  </a:ext>
                </a:extLst>
              </p:cNvPr>
              <p:cNvGrpSpPr/>
              <p:nvPr/>
            </p:nvGrpSpPr>
            <p:grpSpPr>
              <a:xfrm>
                <a:off x="4545984" y="4849294"/>
                <a:ext cx="1810967" cy="718492"/>
                <a:chOff x="4566610" y="6028713"/>
                <a:chExt cx="1810967" cy="718492"/>
              </a:xfrm>
            </p:grpSpPr>
            <p:sp>
              <p:nvSpPr>
                <p:cNvPr id="61" name="TextBox 60">
                  <a:extLst>
                    <a:ext uri="{FF2B5EF4-FFF2-40B4-BE49-F238E27FC236}">
                      <a16:creationId xmlns:a16="http://schemas.microsoft.com/office/drawing/2014/main" id="{4D5EECA1-6C9C-BA40-A744-A5D271D2EC9B}"/>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62" name="TextBox 61">
                  <a:extLst>
                    <a:ext uri="{FF2B5EF4-FFF2-40B4-BE49-F238E27FC236}">
                      <a16:creationId xmlns:a16="http://schemas.microsoft.com/office/drawing/2014/main" id="{64C4E7DC-52EF-C541-AEBE-CC9DEEB15006}"/>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63" name="TextBox 62">
                  <a:extLst>
                    <a:ext uri="{FF2B5EF4-FFF2-40B4-BE49-F238E27FC236}">
                      <a16:creationId xmlns:a16="http://schemas.microsoft.com/office/drawing/2014/main" id="{E6DE6ED9-048D-3249-9DAE-FB5AED09DFD1}"/>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64" name="Group 63">
                <a:extLst>
                  <a:ext uri="{FF2B5EF4-FFF2-40B4-BE49-F238E27FC236}">
                    <a16:creationId xmlns:a16="http://schemas.microsoft.com/office/drawing/2014/main" id="{64C9033F-0A0F-364A-9154-99F79F9BEA8F}"/>
                  </a:ext>
                </a:extLst>
              </p:cNvPr>
              <p:cNvGrpSpPr/>
              <p:nvPr/>
            </p:nvGrpSpPr>
            <p:grpSpPr>
              <a:xfrm>
                <a:off x="4532134" y="4253551"/>
                <a:ext cx="1810967" cy="718492"/>
                <a:chOff x="4566610" y="6028713"/>
                <a:chExt cx="1810967" cy="718492"/>
              </a:xfrm>
            </p:grpSpPr>
            <p:sp>
              <p:nvSpPr>
                <p:cNvPr id="65" name="TextBox 64">
                  <a:extLst>
                    <a:ext uri="{FF2B5EF4-FFF2-40B4-BE49-F238E27FC236}">
                      <a16:creationId xmlns:a16="http://schemas.microsoft.com/office/drawing/2014/main" id="{7ABFEE8D-722C-974C-95A7-58E978ED226B}"/>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66" name="TextBox 65">
                  <a:extLst>
                    <a:ext uri="{FF2B5EF4-FFF2-40B4-BE49-F238E27FC236}">
                      <a16:creationId xmlns:a16="http://schemas.microsoft.com/office/drawing/2014/main" id="{A18A8AFA-1B26-FB46-8DFD-06267BD57614}"/>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67" name="TextBox 66">
                  <a:extLst>
                    <a:ext uri="{FF2B5EF4-FFF2-40B4-BE49-F238E27FC236}">
                      <a16:creationId xmlns:a16="http://schemas.microsoft.com/office/drawing/2014/main" id="{FF572BEB-AC0C-4442-A893-87692588DFCD}"/>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nvGrpSpPr>
            <p:cNvPr id="68" name="Group 67">
              <a:extLst>
                <a:ext uri="{FF2B5EF4-FFF2-40B4-BE49-F238E27FC236}">
                  <a16:creationId xmlns:a16="http://schemas.microsoft.com/office/drawing/2014/main" id="{9E842880-3A95-3C48-9308-16CABC301061}"/>
                </a:ext>
              </a:extLst>
            </p:cNvPr>
            <p:cNvGrpSpPr/>
            <p:nvPr/>
          </p:nvGrpSpPr>
          <p:grpSpPr>
            <a:xfrm>
              <a:off x="4539464" y="1846362"/>
              <a:ext cx="1828818" cy="2526904"/>
              <a:chOff x="4532134" y="4236926"/>
              <a:chExt cx="1828818" cy="2526904"/>
            </a:xfrm>
          </p:grpSpPr>
          <p:grpSp>
            <p:nvGrpSpPr>
              <p:cNvPr id="69" name="Group 68">
                <a:extLst>
                  <a:ext uri="{FF2B5EF4-FFF2-40B4-BE49-F238E27FC236}">
                    <a16:creationId xmlns:a16="http://schemas.microsoft.com/office/drawing/2014/main" id="{36024C3E-3130-964F-A6AA-FFC24281E370}"/>
                  </a:ext>
                </a:extLst>
              </p:cNvPr>
              <p:cNvGrpSpPr/>
              <p:nvPr/>
            </p:nvGrpSpPr>
            <p:grpSpPr>
              <a:xfrm>
                <a:off x="4549985" y="6045338"/>
                <a:ext cx="1810967" cy="718492"/>
                <a:chOff x="4566610" y="6028713"/>
                <a:chExt cx="1810967" cy="718492"/>
              </a:xfrm>
            </p:grpSpPr>
            <p:sp>
              <p:nvSpPr>
                <p:cNvPr id="82" name="TextBox 81">
                  <a:extLst>
                    <a:ext uri="{FF2B5EF4-FFF2-40B4-BE49-F238E27FC236}">
                      <a16:creationId xmlns:a16="http://schemas.microsoft.com/office/drawing/2014/main" id="{1B05A982-1C5F-A04E-8453-A539EEE07ABA}"/>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83" name="TextBox 82">
                  <a:extLst>
                    <a:ext uri="{FF2B5EF4-FFF2-40B4-BE49-F238E27FC236}">
                      <a16:creationId xmlns:a16="http://schemas.microsoft.com/office/drawing/2014/main" id="{FFE9ECE3-8C2E-1F40-A3C4-589D3B223280}"/>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84" name="TextBox 83">
                  <a:extLst>
                    <a:ext uri="{FF2B5EF4-FFF2-40B4-BE49-F238E27FC236}">
                      <a16:creationId xmlns:a16="http://schemas.microsoft.com/office/drawing/2014/main" id="{09F4AC42-0060-8942-871A-6430C2601AC4}"/>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70" name="Group 69">
                <a:extLst>
                  <a:ext uri="{FF2B5EF4-FFF2-40B4-BE49-F238E27FC236}">
                    <a16:creationId xmlns:a16="http://schemas.microsoft.com/office/drawing/2014/main" id="{157A9539-3B0A-E249-8CBD-B51FB2FD674A}"/>
                  </a:ext>
                </a:extLst>
              </p:cNvPr>
              <p:cNvGrpSpPr/>
              <p:nvPr/>
            </p:nvGrpSpPr>
            <p:grpSpPr>
              <a:xfrm>
                <a:off x="4543209" y="5445036"/>
                <a:ext cx="1810967" cy="718492"/>
                <a:chOff x="4566610" y="6028713"/>
                <a:chExt cx="1810967" cy="718492"/>
              </a:xfrm>
            </p:grpSpPr>
            <p:sp>
              <p:nvSpPr>
                <p:cNvPr id="79" name="TextBox 78">
                  <a:extLst>
                    <a:ext uri="{FF2B5EF4-FFF2-40B4-BE49-F238E27FC236}">
                      <a16:creationId xmlns:a16="http://schemas.microsoft.com/office/drawing/2014/main" id="{C6618911-65EC-8E4A-8A91-531A3F954B25}"/>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80" name="TextBox 79">
                  <a:extLst>
                    <a:ext uri="{FF2B5EF4-FFF2-40B4-BE49-F238E27FC236}">
                      <a16:creationId xmlns:a16="http://schemas.microsoft.com/office/drawing/2014/main" id="{1E37621E-D3A9-C540-A3C0-BB2A1C03BA58}"/>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81" name="TextBox 80">
                  <a:extLst>
                    <a:ext uri="{FF2B5EF4-FFF2-40B4-BE49-F238E27FC236}">
                      <a16:creationId xmlns:a16="http://schemas.microsoft.com/office/drawing/2014/main" id="{58A682C9-4759-5148-BA5A-0B3BE349D4C3}"/>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71" name="Group 70">
                <a:extLst>
                  <a:ext uri="{FF2B5EF4-FFF2-40B4-BE49-F238E27FC236}">
                    <a16:creationId xmlns:a16="http://schemas.microsoft.com/office/drawing/2014/main" id="{31A621C0-C925-F749-B71C-47544501FCC3}"/>
                  </a:ext>
                </a:extLst>
              </p:cNvPr>
              <p:cNvGrpSpPr/>
              <p:nvPr/>
            </p:nvGrpSpPr>
            <p:grpSpPr>
              <a:xfrm>
                <a:off x="4545984" y="4849294"/>
                <a:ext cx="1810967" cy="718492"/>
                <a:chOff x="4566610" y="6028713"/>
                <a:chExt cx="1810967" cy="718492"/>
              </a:xfrm>
            </p:grpSpPr>
            <p:sp>
              <p:nvSpPr>
                <p:cNvPr id="76" name="TextBox 75">
                  <a:extLst>
                    <a:ext uri="{FF2B5EF4-FFF2-40B4-BE49-F238E27FC236}">
                      <a16:creationId xmlns:a16="http://schemas.microsoft.com/office/drawing/2014/main" id="{201AF379-4833-4641-8BB5-B77002FA658D}"/>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77" name="TextBox 76">
                  <a:extLst>
                    <a:ext uri="{FF2B5EF4-FFF2-40B4-BE49-F238E27FC236}">
                      <a16:creationId xmlns:a16="http://schemas.microsoft.com/office/drawing/2014/main" id="{0EBB6A79-A0FA-5142-A366-331D57B8187D}"/>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78" name="TextBox 77">
                  <a:extLst>
                    <a:ext uri="{FF2B5EF4-FFF2-40B4-BE49-F238E27FC236}">
                      <a16:creationId xmlns:a16="http://schemas.microsoft.com/office/drawing/2014/main" id="{A5C737CC-F2AC-AF41-AC59-2184D7689FE1}"/>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72" name="Group 71">
                <a:extLst>
                  <a:ext uri="{FF2B5EF4-FFF2-40B4-BE49-F238E27FC236}">
                    <a16:creationId xmlns:a16="http://schemas.microsoft.com/office/drawing/2014/main" id="{9C68BA5A-B30B-BC4D-961B-B37DD6FA16FE}"/>
                  </a:ext>
                </a:extLst>
              </p:cNvPr>
              <p:cNvGrpSpPr/>
              <p:nvPr/>
            </p:nvGrpSpPr>
            <p:grpSpPr>
              <a:xfrm>
                <a:off x="4532134" y="4236926"/>
                <a:ext cx="1810967" cy="735117"/>
                <a:chOff x="4566610" y="6012088"/>
                <a:chExt cx="1810967" cy="735117"/>
              </a:xfrm>
            </p:grpSpPr>
            <p:sp>
              <p:nvSpPr>
                <p:cNvPr id="73" name="TextBox 72">
                  <a:extLst>
                    <a:ext uri="{FF2B5EF4-FFF2-40B4-BE49-F238E27FC236}">
                      <a16:creationId xmlns:a16="http://schemas.microsoft.com/office/drawing/2014/main" id="{FE0084B8-F989-534C-A6B6-0D7AD0CED4E9}"/>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74" name="TextBox 73">
                  <a:extLst>
                    <a:ext uri="{FF2B5EF4-FFF2-40B4-BE49-F238E27FC236}">
                      <a16:creationId xmlns:a16="http://schemas.microsoft.com/office/drawing/2014/main" id="{848D64DF-229F-404E-8CFB-9F1953B5BC2B}"/>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75" name="TextBox 74">
                  <a:extLst>
                    <a:ext uri="{FF2B5EF4-FFF2-40B4-BE49-F238E27FC236}">
                      <a16:creationId xmlns:a16="http://schemas.microsoft.com/office/drawing/2014/main" id="{188B90F9-72CF-A34A-84BB-4A433086E228}"/>
                    </a:ext>
                  </a:extLst>
                </p:cNvPr>
                <p:cNvSpPr txBox="1"/>
                <p:nvPr/>
              </p:nvSpPr>
              <p:spPr>
                <a:xfrm>
                  <a:off x="4566610" y="6012088"/>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nvGrpSpPr>
            <p:cNvPr id="85" name="Group 84">
              <a:extLst>
                <a:ext uri="{FF2B5EF4-FFF2-40B4-BE49-F238E27FC236}">
                  <a16:creationId xmlns:a16="http://schemas.microsoft.com/office/drawing/2014/main" id="{0814AF0D-0ABC-E548-8AF4-9FA94E0C7C6A}"/>
                </a:ext>
              </a:extLst>
            </p:cNvPr>
            <p:cNvGrpSpPr/>
            <p:nvPr/>
          </p:nvGrpSpPr>
          <p:grpSpPr>
            <a:xfrm>
              <a:off x="4553218" y="16218"/>
              <a:ext cx="1817743" cy="1931161"/>
              <a:chOff x="4543209" y="4832669"/>
              <a:chExt cx="1817743" cy="1931161"/>
            </a:xfrm>
          </p:grpSpPr>
          <p:grpSp>
            <p:nvGrpSpPr>
              <p:cNvPr id="86" name="Group 85">
                <a:extLst>
                  <a:ext uri="{FF2B5EF4-FFF2-40B4-BE49-F238E27FC236}">
                    <a16:creationId xmlns:a16="http://schemas.microsoft.com/office/drawing/2014/main" id="{7BF7B1CA-7DDA-BC4C-A8E9-A023E22B6386}"/>
                  </a:ext>
                </a:extLst>
              </p:cNvPr>
              <p:cNvGrpSpPr/>
              <p:nvPr/>
            </p:nvGrpSpPr>
            <p:grpSpPr>
              <a:xfrm>
                <a:off x="4549985" y="6045338"/>
                <a:ext cx="1810967" cy="718492"/>
                <a:chOff x="4566610" y="6028713"/>
                <a:chExt cx="1810967" cy="718492"/>
              </a:xfrm>
            </p:grpSpPr>
            <p:sp>
              <p:nvSpPr>
                <p:cNvPr id="99" name="TextBox 98">
                  <a:extLst>
                    <a:ext uri="{FF2B5EF4-FFF2-40B4-BE49-F238E27FC236}">
                      <a16:creationId xmlns:a16="http://schemas.microsoft.com/office/drawing/2014/main" id="{15CDFCE2-B080-1E45-8D24-E0936DAB98F5}"/>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00" name="TextBox 99">
                  <a:extLst>
                    <a:ext uri="{FF2B5EF4-FFF2-40B4-BE49-F238E27FC236}">
                      <a16:creationId xmlns:a16="http://schemas.microsoft.com/office/drawing/2014/main" id="{CD28E66D-B956-BD42-89FE-EA6A3F965EE8}"/>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01" name="TextBox 100">
                  <a:extLst>
                    <a:ext uri="{FF2B5EF4-FFF2-40B4-BE49-F238E27FC236}">
                      <a16:creationId xmlns:a16="http://schemas.microsoft.com/office/drawing/2014/main" id="{580CD9F2-7533-AB41-95B3-3179CE5A0D73}"/>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87" name="Group 86">
                <a:extLst>
                  <a:ext uri="{FF2B5EF4-FFF2-40B4-BE49-F238E27FC236}">
                    <a16:creationId xmlns:a16="http://schemas.microsoft.com/office/drawing/2014/main" id="{71A327A9-A9B5-0146-9DB4-FBF2B4252B39}"/>
                  </a:ext>
                </a:extLst>
              </p:cNvPr>
              <p:cNvGrpSpPr/>
              <p:nvPr/>
            </p:nvGrpSpPr>
            <p:grpSpPr>
              <a:xfrm>
                <a:off x="4543209" y="5445036"/>
                <a:ext cx="1810967" cy="718492"/>
                <a:chOff x="4566610" y="6028713"/>
                <a:chExt cx="1810967" cy="718492"/>
              </a:xfrm>
            </p:grpSpPr>
            <p:sp>
              <p:nvSpPr>
                <p:cNvPr id="96" name="TextBox 95">
                  <a:extLst>
                    <a:ext uri="{FF2B5EF4-FFF2-40B4-BE49-F238E27FC236}">
                      <a16:creationId xmlns:a16="http://schemas.microsoft.com/office/drawing/2014/main" id="{833447DA-0675-724F-BF9D-6BDF29812FD3}"/>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97" name="TextBox 96">
                  <a:extLst>
                    <a:ext uri="{FF2B5EF4-FFF2-40B4-BE49-F238E27FC236}">
                      <a16:creationId xmlns:a16="http://schemas.microsoft.com/office/drawing/2014/main" id="{87AE920E-52FC-D941-9E9E-6F8BE1570E3C}"/>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98" name="TextBox 97">
                  <a:extLst>
                    <a:ext uri="{FF2B5EF4-FFF2-40B4-BE49-F238E27FC236}">
                      <a16:creationId xmlns:a16="http://schemas.microsoft.com/office/drawing/2014/main" id="{DD043D1F-28AC-5149-B1AA-0A59E6DA4FA7}"/>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88" name="Group 87">
                <a:extLst>
                  <a:ext uri="{FF2B5EF4-FFF2-40B4-BE49-F238E27FC236}">
                    <a16:creationId xmlns:a16="http://schemas.microsoft.com/office/drawing/2014/main" id="{7AFB66CD-FEC0-C641-B6F1-FED995989226}"/>
                  </a:ext>
                </a:extLst>
              </p:cNvPr>
              <p:cNvGrpSpPr/>
              <p:nvPr/>
            </p:nvGrpSpPr>
            <p:grpSpPr>
              <a:xfrm>
                <a:off x="4545984" y="4832669"/>
                <a:ext cx="1810967" cy="735117"/>
                <a:chOff x="4566610" y="6012088"/>
                <a:chExt cx="1810967" cy="735117"/>
              </a:xfrm>
            </p:grpSpPr>
            <p:sp>
              <p:nvSpPr>
                <p:cNvPr id="93" name="TextBox 92">
                  <a:extLst>
                    <a:ext uri="{FF2B5EF4-FFF2-40B4-BE49-F238E27FC236}">
                      <a16:creationId xmlns:a16="http://schemas.microsoft.com/office/drawing/2014/main" id="{EC33F220-1FEA-0E46-8CE1-66AC2499CC61}"/>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94" name="TextBox 93">
                  <a:extLst>
                    <a:ext uri="{FF2B5EF4-FFF2-40B4-BE49-F238E27FC236}">
                      <a16:creationId xmlns:a16="http://schemas.microsoft.com/office/drawing/2014/main" id="{4962400D-F184-3B46-B2A3-61DE6C35DE39}"/>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95" name="TextBox 94">
                  <a:extLst>
                    <a:ext uri="{FF2B5EF4-FFF2-40B4-BE49-F238E27FC236}">
                      <a16:creationId xmlns:a16="http://schemas.microsoft.com/office/drawing/2014/main" id="{48A034C6-820B-2F41-9E3F-DFC8E26B347E}"/>
                    </a:ext>
                  </a:extLst>
                </p:cNvPr>
                <p:cNvSpPr txBox="1"/>
                <p:nvPr/>
              </p:nvSpPr>
              <p:spPr>
                <a:xfrm>
                  <a:off x="4566610" y="6012088"/>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sp>
        <p:nvSpPr>
          <p:cNvPr id="127" name="Title 1">
            <a:extLst>
              <a:ext uri="{FF2B5EF4-FFF2-40B4-BE49-F238E27FC236}">
                <a16:creationId xmlns:a16="http://schemas.microsoft.com/office/drawing/2014/main" id="{B45008E1-673F-5742-B45A-C0D116ADDFA1}"/>
              </a:ext>
            </a:extLst>
          </p:cNvPr>
          <p:cNvSpPr txBox="1">
            <a:spLocks/>
          </p:cNvSpPr>
          <p:nvPr/>
        </p:nvSpPr>
        <p:spPr>
          <a:xfrm>
            <a:off x="8207455" y="4710536"/>
            <a:ext cx="2480865"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en-US" sz="2200" dirty="0">
              <a:latin typeface="+mn-lt"/>
            </a:endParaRPr>
          </a:p>
        </p:txBody>
      </p:sp>
      <p:sp>
        <p:nvSpPr>
          <p:cNvPr id="129" name="TextBox 128">
            <a:extLst>
              <a:ext uri="{FF2B5EF4-FFF2-40B4-BE49-F238E27FC236}">
                <a16:creationId xmlns:a16="http://schemas.microsoft.com/office/drawing/2014/main" id="{35DF3449-A134-FE4B-838D-86055825121F}"/>
              </a:ext>
            </a:extLst>
          </p:cNvPr>
          <p:cNvSpPr txBox="1"/>
          <p:nvPr/>
        </p:nvSpPr>
        <p:spPr>
          <a:xfrm rot="5400000">
            <a:off x="5524995" y="3005495"/>
            <a:ext cx="2656777" cy="276999"/>
          </a:xfrm>
          <a:prstGeom prst="rect">
            <a:avLst/>
          </a:prstGeom>
          <a:noFill/>
        </p:spPr>
        <p:txBody>
          <a:bodyPr wrap="square" rtlCol="0">
            <a:spAutoFit/>
          </a:bodyPr>
          <a:lstStyle/>
          <a:p>
            <a:pPr algn="r"/>
            <a:r>
              <a:rPr lang="en-US" sz="1200" dirty="0">
                <a:solidFill>
                  <a:srgbClr val="C00000"/>
                </a:solidFill>
                <a:latin typeface="+mj-lt"/>
                <a:cs typeface="Franklin Gothic Medium"/>
              </a:rPr>
              <a:t>Monthly offtake per household/hunter</a:t>
            </a:r>
          </a:p>
        </p:txBody>
      </p:sp>
      <p:pic>
        <p:nvPicPr>
          <p:cNvPr id="89" name="Picture 88">
            <a:extLst>
              <a:ext uri="{FF2B5EF4-FFF2-40B4-BE49-F238E27FC236}">
                <a16:creationId xmlns:a16="http://schemas.microsoft.com/office/drawing/2014/main" id="{7C817ADA-A26F-024F-9C84-31DD9D8ABD7C}"/>
              </a:ext>
            </a:extLst>
          </p:cNvPr>
          <p:cNvPicPr>
            <a:picLocks noChangeAspect="1"/>
          </p:cNvPicPr>
          <p:nvPr/>
        </p:nvPicPr>
        <p:blipFill rotWithShape="1">
          <a:blip r:embed="rId3"/>
          <a:srcRect l="77913" t="88841" r="13862" b="8699"/>
          <a:stretch/>
        </p:blipFill>
        <p:spPr>
          <a:xfrm>
            <a:off x="5151980" y="6108886"/>
            <a:ext cx="1124243" cy="434130"/>
          </a:xfrm>
          <a:prstGeom prst="rect">
            <a:avLst/>
          </a:prstGeom>
        </p:spPr>
      </p:pic>
      <p:pic>
        <p:nvPicPr>
          <p:cNvPr id="2" name="Picture 1">
            <a:extLst>
              <a:ext uri="{FF2B5EF4-FFF2-40B4-BE49-F238E27FC236}">
                <a16:creationId xmlns:a16="http://schemas.microsoft.com/office/drawing/2014/main" id="{6C607685-9904-1909-CAD4-671E26139E1E}"/>
              </a:ext>
            </a:extLst>
          </p:cNvPr>
          <p:cNvPicPr>
            <a:picLocks noChangeAspect="1"/>
          </p:cNvPicPr>
          <p:nvPr/>
        </p:nvPicPr>
        <p:blipFill>
          <a:blip r:embed="rId16"/>
          <a:stretch>
            <a:fillRect/>
          </a:stretch>
        </p:blipFill>
        <p:spPr>
          <a:xfrm>
            <a:off x="11215294" y="93699"/>
            <a:ext cx="594069" cy="1165860"/>
          </a:xfrm>
          <a:prstGeom prst="rect">
            <a:avLst/>
          </a:prstGeom>
        </p:spPr>
      </p:pic>
      <p:sp>
        <p:nvSpPr>
          <p:cNvPr id="3" name="Oval 2">
            <a:extLst>
              <a:ext uri="{FF2B5EF4-FFF2-40B4-BE49-F238E27FC236}">
                <a16:creationId xmlns:a16="http://schemas.microsoft.com/office/drawing/2014/main" id="{BC1D89A3-035B-18D7-CA0C-DF9FD4710E58}"/>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5069066-B0E9-0E7D-2909-CD1E0EE7098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4" name="Title 1">
            <a:extLst>
              <a:ext uri="{FF2B5EF4-FFF2-40B4-BE49-F238E27FC236}">
                <a16:creationId xmlns:a16="http://schemas.microsoft.com/office/drawing/2014/main" id="{EC7339CF-5E54-EF8E-CEB0-C3659762ECF2}"/>
              </a:ext>
            </a:extLst>
          </p:cNvPr>
          <p:cNvSpPr txBox="1">
            <a:spLocks/>
          </p:cNvSpPr>
          <p:nvPr/>
        </p:nvSpPr>
        <p:spPr>
          <a:xfrm>
            <a:off x="7236048" y="2679727"/>
            <a:ext cx="2208293" cy="701271"/>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a:latin typeface="+mn-lt"/>
              </a:rPr>
              <a:t>Lemurs are primarily hunted and consumed in the </a:t>
            </a:r>
            <a:r>
              <a:rPr lang="en-US" sz="2400" b="1" dirty="0">
                <a:solidFill>
                  <a:srgbClr val="C00000"/>
                </a:solidFill>
                <a:latin typeface="+mn-lt"/>
              </a:rPr>
              <a:t>hot wet season</a:t>
            </a:r>
            <a:r>
              <a:rPr lang="en-US" sz="2400" dirty="0">
                <a:latin typeface="+mn-lt"/>
              </a:rPr>
              <a:t>. </a:t>
            </a:r>
          </a:p>
          <a:p>
            <a:endParaRPr lang="en-US" sz="2400" dirty="0">
              <a:latin typeface="+mn-lt"/>
            </a:endParaRPr>
          </a:p>
          <a:p>
            <a:endParaRPr lang="en-US" sz="1000" dirty="0">
              <a:latin typeface="+mn-lt"/>
            </a:endParaRPr>
          </a:p>
          <a:p>
            <a:r>
              <a:rPr lang="en-US" sz="2400" dirty="0">
                <a:latin typeface="+mn-lt"/>
              </a:rPr>
              <a:t>Most spp. </a:t>
            </a:r>
            <a:r>
              <a:rPr lang="en-US" sz="2400" b="1" dirty="0">
                <a:solidFill>
                  <a:srgbClr val="0070C0"/>
                </a:solidFill>
                <a:latin typeface="+mn-lt"/>
              </a:rPr>
              <a:t>birth</a:t>
            </a:r>
            <a:r>
              <a:rPr lang="en-US" sz="2400" dirty="0">
                <a:latin typeface="+mn-lt"/>
              </a:rPr>
              <a:t> in the </a:t>
            </a:r>
            <a:r>
              <a:rPr lang="en-US" sz="2400" b="1" dirty="0">
                <a:solidFill>
                  <a:srgbClr val="0070C0"/>
                </a:solidFill>
                <a:latin typeface="+mn-lt"/>
              </a:rPr>
              <a:t>cool dry season</a:t>
            </a:r>
            <a:r>
              <a:rPr lang="en-US" sz="2400" dirty="0">
                <a:latin typeface="+mn-lt"/>
              </a:rPr>
              <a:t>, offset from the hunt.</a:t>
            </a:r>
          </a:p>
          <a:p>
            <a:endParaRPr lang="en-US" sz="2400" dirty="0">
              <a:latin typeface="+mn-lt"/>
            </a:endParaRPr>
          </a:p>
          <a:p>
            <a:endParaRPr lang="en-US" sz="1000" dirty="0">
              <a:latin typeface="+mn-lt"/>
            </a:endParaRPr>
          </a:p>
          <a:p>
            <a:r>
              <a:rPr lang="en-US" sz="2400" dirty="0">
                <a:latin typeface="+mn-lt"/>
              </a:rPr>
              <a:t>For </a:t>
            </a:r>
            <a:r>
              <a:rPr lang="en-US" sz="2400" b="1" dirty="0">
                <a:solidFill>
                  <a:srgbClr val="C00000"/>
                </a:solidFill>
                <a:latin typeface="+mn-lt"/>
              </a:rPr>
              <a:t>Indri</a:t>
            </a:r>
            <a:r>
              <a:rPr lang="en-US" sz="2400" dirty="0">
                <a:latin typeface="+mn-lt"/>
              </a:rPr>
              <a:t> &amp; </a:t>
            </a:r>
            <a:r>
              <a:rPr lang="en-US" sz="2400" b="1" dirty="0">
                <a:solidFill>
                  <a:srgbClr val="C00000"/>
                </a:solidFill>
                <a:latin typeface="+mn-lt"/>
              </a:rPr>
              <a:t>Aye-Aye</a:t>
            </a:r>
            <a:r>
              <a:rPr lang="en-US" sz="2400" dirty="0">
                <a:latin typeface="+mn-lt"/>
              </a:rPr>
              <a:t>, peak </a:t>
            </a:r>
            <a:r>
              <a:rPr lang="en-US" sz="2400" b="1" dirty="0">
                <a:solidFill>
                  <a:srgbClr val="C00000"/>
                </a:solidFill>
                <a:latin typeface="+mn-lt"/>
              </a:rPr>
              <a:t>hunt</a:t>
            </a:r>
            <a:r>
              <a:rPr lang="en-US" sz="2400" dirty="0">
                <a:latin typeface="+mn-lt"/>
              </a:rPr>
              <a:t> overlaps the </a:t>
            </a:r>
            <a:r>
              <a:rPr lang="en-US" sz="2400" b="1" dirty="0">
                <a:solidFill>
                  <a:srgbClr val="0070C0"/>
                </a:solidFill>
                <a:latin typeface="+mn-lt"/>
              </a:rPr>
              <a:t>birth pulse</a:t>
            </a:r>
            <a:r>
              <a:rPr lang="en-US" sz="2400" dirty="0">
                <a:latin typeface="+mn-lt"/>
              </a:rPr>
              <a:t>.</a:t>
            </a:r>
          </a:p>
        </p:txBody>
      </p:sp>
      <p:sp>
        <p:nvSpPr>
          <p:cNvPr id="5" name="Rectangle 4">
            <a:extLst>
              <a:ext uri="{FF2B5EF4-FFF2-40B4-BE49-F238E27FC236}">
                <a16:creationId xmlns:a16="http://schemas.microsoft.com/office/drawing/2014/main" id="{8A4E32EB-3F5B-1181-4695-6A548990AC08}"/>
              </a:ext>
            </a:extLst>
          </p:cNvPr>
          <p:cNvSpPr/>
          <p:nvPr/>
        </p:nvSpPr>
        <p:spPr>
          <a:xfrm>
            <a:off x="2720408" y="22108"/>
            <a:ext cx="1137092" cy="6663982"/>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endParaRPr>
          </a:p>
        </p:txBody>
      </p:sp>
      <p:sp>
        <p:nvSpPr>
          <p:cNvPr id="6" name="Rectangle 5">
            <a:extLst>
              <a:ext uri="{FF2B5EF4-FFF2-40B4-BE49-F238E27FC236}">
                <a16:creationId xmlns:a16="http://schemas.microsoft.com/office/drawing/2014/main" id="{EA9303E8-8AAD-C5D3-EA98-3FB5900D6B1A}"/>
              </a:ext>
            </a:extLst>
          </p:cNvPr>
          <p:cNvSpPr/>
          <p:nvPr/>
        </p:nvSpPr>
        <p:spPr>
          <a:xfrm>
            <a:off x="7158494" y="2463961"/>
            <a:ext cx="2122844" cy="37829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11929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itle 1">
            <a:extLst>
              <a:ext uri="{FF2B5EF4-FFF2-40B4-BE49-F238E27FC236}">
                <a16:creationId xmlns:a16="http://schemas.microsoft.com/office/drawing/2014/main" id="{B45008E1-673F-5742-B45A-C0D116ADDFA1}"/>
              </a:ext>
            </a:extLst>
          </p:cNvPr>
          <p:cNvSpPr txBox="1">
            <a:spLocks/>
          </p:cNvSpPr>
          <p:nvPr/>
        </p:nvSpPr>
        <p:spPr>
          <a:xfrm>
            <a:off x="8207455" y="4710536"/>
            <a:ext cx="2480865"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en-US" sz="2200" dirty="0">
              <a:latin typeface="+mn-lt"/>
            </a:endParaRPr>
          </a:p>
        </p:txBody>
      </p:sp>
      <p:sp>
        <p:nvSpPr>
          <p:cNvPr id="129" name="TextBox 128">
            <a:extLst>
              <a:ext uri="{FF2B5EF4-FFF2-40B4-BE49-F238E27FC236}">
                <a16:creationId xmlns:a16="http://schemas.microsoft.com/office/drawing/2014/main" id="{35DF3449-A134-FE4B-838D-86055825121F}"/>
              </a:ext>
            </a:extLst>
          </p:cNvPr>
          <p:cNvSpPr txBox="1"/>
          <p:nvPr/>
        </p:nvSpPr>
        <p:spPr>
          <a:xfrm rot="5400000">
            <a:off x="5524995" y="3005495"/>
            <a:ext cx="2656777" cy="276999"/>
          </a:xfrm>
          <a:prstGeom prst="rect">
            <a:avLst/>
          </a:prstGeom>
          <a:noFill/>
        </p:spPr>
        <p:txBody>
          <a:bodyPr wrap="square" rtlCol="0">
            <a:spAutoFit/>
          </a:bodyPr>
          <a:lstStyle/>
          <a:p>
            <a:pPr algn="r"/>
            <a:r>
              <a:rPr lang="en-US" sz="1200" dirty="0">
                <a:solidFill>
                  <a:srgbClr val="C00000"/>
                </a:solidFill>
                <a:latin typeface="+mj-lt"/>
                <a:cs typeface="Franklin Gothic Medium"/>
              </a:rPr>
              <a:t>Monthly offtake per household/hunter</a:t>
            </a:r>
          </a:p>
        </p:txBody>
      </p:sp>
      <p:pic>
        <p:nvPicPr>
          <p:cNvPr id="89" name="Picture 88">
            <a:extLst>
              <a:ext uri="{FF2B5EF4-FFF2-40B4-BE49-F238E27FC236}">
                <a16:creationId xmlns:a16="http://schemas.microsoft.com/office/drawing/2014/main" id="{7C817ADA-A26F-024F-9C84-31DD9D8ABD7C}"/>
              </a:ext>
            </a:extLst>
          </p:cNvPr>
          <p:cNvPicPr>
            <a:picLocks noChangeAspect="1"/>
          </p:cNvPicPr>
          <p:nvPr/>
        </p:nvPicPr>
        <p:blipFill rotWithShape="1">
          <a:blip r:embed="rId3"/>
          <a:srcRect l="77913" t="88841" r="13862" b="8699"/>
          <a:stretch/>
        </p:blipFill>
        <p:spPr>
          <a:xfrm>
            <a:off x="5151980" y="6108886"/>
            <a:ext cx="1124243" cy="434130"/>
          </a:xfrm>
          <a:prstGeom prst="rect">
            <a:avLst/>
          </a:prstGeom>
        </p:spPr>
      </p:pic>
      <p:pic>
        <p:nvPicPr>
          <p:cNvPr id="2" name="Picture 1">
            <a:extLst>
              <a:ext uri="{FF2B5EF4-FFF2-40B4-BE49-F238E27FC236}">
                <a16:creationId xmlns:a16="http://schemas.microsoft.com/office/drawing/2014/main" id="{6C607685-9904-1909-CAD4-671E26139E1E}"/>
              </a:ext>
            </a:extLst>
          </p:cNvPr>
          <p:cNvPicPr>
            <a:picLocks noChangeAspect="1"/>
          </p:cNvPicPr>
          <p:nvPr/>
        </p:nvPicPr>
        <p:blipFill>
          <a:blip r:embed="rId4"/>
          <a:stretch>
            <a:fillRect/>
          </a:stretch>
        </p:blipFill>
        <p:spPr>
          <a:xfrm>
            <a:off x="11215294" y="93699"/>
            <a:ext cx="594069" cy="1165860"/>
          </a:xfrm>
          <a:prstGeom prst="rect">
            <a:avLst/>
          </a:prstGeom>
        </p:spPr>
      </p:pic>
      <p:sp>
        <p:nvSpPr>
          <p:cNvPr id="3" name="Oval 2">
            <a:extLst>
              <a:ext uri="{FF2B5EF4-FFF2-40B4-BE49-F238E27FC236}">
                <a16:creationId xmlns:a16="http://schemas.microsoft.com/office/drawing/2014/main" id="{BC1D89A3-035B-18D7-CA0C-DF9FD4710E58}"/>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5069066-B0E9-0E7D-2909-CD1E0EE7098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4" name="Title 1">
            <a:extLst>
              <a:ext uri="{FF2B5EF4-FFF2-40B4-BE49-F238E27FC236}">
                <a16:creationId xmlns:a16="http://schemas.microsoft.com/office/drawing/2014/main" id="{EC7339CF-5E54-EF8E-CEB0-C3659762ECF2}"/>
              </a:ext>
            </a:extLst>
          </p:cNvPr>
          <p:cNvSpPr txBox="1">
            <a:spLocks/>
          </p:cNvSpPr>
          <p:nvPr/>
        </p:nvSpPr>
        <p:spPr>
          <a:xfrm>
            <a:off x="7236048" y="2679727"/>
            <a:ext cx="2208293" cy="701271"/>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a:latin typeface="+mn-lt"/>
              </a:rPr>
              <a:t>Lemurs are primarily hunted and consumed in the </a:t>
            </a:r>
            <a:r>
              <a:rPr lang="en-US" sz="2400" b="1" dirty="0">
                <a:solidFill>
                  <a:srgbClr val="C00000"/>
                </a:solidFill>
                <a:latin typeface="+mn-lt"/>
              </a:rPr>
              <a:t>hot wet season</a:t>
            </a:r>
            <a:r>
              <a:rPr lang="en-US" sz="2400" dirty="0">
                <a:latin typeface="+mn-lt"/>
              </a:rPr>
              <a:t>. </a:t>
            </a:r>
          </a:p>
          <a:p>
            <a:endParaRPr lang="en-US" sz="2400" dirty="0">
              <a:latin typeface="+mn-lt"/>
            </a:endParaRPr>
          </a:p>
          <a:p>
            <a:endParaRPr lang="en-US" sz="1000" dirty="0">
              <a:latin typeface="+mn-lt"/>
            </a:endParaRPr>
          </a:p>
          <a:p>
            <a:r>
              <a:rPr lang="en-US" sz="2400" dirty="0">
                <a:latin typeface="+mn-lt"/>
              </a:rPr>
              <a:t>Most spp. </a:t>
            </a:r>
            <a:r>
              <a:rPr lang="en-US" sz="2400" b="1" dirty="0">
                <a:solidFill>
                  <a:srgbClr val="0070C0"/>
                </a:solidFill>
                <a:latin typeface="+mn-lt"/>
              </a:rPr>
              <a:t>birth</a:t>
            </a:r>
            <a:r>
              <a:rPr lang="en-US" sz="2400" dirty="0">
                <a:latin typeface="+mn-lt"/>
              </a:rPr>
              <a:t> in the </a:t>
            </a:r>
            <a:r>
              <a:rPr lang="en-US" sz="2400" b="1" dirty="0">
                <a:solidFill>
                  <a:srgbClr val="0070C0"/>
                </a:solidFill>
                <a:latin typeface="+mn-lt"/>
              </a:rPr>
              <a:t>cool dry season</a:t>
            </a:r>
            <a:r>
              <a:rPr lang="en-US" sz="2400" dirty="0">
                <a:latin typeface="+mn-lt"/>
              </a:rPr>
              <a:t>, offset from the hunt.</a:t>
            </a:r>
          </a:p>
          <a:p>
            <a:endParaRPr lang="en-US" sz="2400" dirty="0">
              <a:latin typeface="+mn-lt"/>
            </a:endParaRPr>
          </a:p>
          <a:p>
            <a:endParaRPr lang="en-US" sz="1000" dirty="0">
              <a:latin typeface="+mn-lt"/>
            </a:endParaRPr>
          </a:p>
          <a:p>
            <a:r>
              <a:rPr lang="en-US" sz="2400" dirty="0">
                <a:latin typeface="+mn-lt"/>
              </a:rPr>
              <a:t>For </a:t>
            </a:r>
            <a:r>
              <a:rPr lang="en-US" sz="2400" b="1" dirty="0">
                <a:solidFill>
                  <a:srgbClr val="C00000"/>
                </a:solidFill>
                <a:latin typeface="+mn-lt"/>
              </a:rPr>
              <a:t>Indri</a:t>
            </a:r>
            <a:r>
              <a:rPr lang="en-US" sz="2400" dirty="0">
                <a:latin typeface="+mn-lt"/>
              </a:rPr>
              <a:t> &amp; </a:t>
            </a:r>
            <a:r>
              <a:rPr lang="en-US" sz="2400" b="1" dirty="0">
                <a:solidFill>
                  <a:srgbClr val="C00000"/>
                </a:solidFill>
                <a:latin typeface="+mn-lt"/>
              </a:rPr>
              <a:t>Aye-Aye</a:t>
            </a:r>
            <a:r>
              <a:rPr lang="en-US" sz="2400" dirty="0">
                <a:latin typeface="+mn-lt"/>
              </a:rPr>
              <a:t>, peak </a:t>
            </a:r>
            <a:r>
              <a:rPr lang="en-US" sz="2400" b="1" dirty="0">
                <a:solidFill>
                  <a:srgbClr val="C00000"/>
                </a:solidFill>
                <a:latin typeface="+mn-lt"/>
              </a:rPr>
              <a:t>hunt</a:t>
            </a:r>
            <a:r>
              <a:rPr lang="en-US" sz="2400" dirty="0">
                <a:latin typeface="+mn-lt"/>
              </a:rPr>
              <a:t> overlaps the </a:t>
            </a:r>
            <a:r>
              <a:rPr lang="en-US" sz="2400" b="1" dirty="0">
                <a:solidFill>
                  <a:srgbClr val="0070C0"/>
                </a:solidFill>
                <a:latin typeface="+mn-lt"/>
              </a:rPr>
              <a:t>birth pulse</a:t>
            </a:r>
            <a:r>
              <a:rPr lang="en-US" sz="2400" dirty="0">
                <a:latin typeface="+mn-lt"/>
              </a:rPr>
              <a:t>.</a:t>
            </a:r>
          </a:p>
        </p:txBody>
      </p:sp>
      <p:sp>
        <p:nvSpPr>
          <p:cNvPr id="6" name="Rectangle 5">
            <a:extLst>
              <a:ext uri="{FF2B5EF4-FFF2-40B4-BE49-F238E27FC236}">
                <a16:creationId xmlns:a16="http://schemas.microsoft.com/office/drawing/2014/main" id="{EA9303E8-8AAD-C5D3-EA98-3FB5900D6B1A}"/>
              </a:ext>
            </a:extLst>
          </p:cNvPr>
          <p:cNvSpPr/>
          <p:nvPr/>
        </p:nvSpPr>
        <p:spPr>
          <a:xfrm>
            <a:off x="7158494" y="4182997"/>
            <a:ext cx="2122844" cy="20639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397827B7-B7F7-AA12-81E5-D7E04754C9AD}"/>
              </a:ext>
            </a:extLst>
          </p:cNvPr>
          <p:cNvGrpSpPr/>
          <p:nvPr/>
        </p:nvGrpSpPr>
        <p:grpSpPr>
          <a:xfrm>
            <a:off x="-191853" y="-69413"/>
            <a:ext cx="7172640" cy="6996826"/>
            <a:chOff x="-258586" y="-46159"/>
            <a:chExt cx="7172640" cy="6996826"/>
          </a:xfrm>
        </p:grpSpPr>
        <p:sp>
          <p:nvSpPr>
            <p:cNvPr id="15" name="TextBox 14">
              <a:extLst>
                <a:ext uri="{FF2B5EF4-FFF2-40B4-BE49-F238E27FC236}">
                  <a16:creationId xmlns:a16="http://schemas.microsoft.com/office/drawing/2014/main" id="{097128C0-AF93-1CE2-FACC-0B68156969B4}"/>
                </a:ext>
              </a:extLst>
            </p:cNvPr>
            <p:cNvSpPr txBox="1"/>
            <p:nvPr/>
          </p:nvSpPr>
          <p:spPr>
            <a:xfrm>
              <a:off x="-253460" y="6598070"/>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16" name="TextBox 15">
              <a:extLst>
                <a:ext uri="{FF2B5EF4-FFF2-40B4-BE49-F238E27FC236}">
                  <a16:creationId xmlns:a16="http://schemas.microsoft.com/office/drawing/2014/main" id="{A36C5189-19F4-36C2-AAD1-9369023AD1E2}"/>
                </a:ext>
              </a:extLst>
            </p:cNvPr>
            <p:cNvSpPr txBox="1"/>
            <p:nvPr/>
          </p:nvSpPr>
          <p:spPr>
            <a:xfrm>
              <a:off x="-248892" y="6396561"/>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26" name="TextBox 25">
              <a:extLst>
                <a:ext uri="{FF2B5EF4-FFF2-40B4-BE49-F238E27FC236}">
                  <a16:creationId xmlns:a16="http://schemas.microsoft.com/office/drawing/2014/main" id="{6515967B-EB5E-C483-7D0F-E566166ADF6B}"/>
                </a:ext>
              </a:extLst>
            </p:cNvPr>
            <p:cNvSpPr txBox="1"/>
            <p:nvPr/>
          </p:nvSpPr>
          <p:spPr>
            <a:xfrm>
              <a:off x="-248592" y="6190867"/>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27" name="TextBox 26">
              <a:extLst>
                <a:ext uri="{FF2B5EF4-FFF2-40B4-BE49-F238E27FC236}">
                  <a16:creationId xmlns:a16="http://schemas.microsoft.com/office/drawing/2014/main" id="{18C73FF8-0CA4-B7A7-8845-8241D37B8A6C}"/>
                </a:ext>
              </a:extLst>
            </p:cNvPr>
            <p:cNvSpPr txBox="1"/>
            <p:nvPr/>
          </p:nvSpPr>
          <p:spPr>
            <a:xfrm>
              <a:off x="-255872" y="5992602"/>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32" name="TextBox 31">
              <a:extLst>
                <a:ext uri="{FF2B5EF4-FFF2-40B4-BE49-F238E27FC236}">
                  <a16:creationId xmlns:a16="http://schemas.microsoft.com/office/drawing/2014/main" id="{C33CE4D5-3AE7-DC80-9CBA-139231A39588}"/>
                </a:ext>
              </a:extLst>
            </p:cNvPr>
            <p:cNvSpPr txBox="1"/>
            <p:nvPr/>
          </p:nvSpPr>
          <p:spPr>
            <a:xfrm>
              <a:off x="-251304" y="5784113"/>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33" name="TextBox 32">
              <a:extLst>
                <a:ext uri="{FF2B5EF4-FFF2-40B4-BE49-F238E27FC236}">
                  <a16:creationId xmlns:a16="http://schemas.microsoft.com/office/drawing/2014/main" id="{486D580D-8FD6-3B34-655B-F283872DF436}"/>
                </a:ext>
              </a:extLst>
            </p:cNvPr>
            <p:cNvSpPr txBox="1"/>
            <p:nvPr/>
          </p:nvSpPr>
          <p:spPr>
            <a:xfrm>
              <a:off x="-251004" y="5585399"/>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34" name="TextBox 33">
              <a:extLst>
                <a:ext uri="{FF2B5EF4-FFF2-40B4-BE49-F238E27FC236}">
                  <a16:creationId xmlns:a16="http://schemas.microsoft.com/office/drawing/2014/main" id="{868A1A35-AA0A-BDE8-C699-BB0125A9C13C}"/>
                </a:ext>
              </a:extLst>
            </p:cNvPr>
            <p:cNvSpPr txBox="1"/>
            <p:nvPr/>
          </p:nvSpPr>
          <p:spPr>
            <a:xfrm>
              <a:off x="-256173" y="5377905"/>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35" name="TextBox 34">
              <a:extLst>
                <a:ext uri="{FF2B5EF4-FFF2-40B4-BE49-F238E27FC236}">
                  <a16:creationId xmlns:a16="http://schemas.microsoft.com/office/drawing/2014/main" id="{8B4E4E12-40EB-3305-6B17-DB5C5441D099}"/>
                </a:ext>
              </a:extLst>
            </p:cNvPr>
            <p:cNvSpPr txBox="1"/>
            <p:nvPr/>
          </p:nvSpPr>
          <p:spPr>
            <a:xfrm>
              <a:off x="-251605" y="5176396"/>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36" name="TextBox 35">
              <a:extLst>
                <a:ext uri="{FF2B5EF4-FFF2-40B4-BE49-F238E27FC236}">
                  <a16:creationId xmlns:a16="http://schemas.microsoft.com/office/drawing/2014/main" id="{72D96833-1FE4-5870-5AFF-C78D7A301076}"/>
                </a:ext>
              </a:extLst>
            </p:cNvPr>
            <p:cNvSpPr txBox="1"/>
            <p:nvPr/>
          </p:nvSpPr>
          <p:spPr>
            <a:xfrm>
              <a:off x="-258285" y="4977682"/>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37" name="TextBox 36">
              <a:extLst>
                <a:ext uri="{FF2B5EF4-FFF2-40B4-BE49-F238E27FC236}">
                  <a16:creationId xmlns:a16="http://schemas.microsoft.com/office/drawing/2014/main" id="{EE1CE276-7B52-9E09-23A4-2C8231B76C2C}"/>
                </a:ext>
              </a:extLst>
            </p:cNvPr>
            <p:cNvSpPr txBox="1"/>
            <p:nvPr/>
          </p:nvSpPr>
          <p:spPr>
            <a:xfrm>
              <a:off x="-250898" y="4770213"/>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38" name="TextBox 37">
              <a:extLst>
                <a:ext uri="{FF2B5EF4-FFF2-40B4-BE49-F238E27FC236}">
                  <a16:creationId xmlns:a16="http://schemas.microsoft.com/office/drawing/2014/main" id="{9C6BD684-FECA-0071-0AC9-64EDB5BF8C20}"/>
                </a:ext>
              </a:extLst>
            </p:cNvPr>
            <p:cNvSpPr txBox="1"/>
            <p:nvPr/>
          </p:nvSpPr>
          <p:spPr>
            <a:xfrm>
              <a:off x="-253310" y="4568704"/>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40" name="TextBox 39">
              <a:extLst>
                <a:ext uri="{FF2B5EF4-FFF2-40B4-BE49-F238E27FC236}">
                  <a16:creationId xmlns:a16="http://schemas.microsoft.com/office/drawing/2014/main" id="{52639F43-A435-AA5C-B561-D9906B5507B7}"/>
                </a:ext>
              </a:extLst>
            </p:cNvPr>
            <p:cNvSpPr txBox="1"/>
            <p:nvPr/>
          </p:nvSpPr>
          <p:spPr>
            <a:xfrm>
              <a:off x="-253010" y="4376970"/>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41" name="TextBox 40">
              <a:extLst>
                <a:ext uri="{FF2B5EF4-FFF2-40B4-BE49-F238E27FC236}">
                  <a16:creationId xmlns:a16="http://schemas.microsoft.com/office/drawing/2014/main" id="{60E68A66-EEB2-8153-E57A-BDA3B52C795A}"/>
                </a:ext>
              </a:extLst>
            </p:cNvPr>
            <p:cNvSpPr txBox="1"/>
            <p:nvPr/>
          </p:nvSpPr>
          <p:spPr>
            <a:xfrm>
              <a:off x="-254608" y="4162496"/>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42" name="TextBox 41">
              <a:extLst>
                <a:ext uri="{FF2B5EF4-FFF2-40B4-BE49-F238E27FC236}">
                  <a16:creationId xmlns:a16="http://schemas.microsoft.com/office/drawing/2014/main" id="{9DA82D56-19A4-329C-8286-A228D8AD701F}"/>
                </a:ext>
              </a:extLst>
            </p:cNvPr>
            <p:cNvSpPr txBox="1"/>
            <p:nvPr/>
          </p:nvSpPr>
          <p:spPr>
            <a:xfrm>
              <a:off x="-250040" y="3960987"/>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43" name="TextBox 42">
              <a:extLst>
                <a:ext uri="{FF2B5EF4-FFF2-40B4-BE49-F238E27FC236}">
                  <a16:creationId xmlns:a16="http://schemas.microsoft.com/office/drawing/2014/main" id="{C7D949C9-FFCB-A627-2D36-D927AD725612}"/>
                </a:ext>
              </a:extLst>
            </p:cNvPr>
            <p:cNvSpPr txBox="1"/>
            <p:nvPr/>
          </p:nvSpPr>
          <p:spPr>
            <a:xfrm>
              <a:off x="-249873" y="3761775"/>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44" name="TextBox 43">
              <a:extLst>
                <a:ext uri="{FF2B5EF4-FFF2-40B4-BE49-F238E27FC236}">
                  <a16:creationId xmlns:a16="http://schemas.microsoft.com/office/drawing/2014/main" id="{BF7F569F-96AE-C1CC-8F2A-166B8DD5B6E7}"/>
                </a:ext>
              </a:extLst>
            </p:cNvPr>
            <p:cNvSpPr txBox="1"/>
            <p:nvPr/>
          </p:nvSpPr>
          <p:spPr>
            <a:xfrm>
              <a:off x="-258586" y="3552079"/>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45" name="TextBox 44">
              <a:extLst>
                <a:ext uri="{FF2B5EF4-FFF2-40B4-BE49-F238E27FC236}">
                  <a16:creationId xmlns:a16="http://schemas.microsoft.com/office/drawing/2014/main" id="{5F483913-7A36-4646-4991-47E25459F7A9}"/>
                </a:ext>
              </a:extLst>
            </p:cNvPr>
            <p:cNvSpPr txBox="1"/>
            <p:nvPr/>
          </p:nvSpPr>
          <p:spPr>
            <a:xfrm>
              <a:off x="-250040" y="3350600"/>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46" name="TextBox 45">
              <a:extLst>
                <a:ext uri="{FF2B5EF4-FFF2-40B4-BE49-F238E27FC236}">
                  <a16:creationId xmlns:a16="http://schemas.microsoft.com/office/drawing/2014/main" id="{99845199-E3D7-EF6E-7D63-BF2BB12811FD}"/>
                </a:ext>
              </a:extLst>
            </p:cNvPr>
            <p:cNvSpPr txBox="1"/>
            <p:nvPr/>
          </p:nvSpPr>
          <p:spPr>
            <a:xfrm>
              <a:off x="-249740" y="3151886"/>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47" name="TextBox 46">
              <a:extLst>
                <a:ext uri="{FF2B5EF4-FFF2-40B4-BE49-F238E27FC236}">
                  <a16:creationId xmlns:a16="http://schemas.microsoft.com/office/drawing/2014/main" id="{282226FA-2702-46EB-8027-0F83B50AA0FC}"/>
                </a:ext>
              </a:extLst>
            </p:cNvPr>
            <p:cNvSpPr txBox="1"/>
            <p:nvPr/>
          </p:nvSpPr>
          <p:spPr>
            <a:xfrm>
              <a:off x="-252726" y="2943928"/>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48" name="TextBox 47">
              <a:extLst>
                <a:ext uri="{FF2B5EF4-FFF2-40B4-BE49-F238E27FC236}">
                  <a16:creationId xmlns:a16="http://schemas.microsoft.com/office/drawing/2014/main" id="{B91F1E8B-2B6A-1294-5C1A-3F9E816894FB}"/>
                </a:ext>
              </a:extLst>
            </p:cNvPr>
            <p:cNvSpPr txBox="1"/>
            <p:nvPr/>
          </p:nvSpPr>
          <p:spPr>
            <a:xfrm>
              <a:off x="-248158" y="2742419"/>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49" name="TextBox 48">
              <a:extLst>
                <a:ext uri="{FF2B5EF4-FFF2-40B4-BE49-F238E27FC236}">
                  <a16:creationId xmlns:a16="http://schemas.microsoft.com/office/drawing/2014/main" id="{D07F769E-5364-CA74-673C-26D28033BBBD}"/>
                </a:ext>
              </a:extLst>
            </p:cNvPr>
            <p:cNvSpPr txBox="1"/>
            <p:nvPr/>
          </p:nvSpPr>
          <p:spPr>
            <a:xfrm>
              <a:off x="-247858" y="2536725"/>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50" name="TextBox 49">
              <a:extLst>
                <a:ext uri="{FF2B5EF4-FFF2-40B4-BE49-F238E27FC236}">
                  <a16:creationId xmlns:a16="http://schemas.microsoft.com/office/drawing/2014/main" id="{F208656B-4B45-CBF9-B0E3-410463909EB5}"/>
                </a:ext>
              </a:extLst>
            </p:cNvPr>
            <p:cNvSpPr txBox="1"/>
            <p:nvPr/>
          </p:nvSpPr>
          <p:spPr>
            <a:xfrm>
              <a:off x="-252726" y="2330548"/>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51" name="TextBox 50">
              <a:extLst>
                <a:ext uri="{FF2B5EF4-FFF2-40B4-BE49-F238E27FC236}">
                  <a16:creationId xmlns:a16="http://schemas.microsoft.com/office/drawing/2014/main" id="{09A3FC4C-B0D2-4F4C-F3C8-C11684DDBE87}"/>
                </a:ext>
              </a:extLst>
            </p:cNvPr>
            <p:cNvSpPr txBox="1"/>
            <p:nvPr/>
          </p:nvSpPr>
          <p:spPr>
            <a:xfrm>
              <a:off x="-248158" y="2129039"/>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52" name="TextBox 51">
              <a:extLst>
                <a:ext uri="{FF2B5EF4-FFF2-40B4-BE49-F238E27FC236}">
                  <a16:creationId xmlns:a16="http://schemas.microsoft.com/office/drawing/2014/main" id="{23F2E332-D8CE-D194-42B6-1A8B237911A6}"/>
                </a:ext>
              </a:extLst>
            </p:cNvPr>
            <p:cNvSpPr txBox="1"/>
            <p:nvPr/>
          </p:nvSpPr>
          <p:spPr>
            <a:xfrm>
              <a:off x="-254838" y="1930325"/>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90" name="TextBox 89">
              <a:extLst>
                <a:ext uri="{FF2B5EF4-FFF2-40B4-BE49-F238E27FC236}">
                  <a16:creationId xmlns:a16="http://schemas.microsoft.com/office/drawing/2014/main" id="{76F040A5-53F4-3976-730B-2E69525B5D09}"/>
                </a:ext>
              </a:extLst>
            </p:cNvPr>
            <p:cNvSpPr txBox="1"/>
            <p:nvPr/>
          </p:nvSpPr>
          <p:spPr>
            <a:xfrm>
              <a:off x="-256720" y="1722773"/>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91" name="TextBox 90">
              <a:extLst>
                <a:ext uri="{FF2B5EF4-FFF2-40B4-BE49-F238E27FC236}">
                  <a16:creationId xmlns:a16="http://schemas.microsoft.com/office/drawing/2014/main" id="{C5A91127-5011-170D-EE09-51FEA5E1F864}"/>
                </a:ext>
              </a:extLst>
            </p:cNvPr>
            <p:cNvSpPr txBox="1"/>
            <p:nvPr/>
          </p:nvSpPr>
          <p:spPr>
            <a:xfrm>
              <a:off x="-252152" y="1521264"/>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92" name="TextBox 91">
              <a:extLst>
                <a:ext uri="{FF2B5EF4-FFF2-40B4-BE49-F238E27FC236}">
                  <a16:creationId xmlns:a16="http://schemas.microsoft.com/office/drawing/2014/main" id="{41C36383-B4EF-6EAF-8EB2-70A214A68892}"/>
                </a:ext>
              </a:extLst>
            </p:cNvPr>
            <p:cNvSpPr txBox="1"/>
            <p:nvPr/>
          </p:nvSpPr>
          <p:spPr>
            <a:xfrm>
              <a:off x="-251852" y="1322550"/>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102" name="TextBox 101">
              <a:extLst>
                <a:ext uri="{FF2B5EF4-FFF2-40B4-BE49-F238E27FC236}">
                  <a16:creationId xmlns:a16="http://schemas.microsoft.com/office/drawing/2014/main" id="{700C14B8-8DB5-4F5E-7A90-42EDE6A30990}"/>
                </a:ext>
              </a:extLst>
            </p:cNvPr>
            <p:cNvSpPr txBox="1"/>
            <p:nvPr/>
          </p:nvSpPr>
          <p:spPr>
            <a:xfrm>
              <a:off x="-252169" y="1114479"/>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103" name="TextBox 102">
              <a:extLst>
                <a:ext uri="{FF2B5EF4-FFF2-40B4-BE49-F238E27FC236}">
                  <a16:creationId xmlns:a16="http://schemas.microsoft.com/office/drawing/2014/main" id="{6393E6CD-F838-B0A3-31B0-CBBD4B3FA219}"/>
                </a:ext>
              </a:extLst>
            </p:cNvPr>
            <p:cNvSpPr txBox="1"/>
            <p:nvPr/>
          </p:nvSpPr>
          <p:spPr>
            <a:xfrm>
              <a:off x="-247601" y="912970"/>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104" name="TextBox 103">
              <a:extLst>
                <a:ext uri="{FF2B5EF4-FFF2-40B4-BE49-F238E27FC236}">
                  <a16:creationId xmlns:a16="http://schemas.microsoft.com/office/drawing/2014/main" id="{85986962-714E-CE62-FFC5-72A86D52CFCA}"/>
                </a:ext>
              </a:extLst>
            </p:cNvPr>
            <p:cNvSpPr txBox="1"/>
            <p:nvPr/>
          </p:nvSpPr>
          <p:spPr>
            <a:xfrm>
              <a:off x="-253460" y="714256"/>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105" name="TextBox 104">
              <a:extLst>
                <a:ext uri="{FF2B5EF4-FFF2-40B4-BE49-F238E27FC236}">
                  <a16:creationId xmlns:a16="http://schemas.microsoft.com/office/drawing/2014/main" id="{25D217D6-1B71-7195-8146-928CEA4A1F65}"/>
                </a:ext>
              </a:extLst>
            </p:cNvPr>
            <p:cNvSpPr txBox="1"/>
            <p:nvPr/>
          </p:nvSpPr>
          <p:spPr>
            <a:xfrm>
              <a:off x="-252726" y="505744"/>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106" name="TextBox 105">
              <a:extLst>
                <a:ext uri="{FF2B5EF4-FFF2-40B4-BE49-F238E27FC236}">
                  <a16:creationId xmlns:a16="http://schemas.microsoft.com/office/drawing/2014/main" id="{F556AF65-E00F-B703-6B72-A625EDD0EE34}"/>
                </a:ext>
              </a:extLst>
            </p:cNvPr>
            <p:cNvSpPr txBox="1"/>
            <p:nvPr/>
          </p:nvSpPr>
          <p:spPr>
            <a:xfrm>
              <a:off x="-255138" y="304235"/>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107" name="TextBox 106">
              <a:extLst>
                <a:ext uri="{FF2B5EF4-FFF2-40B4-BE49-F238E27FC236}">
                  <a16:creationId xmlns:a16="http://schemas.microsoft.com/office/drawing/2014/main" id="{75C377D8-1A06-D099-4C7F-5B9AE47C4ECD}"/>
                </a:ext>
              </a:extLst>
            </p:cNvPr>
            <p:cNvSpPr txBox="1"/>
            <p:nvPr/>
          </p:nvSpPr>
          <p:spPr>
            <a:xfrm>
              <a:off x="-247858" y="98541"/>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108" name="TextBox 107">
              <a:extLst>
                <a:ext uri="{FF2B5EF4-FFF2-40B4-BE49-F238E27FC236}">
                  <a16:creationId xmlns:a16="http://schemas.microsoft.com/office/drawing/2014/main" id="{23BCF60E-E7A6-1555-89E6-35450AF71924}"/>
                </a:ext>
              </a:extLst>
            </p:cNvPr>
            <p:cNvSpPr txBox="1"/>
            <p:nvPr/>
          </p:nvSpPr>
          <p:spPr>
            <a:xfrm rot="16200000">
              <a:off x="175970" y="3644575"/>
              <a:ext cx="2110234" cy="276999"/>
            </a:xfrm>
            <a:prstGeom prst="rect">
              <a:avLst/>
            </a:prstGeom>
            <a:noFill/>
            <a:ln>
              <a:noFill/>
            </a:ln>
          </p:spPr>
          <p:txBody>
            <a:bodyPr wrap="square" rtlCol="0">
              <a:spAutoFit/>
            </a:bodyPr>
            <a:lstStyle/>
            <a:p>
              <a:pPr algn="r"/>
              <a:r>
                <a:rPr lang="en-US" sz="1200" dirty="0">
                  <a:solidFill>
                    <a:srgbClr val="0070C0"/>
                  </a:solidFill>
                  <a:latin typeface="+mj-lt"/>
                  <a:cs typeface="Franklin Gothic Medium"/>
                </a:rPr>
                <a:t>Proportion of birth pulse</a:t>
              </a:r>
            </a:p>
          </p:txBody>
        </p:sp>
        <p:grpSp>
          <p:nvGrpSpPr>
            <p:cNvPr id="109" name="Group 108">
              <a:extLst>
                <a:ext uri="{FF2B5EF4-FFF2-40B4-BE49-F238E27FC236}">
                  <a16:creationId xmlns:a16="http://schemas.microsoft.com/office/drawing/2014/main" id="{3D83416D-4649-E96D-C04D-E9DB6A3AB079}"/>
                </a:ext>
              </a:extLst>
            </p:cNvPr>
            <p:cNvGrpSpPr/>
            <p:nvPr/>
          </p:nvGrpSpPr>
          <p:grpSpPr>
            <a:xfrm>
              <a:off x="-54345" y="-46159"/>
              <a:ext cx="6968399" cy="6996826"/>
              <a:chOff x="-355536" y="-46159"/>
              <a:chExt cx="6968399" cy="6996826"/>
            </a:xfrm>
          </p:grpSpPr>
          <p:grpSp>
            <p:nvGrpSpPr>
              <p:cNvPr id="110" name="Group 109">
                <a:extLst>
                  <a:ext uri="{FF2B5EF4-FFF2-40B4-BE49-F238E27FC236}">
                    <a16:creationId xmlns:a16="http://schemas.microsoft.com/office/drawing/2014/main" id="{1CFFE9BD-CA57-9E4D-7C4C-368CC4E2FFEE}"/>
                  </a:ext>
                </a:extLst>
              </p:cNvPr>
              <p:cNvGrpSpPr/>
              <p:nvPr/>
            </p:nvGrpSpPr>
            <p:grpSpPr>
              <a:xfrm>
                <a:off x="-355536" y="-46159"/>
                <a:ext cx="6968399" cy="6830675"/>
                <a:chOff x="-370526" y="-60907"/>
                <a:chExt cx="6968399" cy="6830675"/>
              </a:xfrm>
            </p:grpSpPr>
            <p:grpSp>
              <p:nvGrpSpPr>
                <p:cNvPr id="112" name="Group 111">
                  <a:extLst>
                    <a:ext uri="{FF2B5EF4-FFF2-40B4-BE49-F238E27FC236}">
                      <a16:creationId xmlns:a16="http://schemas.microsoft.com/office/drawing/2014/main" id="{48A93D76-2A0C-9804-E87E-2BCEFD9ED3E4}"/>
                    </a:ext>
                  </a:extLst>
                </p:cNvPr>
                <p:cNvGrpSpPr/>
                <p:nvPr/>
              </p:nvGrpSpPr>
              <p:grpSpPr>
                <a:xfrm>
                  <a:off x="-370526" y="-60907"/>
                  <a:ext cx="6748103" cy="6830675"/>
                  <a:chOff x="-370526" y="-60907"/>
                  <a:chExt cx="6748103" cy="6830675"/>
                </a:xfrm>
              </p:grpSpPr>
              <p:grpSp>
                <p:nvGrpSpPr>
                  <p:cNvPr id="114" name="Group 113">
                    <a:extLst>
                      <a:ext uri="{FF2B5EF4-FFF2-40B4-BE49-F238E27FC236}">
                        <a16:creationId xmlns:a16="http://schemas.microsoft.com/office/drawing/2014/main" id="{8142480C-D95A-7D3E-5A55-ADDC971F910E}"/>
                      </a:ext>
                    </a:extLst>
                  </p:cNvPr>
                  <p:cNvGrpSpPr/>
                  <p:nvPr/>
                </p:nvGrpSpPr>
                <p:grpSpPr>
                  <a:xfrm>
                    <a:off x="-370526" y="-60907"/>
                    <a:ext cx="1225920" cy="6788795"/>
                    <a:chOff x="7560902" y="-70739"/>
                    <a:chExt cx="1225920" cy="6967853"/>
                  </a:xfrm>
                </p:grpSpPr>
                <p:grpSp>
                  <p:nvGrpSpPr>
                    <p:cNvPr id="164" name="Group 163">
                      <a:extLst>
                        <a:ext uri="{FF2B5EF4-FFF2-40B4-BE49-F238E27FC236}">
                          <a16:creationId xmlns:a16="http://schemas.microsoft.com/office/drawing/2014/main" id="{18111E2A-B98E-7D65-36E5-BF3C47B45DD2}"/>
                        </a:ext>
                      </a:extLst>
                    </p:cNvPr>
                    <p:cNvGrpSpPr/>
                    <p:nvPr/>
                  </p:nvGrpSpPr>
                  <p:grpSpPr>
                    <a:xfrm>
                      <a:off x="7560902" y="-70739"/>
                      <a:ext cx="929867" cy="6918907"/>
                      <a:chOff x="-410924" y="-41490"/>
                      <a:chExt cx="929867" cy="6918907"/>
                    </a:xfrm>
                  </p:grpSpPr>
                  <p:pic>
                    <p:nvPicPr>
                      <p:cNvPr id="166" name="Picture 165">
                        <a:extLst>
                          <a:ext uri="{FF2B5EF4-FFF2-40B4-BE49-F238E27FC236}">
                            <a16:creationId xmlns:a16="http://schemas.microsoft.com/office/drawing/2014/main" id="{A768A208-6DA4-E187-3F69-C971E9938838}"/>
                          </a:ext>
                        </a:extLst>
                      </p:cNvPr>
                      <p:cNvPicPr>
                        <a:picLocks noChangeAspect="1"/>
                      </p:cNvPicPr>
                      <p:nvPr/>
                    </p:nvPicPr>
                    <p:blipFill rotWithShape="1">
                      <a:blip r:embed="rId5"/>
                      <a:srcRect l="20388" t="6368" r="23208" b="49665"/>
                      <a:stretch/>
                    </p:blipFill>
                    <p:spPr>
                      <a:xfrm>
                        <a:off x="-410147" y="593856"/>
                        <a:ext cx="850636" cy="675022"/>
                      </a:xfrm>
                      <a:prstGeom prst="rect">
                        <a:avLst/>
                      </a:prstGeom>
                      <a:ln>
                        <a:noFill/>
                      </a:ln>
                      <a:effectLst>
                        <a:softEdge rad="112500"/>
                      </a:effectLst>
                    </p:spPr>
                  </p:pic>
                  <p:pic>
                    <p:nvPicPr>
                      <p:cNvPr id="167" name="Picture 166">
                        <a:extLst>
                          <a:ext uri="{FF2B5EF4-FFF2-40B4-BE49-F238E27FC236}">
                            <a16:creationId xmlns:a16="http://schemas.microsoft.com/office/drawing/2014/main" id="{105484B8-117C-09D3-7D06-1EF9D9EAEDEC}"/>
                          </a:ext>
                        </a:extLst>
                      </p:cNvPr>
                      <p:cNvPicPr>
                        <a:picLocks noChangeAspect="1"/>
                      </p:cNvPicPr>
                      <p:nvPr/>
                    </p:nvPicPr>
                    <p:blipFill rotWithShape="1">
                      <a:blip r:embed="rId6"/>
                      <a:srcRect l="13813" r="14819" b="-2001"/>
                      <a:stretch/>
                    </p:blipFill>
                    <p:spPr>
                      <a:xfrm>
                        <a:off x="-351289" y="-41490"/>
                        <a:ext cx="774176" cy="716425"/>
                      </a:xfrm>
                      <a:prstGeom prst="rect">
                        <a:avLst/>
                      </a:prstGeom>
                      <a:ln>
                        <a:noFill/>
                      </a:ln>
                      <a:effectLst>
                        <a:softEdge rad="112500"/>
                      </a:effectLst>
                    </p:spPr>
                  </p:pic>
                  <p:pic>
                    <p:nvPicPr>
                      <p:cNvPr id="168" name="Picture 167">
                        <a:extLst>
                          <a:ext uri="{FF2B5EF4-FFF2-40B4-BE49-F238E27FC236}">
                            <a16:creationId xmlns:a16="http://schemas.microsoft.com/office/drawing/2014/main" id="{846A0200-4AF3-BD8F-E6E1-26681DF5A165}"/>
                          </a:ext>
                        </a:extLst>
                      </p:cNvPr>
                      <p:cNvPicPr>
                        <a:picLocks noChangeAspect="1"/>
                      </p:cNvPicPr>
                      <p:nvPr/>
                    </p:nvPicPr>
                    <p:blipFill rotWithShape="1">
                      <a:blip r:embed="rId7"/>
                      <a:srcRect l="-1" t="10740" r="41742" b="54974"/>
                      <a:stretch/>
                    </p:blipFill>
                    <p:spPr>
                      <a:xfrm>
                        <a:off x="-367991" y="1807791"/>
                        <a:ext cx="808480" cy="716342"/>
                      </a:xfrm>
                      <a:prstGeom prst="rect">
                        <a:avLst/>
                      </a:prstGeom>
                      <a:ln>
                        <a:noFill/>
                      </a:ln>
                      <a:effectLst>
                        <a:softEdge rad="112500"/>
                      </a:effectLst>
                    </p:spPr>
                  </p:pic>
                  <p:pic>
                    <p:nvPicPr>
                      <p:cNvPr id="169" name="Picture 168">
                        <a:extLst>
                          <a:ext uri="{FF2B5EF4-FFF2-40B4-BE49-F238E27FC236}">
                            <a16:creationId xmlns:a16="http://schemas.microsoft.com/office/drawing/2014/main" id="{49125922-C575-4178-2A76-070929C447CD}"/>
                          </a:ext>
                        </a:extLst>
                      </p:cNvPr>
                      <p:cNvPicPr>
                        <a:picLocks noChangeAspect="1"/>
                      </p:cNvPicPr>
                      <p:nvPr/>
                    </p:nvPicPr>
                    <p:blipFill rotWithShape="1">
                      <a:blip r:embed="rId8"/>
                      <a:srcRect l="15925" t="5321" r="17485" b="60660"/>
                      <a:stretch/>
                    </p:blipFill>
                    <p:spPr>
                      <a:xfrm>
                        <a:off x="-410146" y="2473454"/>
                        <a:ext cx="818848" cy="675023"/>
                      </a:xfrm>
                      <a:prstGeom prst="rect">
                        <a:avLst/>
                      </a:prstGeom>
                      <a:ln>
                        <a:noFill/>
                      </a:ln>
                      <a:effectLst>
                        <a:softEdge rad="112500"/>
                      </a:effectLst>
                    </p:spPr>
                  </p:pic>
                  <p:pic>
                    <p:nvPicPr>
                      <p:cNvPr id="170" name="Picture 169">
                        <a:extLst>
                          <a:ext uri="{FF2B5EF4-FFF2-40B4-BE49-F238E27FC236}">
                            <a16:creationId xmlns:a16="http://schemas.microsoft.com/office/drawing/2014/main" id="{DD3B3754-3F57-66D9-CB8B-07D31B013C61}"/>
                          </a:ext>
                        </a:extLst>
                      </p:cNvPr>
                      <p:cNvPicPr>
                        <a:picLocks noChangeAspect="1"/>
                      </p:cNvPicPr>
                      <p:nvPr/>
                    </p:nvPicPr>
                    <p:blipFill>
                      <a:blip r:embed="rId9"/>
                      <a:stretch>
                        <a:fillRect/>
                      </a:stretch>
                    </p:blipFill>
                    <p:spPr>
                      <a:xfrm>
                        <a:off x="-394325" y="3733457"/>
                        <a:ext cx="850636" cy="639625"/>
                      </a:xfrm>
                      <a:prstGeom prst="rect">
                        <a:avLst/>
                      </a:prstGeom>
                      <a:ln>
                        <a:noFill/>
                      </a:ln>
                      <a:effectLst>
                        <a:softEdge rad="112500"/>
                      </a:effectLst>
                    </p:spPr>
                  </p:pic>
                  <p:pic>
                    <p:nvPicPr>
                      <p:cNvPr id="171" name="Picture 170">
                        <a:extLst>
                          <a:ext uri="{FF2B5EF4-FFF2-40B4-BE49-F238E27FC236}">
                            <a16:creationId xmlns:a16="http://schemas.microsoft.com/office/drawing/2014/main" id="{C11232A3-AD24-40C0-0EAD-669A0645F40E}"/>
                          </a:ext>
                        </a:extLst>
                      </p:cNvPr>
                      <p:cNvPicPr>
                        <a:picLocks noChangeAspect="1"/>
                      </p:cNvPicPr>
                      <p:nvPr/>
                    </p:nvPicPr>
                    <p:blipFill rotWithShape="1">
                      <a:blip r:embed="rId10"/>
                      <a:srcRect l="43109" t="1" r="13599" b="42253"/>
                      <a:stretch/>
                    </p:blipFill>
                    <p:spPr>
                      <a:xfrm>
                        <a:off x="-373247" y="3056060"/>
                        <a:ext cx="808481" cy="716343"/>
                      </a:xfrm>
                      <a:prstGeom prst="rect">
                        <a:avLst/>
                      </a:prstGeom>
                      <a:ln>
                        <a:noFill/>
                      </a:ln>
                      <a:effectLst>
                        <a:softEdge rad="112500"/>
                      </a:effectLst>
                    </p:spPr>
                  </p:pic>
                  <p:pic>
                    <p:nvPicPr>
                      <p:cNvPr id="172" name="Picture 171">
                        <a:extLst>
                          <a:ext uri="{FF2B5EF4-FFF2-40B4-BE49-F238E27FC236}">
                            <a16:creationId xmlns:a16="http://schemas.microsoft.com/office/drawing/2014/main" id="{E3392EFB-57DF-BF4D-2ECD-0E35A0CB0676}"/>
                          </a:ext>
                        </a:extLst>
                      </p:cNvPr>
                      <p:cNvPicPr>
                        <a:picLocks noChangeAspect="1"/>
                      </p:cNvPicPr>
                      <p:nvPr/>
                    </p:nvPicPr>
                    <p:blipFill rotWithShape="1">
                      <a:blip r:embed="rId11"/>
                      <a:srcRect r="31131" b="30619"/>
                      <a:stretch/>
                    </p:blipFill>
                    <p:spPr>
                      <a:xfrm>
                        <a:off x="-371929" y="4318046"/>
                        <a:ext cx="852920" cy="712556"/>
                      </a:xfrm>
                      <a:prstGeom prst="rect">
                        <a:avLst/>
                      </a:prstGeom>
                      <a:ln>
                        <a:noFill/>
                      </a:ln>
                      <a:effectLst>
                        <a:softEdge rad="112500"/>
                      </a:effectLst>
                    </p:spPr>
                  </p:pic>
                  <p:pic>
                    <p:nvPicPr>
                      <p:cNvPr id="173" name="Picture 172">
                        <a:extLst>
                          <a:ext uri="{FF2B5EF4-FFF2-40B4-BE49-F238E27FC236}">
                            <a16:creationId xmlns:a16="http://schemas.microsoft.com/office/drawing/2014/main" id="{FF734DC3-2EDE-46C5-6D20-9FFBEC57606B}"/>
                          </a:ext>
                        </a:extLst>
                      </p:cNvPr>
                      <p:cNvPicPr>
                        <a:picLocks noChangeAspect="1"/>
                      </p:cNvPicPr>
                      <p:nvPr/>
                    </p:nvPicPr>
                    <p:blipFill rotWithShape="1">
                      <a:blip r:embed="rId12"/>
                      <a:srcRect l="26679" t="25356" r="14900" b="40808"/>
                      <a:stretch/>
                    </p:blipFill>
                    <p:spPr>
                      <a:xfrm>
                        <a:off x="-351289" y="1187150"/>
                        <a:ext cx="774176" cy="675022"/>
                      </a:xfrm>
                      <a:prstGeom prst="rect">
                        <a:avLst/>
                      </a:prstGeom>
                      <a:ln>
                        <a:noFill/>
                      </a:ln>
                      <a:effectLst>
                        <a:softEdge rad="112500"/>
                      </a:effectLst>
                    </p:spPr>
                  </p:pic>
                  <p:pic>
                    <p:nvPicPr>
                      <p:cNvPr id="174" name="Picture 173">
                        <a:extLst>
                          <a:ext uri="{FF2B5EF4-FFF2-40B4-BE49-F238E27FC236}">
                            <a16:creationId xmlns:a16="http://schemas.microsoft.com/office/drawing/2014/main" id="{4CD7EC4D-CD45-328B-C129-B7C32CCC8399}"/>
                          </a:ext>
                        </a:extLst>
                      </p:cNvPr>
                      <p:cNvPicPr>
                        <a:picLocks noChangeAspect="1"/>
                      </p:cNvPicPr>
                      <p:nvPr/>
                    </p:nvPicPr>
                    <p:blipFill rotWithShape="1">
                      <a:blip r:embed="rId13"/>
                      <a:srcRect l="14000" r="27174" b="25759"/>
                      <a:stretch/>
                    </p:blipFill>
                    <p:spPr>
                      <a:xfrm>
                        <a:off x="-392661" y="5556461"/>
                        <a:ext cx="892501" cy="680521"/>
                      </a:xfrm>
                      <a:prstGeom prst="rect">
                        <a:avLst/>
                      </a:prstGeom>
                      <a:ln>
                        <a:noFill/>
                      </a:ln>
                      <a:effectLst>
                        <a:softEdge rad="112500"/>
                      </a:effectLst>
                    </p:spPr>
                  </p:pic>
                  <p:pic>
                    <p:nvPicPr>
                      <p:cNvPr id="175" name="Picture 174">
                        <a:extLst>
                          <a:ext uri="{FF2B5EF4-FFF2-40B4-BE49-F238E27FC236}">
                            <a16:creationId xmlns:a16="http://schemas.microsoft.com/office/drawing/2014/main" id="{99435F50-DC12-E6B9-3620-22B26B8CA997}"/>
                          </a:ext>
                        </a:extLst>
                      </p:cNvPr>
                      <p:cNvPicPr>
                        <a:picLocks noChangeAspect="1"/>
                      </p:cNvPicPr>
                      <p:nvPr/>
                    </p:nvPicPr>
                    <p:blipFill rotWithShape="1">
                      <a:blip r:embed="rId14"/>
                      <a:srcRect l="18133" t="16489" r="26453" b="20158"/>
                      <a:stretch/>
                    </p:blipFill>
                    <p:spPr>
                      <a:xfrm>
                        <a:off x="-410924" y="6171281"/>
                        <a:ext cx="929867" cy="706136"/>
                      </a:xfrm>
                      <a:prstGeom prst="rect">
                        <a:avLst/>
                      </a:prstGeom>
                      <a:ln>
                        <a:noFill/>
                      </a:ln>
                      <a:effectLst>
                        <a:softEdge rad="112500"/>
                      </a:effectLst>
                    </p:spPr>
                  </p:pic>
                  <p:pic>
                    <p:nvPicPr>
                      <p:cNvPr id="176" name="Picture 175">
                        <a:extLst>
                          <a:ext uri="{FF2B5EF4-FFF2-40B4-BE49-F238E27FC236}">
                            <a16:creationId xmlns:a16="http://schemas.microsoft.com/office/drawing/2014/main" id="{67F4A2C3-F409-00C5-3BD0-4E238BDFCC80}"/>
                          </a:ext>
                        </a:extLst>
                      </p:cNvPr>
                      <p:cNvPicPr>
                        <a:picLocks noChangeAspect="1"/>
                      </p:cNvPicPr>
                      <p:nvPr/>
                    </p:nvPicPr>
                    <p:blipFill>
                      <a:blip r:embed="rId15"/>
                      <a:stretch>
                        <a:fillRect/>
                      </a:stretch>
                    </p:blipFill>
                    <p:spPr>
                      <a:xfrm>
                        <a:off x="-394325" y="4948956"/>
                        <a:ext cx="897820" cy="712556"/>
                      </a:xfrm>
                      <a:prstGeom prst="rect">
                        <a:avLst/>
                      </a:prstGeom>
                      <a:ln>
                        <a:noFill/>
                      </a:ln>
                      <a:effectLst>
                        <a:softEdge rad="112500"/>
                      </a:effectLst>
                    </p:spPr>
                  </p:pic>
                </p:grpSp>
                <p:pic>
                  <p:nvPicPr>
                    <p:cNvPr id="165" name="Picture 164">
                      <a:extLst>
                        <a:ext uri="{FF2B5EF4-FFF2-40B4-BE49-F238E27FC236}">
                          <a16:creationId xmlns:a16="http://schemas.microsoft.com/office/drawing/2014/main" id="{ABF3E491-D32D-B8A5-FE4D-8F252595E6EC}"/>
                        </a:ext>
                      </a:extLst>
                    </p:cNvPr>
                    <p:cNvPicPr>
                      <a:picLocks noChangeAspect="1"/>
                    </p:cNvPicPr>
                    <p:nvPr/>
                  </p:nvPicPr>
                  <p:blipFill rotWithShape="1">
                    <a:blip r:embed="rId16"/>
                    <a:srcRect l="90459" t="7303" r="3775" b="5129"/>
                    <a:stretch/>
                  </p:blipFill>
                  <p:spPr>
                    <a:xfrm>
                      <a:off x="8354719" y="-23362"/>
                      <a:ext cx="432103" cy="6920476"/>
                    </a:xfrm>
                    <a:prstGeom prst="rect">
                      <a:avLst/>
                    </a:prstGeom>
                  </p:spPr>
                </p:pic>
              </p:grpSp>
              <p:grpSp>
                <p:nvGrpSpPr>
                  <p:cNvPr id="115" name="Group 114">
                    <a:extLst>
                      <a:ext uri="{FF2B5EF4-FFF2-40B4-BE49-F238E27FC236}">
                        <a16:creationId xmlns:a16="http://schemas.microsoft.com/office/drawing/2014/main" id="{CAC03A0E-D93F-32CF-98B9-D9E3698F2536}"/>
                      </a:ext>
                    </a:extLst>
                  </p:cNvPr>
                  <p:cNvGrpSpPr/>
                  <p:nvPr/>
                </p:nvGrpSpPr>
                <p:grpSpPr>
                  <a:xfrm>
                    <a:off x="4553217" y="4281929"/>
                    <a:ext cx="1824360" cy="2487839"/>
                    <a:chOff x="4536592" y="4281929"/>
                    <a:chExt cx="1824360" cy="2487839"/>
                  </a:xfrm>
                </p:grpSpPr>
                <p:grpSp>
                  <p:nvGrpSpPr>
                    <p:cNvPr id="148" name="Group 147">
                      <a:extLst>
                        <a:ext uri="{FF2B5EF4-FFF2-40B4-BE49-F238E27FC236}">
                          <a16:creationId xmlns:a16="http://schemas.microsoft.com/office/drawing/2014/main" id="{58095746-E043-1424-B3BC-A85A1B0FE600}"/>
                        </a:ext>
                      </a:extLst>
                    </p:cNvPr>
                    <p:cNvGrpSpPr/>
                    <p:nvPr/>
                  </p:nvGrpSpPr>
                  <p:grpSpPr>
                    <a:xfrm>
                      <a:off x="4539303" y="6105241"/>
                      <a:ext cx="1821649" cy="664527"/>
                      <a:chOff x="4555928" y="6088616"/>
                      <a:chExt cx="1821649" cy="664527"/>
                    </a:xfrm>
                  </p:grpSpPr>
                  <p:sp>
                    <p:nvSpPr>
                      <p:cNvPr id="161" name="TextBox 160">
                        <a:extLst>
                          <a:ext uri="{FF2B5EF4-FFF2-40B4-BE49-F238E27FC236}">
                            <a16:creationId xmlns:a16="http://schemas.microsoft.com/office/drawing/2014/main" id="{8AA261E5-7409-996E-F659-C8045C4A1A43}"/>
                          </a:ext>
                        </a:extLst>
                      </p:cNvPr>
                      <p:cNvSpPr txBox="1"/>
                      <p:nvPr/>
                    </p:nvSpPr>
                    <p:spPr>
                      <a:xfrm>
                        <a:off x="4572000" y="6537699"/>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62" name="TextBox 161">
                        <a:extLst>
                          <a:ext uri="{FF2B5EF4-FFF2-40B4-BE49-F238E27FC236}">
                            <a16:creationId xmlns:a16="http://schemas.microsoft.com/office/drawing/2014/main" id="{1C867812-4F14-15A8-2A99-6201F961EB68}"/>
                          </a:ext>
                        </a:extLst>
                      </p:cNvPr>
                      <p:cNvSpPr txBox="1"/>
                      <p:nvPr/>
                    </p:nvSpPr>
                    <p:spPr>
                      <a:xfrm>
                        <a:off x="4562608" y="630827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63" name="TextBox 162">
                        <a:extLst>
                          <a:ext uri="{FF2B5EF4-FFF2-40B4-BE49-F238E27FC236}">
                            <a16:creationId xmlns:a16="http://schemas.microsoft.com/office/drawing/2014/main" id="{BAB92696-0DED-35AA-9EF6-975E8DAD175F}"/>
                          </a:ext>
                        </a:extLst>
                      </p:cNvPr>
                      <p:cNvSpPr txBox="1"/>
                      <p:nvPr/>
                    </p:nvSpPr>
                    <p:spPr>
                      <a:xfrm>
                        <a:off x="4555928" y="6088616"/>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49" name="Group 148">
                      <a:extLst>
                        <a:ext uri="{FF2B5EF4-FFF2-40B4-BE49-F238E27FC236}">
                          <a16:creationId xmlns:a16="http://schemas.microsoft.com/office/drawing/2014/main" id="{80B4B1FA-9B8E-2B06-E519-24822814D435}"/>
                        </a:ext>
                      </a:extLst>
                    </p:cNvPr>
                    <p:cNvGrpSpPr/>
                    <p:nvPr/>
                  </p:nvGrpSpPr>
                  <p:grpSpPr>
                    <a:xfrm>
                      <a:off x="4537524" y="5503082"/>
                      <a:ext cx="1807355" cy="654550"/>
                      <a:chOff x="4560925" y="6086759"/>
                      <a:chExt cx="1807355" cy="654550"/>
                    </a:xfrm>
                  </p:grpSpPr>
                  <p:sp>
                    <p:nvSpPr>
                      <p:cNvPr id="158" name="TextBox 157">
                        <a:extLst>
                          <a:ext uri="{FF2B5EF4-FFF2-40B4-BE49-F238E27FC236}">
                            <a16:creationId xmlns:a16="http://schemas.microsoft.com/office/drawing/2014/main" id="{A0FAD212-9398-AE1D-3C05-92A7F7B0EF3C}"/>
                          </a:ext>
                        </a:extLst>
                      </p:cNvPr>
                      <p:cNvSpPr txBox="1"/>
                      <p:nvPr/>
                    </p:nvSpPr>
                    <p:spPr>
                      <a:xfrm>
                        <a:off x="4560925" y="6525865"/>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59" name="TextBox 158">
                        <a:extLst>
                          <a:ext uri="{FF2B5EF4-FFF2-40B4-BE49-F238E27FC236}">
                            <a16:creationId xmlns:a16="http://schemas.microsoft.com/office/drawing/2014/main" id="{1354EA4D-7C9F-BE9E-4EF7-21B9BC1DB336}"/>
                          </a:ext>
                        </a:extLst>
                      </p:cNvPr>
                      <p:cNvSpPr txBox="1"/>
                      <p:nvPr/>
                    </p:nvSpPr>
                    <p:spPr>
                      <a:xfrm>
                        <a:off x="4562703" y="63112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60" name="TextBox 159">
                        <a:extLst>
                          <a:ext uri="{FF2B5EF4-FFF2-40B4-BE49-F238E27FC236}">
                            <a16:creationId xmlns:a16="http://schemas.microsoft.com/office/drawing/2014/main" id="{D31B0265-26B6-0228-1146-01E6B9C827F7}"/>
                          </a:ext>
                        </a:extLst>
                      </p:cNvPr>
                      <p:cNvSpPr txBox="1"/>
                      <p:nvPr/>
                    </p:nvSpPr>
                    <p:spPr>
                      <a:xfrm>
                        <a:off x="4561340" y="6086759"/>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50" name="Group 149">
                      <a:extLst>
                        <a:ext uri="{FF2B5EF4-FFF2-40B4-BE49-F238E27FC236}">
                          <a16:creationId xmlns:a16="http://schemas.microsoft.com/office/drawing/2014/main" id="{9C931DBD-575D-2565-D84B-C7FCBFD62929}"/>
                        </a:ext>
                      </a:extLst>
                    </p:cNvPr>
                    <p:cNvGrpSpPr/>
                    <p:nvPr/>
                  </p:nvGrpSpPr>
                  <p:grpSpPr>
                    <a:xfrm>
                      <a:off x="4536592" y="4893932"/>
                      <a:ext cx="1814968" cy="667821"/>
                      <a:chOff x="4557218" y="6073351"/>
                      <a:chExt cx="1814968" cy="667821"/>
                    </a:xfrm>
                  </p:grpSpPr>
                  <p:sp>
                    <p:nvSpPr>
                      <p:cNvPr id="155" name="TextBox 154">
                        <a:extLst>
                          <a:ext uri="{FF2B5EF4-FFF2-40B4-BE49-F238E27FC236}">
                            <a16:creationId xmlns:a16="http://schemas.microsoft.com/office/drawing/2014/main" id="{23E08A89-63D3-33F4-EE5F-7957B25527C2}"/>
                          </a:ext>
                        </a:extLst>
                      </p:cNvPr>
                      <p:cNvSpPr txBox="1"/>
                      <p:nvPr/>
                    </p:nvSpPr>
                    <p:spPr>
                      <a:xfrm>
                        <a:off x="4559928" y="6525728"/>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56" name="TextBox 155">
                        <a:extLst>
                          <a:ext uri="{FF2B5EF4-FFF2-40B4-BE49-F238E27FC236}">
                            <a16:creationId xmlns:a16="http://schemas.microsoft.com/office/drawing/2014/main" id="{17B7E16B-88BD-F4F5-6563-3DCC3194DE56}"/>
                          </a:ext>
                        </a:extLst>
                      </p:cNvPr>
                      <p:cNvSpPr txBox="1"/>
                      <p:nvPr/>
                    </p:nvSpPr>
                    <p:spPr>
                      <a:xfrm>
                        <a:off x="4557218" y="629090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57" name="TextBox 156">
                        <a:extLst>
                          <a:ext uri="{FF2B5EF4-FFF2-40B4-BE49-F238E27FC236}">
                            <a16:creationId xmlns:a16="http://schemas.microsoft.com/office/drawing/2014/main" id="{11450150-57D1-301A-20F7-207DFDAD2DDA}"/>
                          </a:ext>
                        </a:extLst>
                      </p:cNvPr>
                      <p:cNvSpPr txBox="1"/>
                      <p:nvPr/>
                    </p:nvSpPr>
                    <p:spPr>
                      <a:xfrm>
                        <a:off x="4566609" y="607335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51" name="Group 150">
                      <a:extLst>
                        <a:ext uri="{FF2B5EF4-FFF2-40B4-BE49-F238E27FC236}">
                          <a16:creationId xmlns:a16="http://schemas.microsoft.com/office/drawing/2014/main" id="{2DB0C836-4B89-51EE-CDD2-913F42BAB045}"/>
                        </a:ext>
                      </a:extLst>
                    </p:cNvPr>
                    <p:cNvGrpSpPr/>
                    <p:nvPr/>
                  </p:nvGrpSpPr>
                  <p:grpSpPr>
                    <a:xfrm>
                      <a:off x="4537524" y="4281929"/>
                      <a:ext cx="1814036" cy="661102"/>
                      <a:chOff x="4572000" y="6057091"/>
                      <a:chExt cx="1814036" cy="661102"/>
                    </a:xfrm>
                  </p:grpSpPr>
                  <p:sp>
                    <p:nvSpPr>
                      <p:cNvPr id="152" name="TextBox 151">
                        <a:extLst>
                          <a:ext uri="{FF2B5EF4-FFF2-40B4-BE49-F238E27FC236}">
                            <a16:creationId xmlns:a16="http://schemas.microsoft.com/office/drawing/2014/main" id="{4A200360-FA41-1BF2-FCC8-E4989A9023A5}"/>
                          </a:ext>
                        </a:extLst>
                      </p:cNvPr>
                      <p:cNvSpPr txBox="1"/>
                      <p:nvPr/>
                    </p:nvSpPr>
                    <p:spPr>
                      <a:xfrm>
                        <a:off x="4580459" y="6502749"/>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53" name="TextBox 152">
                        <a:extLst>
                          <a:ext uri="{FF2B5EF4-FFF2-40B4-BE49-F238E27FC236}">
                            <a16:creationId xmlns:a16="http://schemas.microsoft.com/office/drawing/2014/main" id="{E50F16B4-AC28-0C0F-8B1A-0C3ABD0D816A}"/>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54" name="TextBox 153">
                        <a:extLst>
                          <a:ext uri="{FF2B5EF4-FFF2-40B4-BE49-F238E27FC236}">
                            <a16:creationId xmlns:a16="http://schemas.microsoft.com/office/drawing/2014/main" id="{8DD903C9-CA9A-0060-BB5A-B6B802691D39}"/>
                          </a:ext>
                        </a:extLst>
                      </p:cNvPr>
                      <p:cNvSpPr txBox="1"/>
                      <p:nvPr/>
                    </p:nvSpPr>
                    <p:spPr>
                      <a:xfrm>
                        <a:off x="4575166" y="605709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nvGrpSpPr>
                  <p:cNvPr id="116" name="Group 115">
                    <a:extLst>
                      <a:ext uri="{FF2B5EF4-FFF2-40B4-BE49-F238E27FC236}">
                        <a16:creationId xmlns:a16="http://schemas.microsoft.com/office/drawing/2014/main" id="{5E1375ED-AA1C-F678-43A1-ED5558E975E2}"/>
                      </a:ext>
                    </a:extLst>
                  </p:cNvPr>
                  <p:cNvGrpSpPr/>
                  <p:nvPr/>
                </p:nvGrpSpPr>
                <p:grpSpPr>
                  <a:xfrm>
                    <a:off x="4550539" y="1861230"/>
                    <a:ext cx="1819873" cy="2474591"/>
                    <a:chOff x="4543209" y="4251794"/>
                    <a:chExt cx="1819873" cy="2474591"/>
                  </a:xfrm>
                </p:grpSpPr>
                <p:grpSp>
                  <p:nvGrpSpPr>
                    <p:cNvPr id="132" name="Group 131">
                      <a:extLst>
                        <a:ext uri="{FF2B5EF4-FFF2-40B4-BE49-F238E27FC236}">
                          <a16:creationId xmlns:a16="http://schemas.microsoft.com/office/drawing/2014/main" id="{5E72E448-08D7-14B5-947A-B1328806E8D0}"/>
                        </a:ext>
                      </a:extLst>
                    </p:cNvPr>
                    <p:cNvGrpSpPr/>
                    <p:nvPr/>
                  </p:nvGrpSpPr>
                  <p:grpSpPr>
                    <a:xfrm>
                      <a:off x="4551278" y="6067512"/>
                      <a:ext cx="1809674" cy="658873"/>
                      <a:chOff x="4567903" y="6050887"/>
                      <a:chExt cx="1809674" cy="658873"/>
                    </a:xfrm>
                  </p:grpSpPr>
                  <p:sp>
                    <p:nvSpPr>
                      <p:cNvPr id="145" name="TextBox 144">
                        <a:extLst>
                          <a:ext uri="{FF2B5EF4-FFF2-40B4-BE49-F238E27FC236}">
                            <a16:creationId xmlns:a16="http://schemas.microsoft.com/office/drawing/2014/main" id="{778B03ED-4BCD-87D4-9BEA-BD6DE7284677}"/>
                          </a:ext>
                        </a:extLst>
                      </p:cNvPr>
                      <p:cNvSpPr txBox="1"/>
                      <p:nvPr/>
                    </p:nvSpPr>
                    <p:spPr>
                      <a:xfrm>
                        <a:off x="4571903" y="6494316"/>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46" name="TextBox 145">
                        <a:extLst>
                          <a:ext uri="{FF2B5EF4-FFF2-40B4-BE49-F238E27FC236}">
                            <a16:creationId xmlns:a16="http://schemas.microsoft.com/office/drawing/2014/main" id="{F86C885B-23DC-25F2-6C5D-90593806661A}"/>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47" name="TextBox 146">
                        <a:extLst>
                          <a:ext uri="{FF2B5EF4-FFF2-40B4-BE49-F238E27FC236}">
                            <a16:creationId xmlns:a16="http://schemas.microsoft.com/office/drawing/2014/main" id="{E91890DA-697F-0698-1026-568D3DAED47A}"/>
                          </a:ext>
                        </a:extLst>
                      </p:cNvPr>
                      <p:cNvSpPr txBox="1"/>
                      <p:nvPr/>
                    </p:nvSpPr>
                    <p:spPr>
                      <a:xfrm>
                        <a:off x="4567903" y="6050887"/>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33" name="Group 132">
                      <a:extLst>
                        <a:ext uri="{FF2B5EF4-FFF2-40B4-BE49-F238E27FC236}">
                          <a16:creationId xmlns:a16="http://schemas.microsoft.com/office/drawing/2014/main" id="{E78C069F-21FC-578A-77E4-63ED76A657C8}"/>
                        </a:ext>
                      </a:extLst>
                    </p:cNvPr>
                    <p:cNvGrpSpPr/>
                    <p:nvPr/>
                  </p:nvGrpSpPr>
                  <p:grpSpPr>
                    <a:xfrm>
                      <a:off x="4543209" y="5459904"/>
                      <a:ext cx="1819873" cy="666453"/>
                      <a:chOff x="4566610" y="6043581"/>
                      <a:chExt cx="1819873" cy="666453"/>
                    </a:xfrm>
                  </p:grpSpPr>
                  <p:sp>
                    <p:nvSpPr>
                      <p:cNvPr id="142" name="TextBox 141">
                        <a:extLst>
                          <a:ext uri="{FF2B5EF4-FFF2-40B4-BE49-F238E27FC236}">
                            <a16:creationId xmlns:a16="http://schemas.microsoft.com/office/drawing/2014/main" id="{43708B39-DEE0-F80D-1E6C-15762B0B42B4}"/>
                          </a:ext>
                        </a:extLst>
                      </p:cNvPr>
                      <p:cNvSpPr txBox="1"/>
                      <p:nvPr/>
                    </p:nvSpPr>
                    <p:spPr>
                      <a:xfrm>
                        <a:off x="4580906" y="649459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43" name="TextBox 142">
                        <a:extLst>
                          <a:ext uri="{FF2B5EF4-FFF2-40B4-BE49-F238E27FC236}">
                            <a16:creationId xmlns:a16="http://schemas.microsoft.com/office/drawing/2014/main" id="{E3F981DE-7084-012C-979F-499745FC8F73}"/>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44" name="TextBox 143">
                        <a:extLst>
                          <a:ext uri="{FF2B5EF4-FFF2-40B4-BE49-F238E27FC236}">
                            <a16:creationId xmlns:a16="http://schemas.microsoft.com/office/drawing/2014/main" id="{36AA0FC2-83EE-C66A-A5C0-A97E3518292F}"/>
                          </a:ext>
                        </a:extLst>
                      </p:cNvPr>
                      <p:cNvSpPr txBox="1"/>
                      <p:nvPr/>
                    </p:nvSpPr>
                    <p:spPr>
                      <a:xfrm>
                        <a:off x="4566610" y="604358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34" name="Group 133">
                      <a:extLst>
                        <a:ext uri="{FF2B5EF4-FFF2-40B4-BE49-F238E27FC236}">
                          <a16:creationId xmlns:a16="http://schemas.microsoft.com/office/drawing/2014/main" id="{22DCA77B-B89C-396A-3720-D6CBABD4D9A4}"/>
                        </a:ext>
                      </a:extLst>
                    </p:cNvPr>
                    <p:cNvGrpSpPr/>
                    <p:nvPr/>
                  </p:nvGrpSpPr>
                  <p:grpSpPr>
                    <a:xfrm>
                      <a:off x="4545984" y="4849294"/>
                      <a:ext cx="1810967" cy="673888"/>
                      <a:chOff x="4566610" y="6028713"/>
                      <a:chExt cx="1810967" cy="673888"/>
                    </a:xfrm>
                  </p:grpSpPr>
                  <p:sp>
                    <p:nvSpPr>
                      <p:cNvPr id="139" name="TextBox 138">
                        <a:extLst>
                          <a:ext uri="{FF2B5EF4-FFF2-40B4-BE49-F238E27FC236}">
                            <a16:creationId xmlns:a16="http://schemas.microsoft.com/office/drawing/2014/main" id="{4411CF19-B0FD-C0A8-5E44-B0935E36E9A0}"/>
                          </a:ext>
                        </a:extLst>
                      </p:cNvPr>
                      <p:cNvSpPr txBox="1"/>
                      <p:nvPr/>
                    </p:nvSpPr>
                    <p:spPr>
                      <a:xfrm>
                        <a:off x="4572000" y="6487157"/>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40" name="TextBox 139">
                        <a:extLst>
                          <a:ext uri="{FF2B5EF4-FFF2-40B4-BE49-F238E27FC236}">
                            <a16:creationId xmlns:a16="http://schemas.microsoft.com/office/drawing/2014/main" id="{4874BF57-E6B9-90F9-FEB2-BAD13673EE1D}"/>
                          </a:ext>
                        </a:extLst>
                      </p:cNvPr>
                      <p:cNvSpPr txBox="1"/>
                      <p:nvPr/>
                    </p:nvSpPr>
                    <p:spPr>
                      <a:xfrm>
                        <a:off x="4572000" y="6267206"/>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41" name="TextBox 140">
                        <a:extLst>
                          <a:ext uri="{FF2B5EF4-FFF2-40B4-BE49-F238E27FC236}">
                            <a16:creationId xmlns:a16="http://schemas.microsoft.com/office/drawing/2014/main" id="{5C6E4B7B-C0DA-C8B7-6DE8-5F5C3E7BA35D}"/>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35" name="Group 134">
                      <a:extLst>
                        <a:ext uri="{FF2B5EF4-FFF2-40B4-BE49-F238E27FC236}">
                          <a16:creationId xmlns:a16="http://schemas.microsoft.com/office/drawing/2014/main" id="{E464BB4C-4B30-2383-AF55-5ECDB0AA3533}"/>
                        </a:ext>
                      </a:extLst>
                    </p:cNvPr>
                    <p:cNvGrpSpPr/>
                    <p:nvPr/>
                  </p:nvGrpSpPr>
                  <p:grpSpPr>
                    <a:xfrm>
                      <a:off x="4544958" y="4251794"/>
                      <a:ext cx="1807621" cy="660777"/>
                      <a:chOff x="4579434" y="6026956"/>
                      <a:chExt cx="1807621" cy="660777"/>
                    </a:xfrm>
                  </p:grpSpPr>
                  <p:sp>
                    <p:nvSpPr>
                      <p:cNvPr id="136" name="TextBox 135">
                        <a:extLst>
                          <a:ext uri="{FF2B5EF4-FFF2-40B4-BE49-F238E27FC236}">
                            <a16:creationId xmlns:a16="http://schemas.microsoft.com/office/drawing/2014/main" id="{89B45F1B-AF91-2283-2B9F-48244E3173A3}"/>
                          </a:ext>
                        </a:extLst>
                      </p:cNvPr>
                      <p:cNvSpPr txBox="1"/>
                      <p:nvPr/>
                    </p:nvSpPr>
                    <p:spPr>
                      <a:xfrm>
                        <a:off x="4579434" y="6472289"/>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37" name="TextBox 136">
                        <a:extLst>
                          <a:ext uri="{FF2B5EF4-FFF2-40B4-BE49-F238E27FC236}">
                            <a16:creationId xmlns:a16="http://schemas.microsoft.com/office/drawing/2014/main" id="{09CCFBD0-AD6F-827C-888C-A32D091B2790}"/>
                          </a:ext>
                        </a:extLst>
                      </p:cNvPr>
                      <p:cNvSpPr txBox="1"/>
                      <p:nvPr/>
                    </p:nvSpPr>
                    <p:spPr>
                      <a:xfrm>
                        <a:off x="4579434" y="6252338"/>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38" name="TextBox 137">
                        <a:extLst>
                          <a:ext uri="{FF2B5EF4-FFF2-40B4-BE49-F238E27FC236}">
                            <a16:creationId xmlns:a16="http://schemas.microsoft.com/office/drawing/2014/main" id="{3D7C64AF-AD65-6510-BC61-E3AB698BDCFD}"/>
                          </a:ext>
                        </a:extLst>
                      </p:cNvPr>
                      <p:cNvSpPr txBox="1"/>
                      <p:nvPr/>
                    </p:nvSpPr>
                    <p:spPr>
                      <a:xfrm>
                        <a:off x="4581478" y="6026956"/>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nvGrpSpPr>
                  <p:cNvPr id="117" name="Group 116">
                    <a:extLst>
                      <a:ext uri="{FF2B5EF4-FFF2-40B4-BE49-F238E27FC236}">
                        <a16:creationId xmlns:a16="http://schemas.microsoft.com/office/drawing/2014/main" id="{05227E9E-3D89-C903-CE06-3E97658D81B7}"/>
                      </a:ext>
                    </a:extLst>
                  </p:cNvPr>
                  <p:cNvGrpSpPr/>
                  <p:nvPr/>
                </p:nvGrpSpPr>
                <p:grpSpPr>
                  <a:xfrm>
                    <a:off x="4553218" y="38520"/>
                    <a:ext cx="1817743" cy="1908859"/>
                    <a:chOff x="4543209" y="4854971"/>
                    <a:chExt cx="1817743" cy="1908859"/>
                  </a:xfrm>
                </p:grpSpPr>
                <p:grpSp>
                  <p:nvGrpSpPr>
                    <p:cNvPr id="118" name="Group 117">
                      <a:extLst>
                        <a:ext uri="{FF2B5EF4-FFF2-40B4-BE49-F238E27FC236}">
                          <a16:creationId xmlns:a16="http://schemas.microsoft.com/office/drawing/2014/main" id="{F00C10A7-152C-2F79-B69E-2F0229D7DC1C}"/>
                        </a:ext>
                      </a:extLst>
                    </p:cNvPr>
                    <p:cNvGrpSpPr/>
                    <p:nvPr/>
                  </p:nvGrpSpPr>
                  <p:grpSpPr>
                    <a:xfrm>
                      <a:off x="4549985" y="6075074"/>
                      <a:ext cx="1810967" cy="688756"/>
                      <a:chOff x="4566610" y="6058449"/>
                      <a:chExt cx="1810967" cy="688756"/>
                    </a:xfrm>
                  </p:grpSpPr>
                  <p:sp>
                    <p:nvSpPr>
                      <p:cNvPr id="128" name="TextBox 127">
                        <a:extLst>
                          <a:ext uri="{FF2B5EF4-FFF2-40B4-BE49-F238E27FC236}">
                            <a16:creationId xmlns:a16="http://schemas.microsoft.com/office/drawing/2014/main" id="{943E14C2-ACB3-2FD8-F222-F52305CC1EA3}"/>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30" name="TextBox 129">
                        <a:extLst>
                          <a:ext uri="{FF2B5EF4-FFF2-40B4-BE49-F238E27FC236}">
                            <a16:creationId xmlns:a16="http://schemas.microsoft.com/office/drawing/2014/main" id="{43ABF9C6-C1AD-E02A-E399-8C04AEC3B102}"/>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31" name="TextBox 130">
                        <a:extLst>
                          <a:ext uri="{FF2B5EF4-FFF2-40B4-BE49-F238E27FC236}">
                            <a16:creationId xmlns:a16="http://schemas.microsoft.com/office/drawing/2014/main" id="{1624DEC4-3501-B405-E9B2-BEF6136EC1B1}"/>
                          </a:ext>
                        </a:extLst>
                      </p:cNvPr>
                      <p:cNvSpPr txBox="1"/>
                      <p:nvPr/>
                    </p:nvSpPr>
                    <p:spPr>
                      <a:xfrm>
                        <a:off x="4566610" y="6058449"/>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19" name="Group 118">
                      <a:extLst>
                        <a:ext uri="{FF2B5EF4-FFF2-40B4-BE49-F238E27FC236}">
                          <a16:creationId xmlns:a16="http://schemas.microsoft.com/office/drawing/2014/main" id="{47F8E842-E9FF-A363-D335-8A6C322959A9}"/>
                        </a:ext>
                      </a:extLst>
                    </p:cNvPr>
                    <p:cNvGrpSpPr/>
                    <p:nvPr/>
                  </p:nvGrpSpPr>
                  <p:grpSpPr>
                    <a:xfrm>
                      <a:off x="4543209" y="5467338"/>
                      <a:ext cx="1810967" cy="696190"/>
                      <a:chOff x="4566610" y="6051015"/>
                      <a:chExt cx="1810967" cy="696190"/>
                    </a:xfrm>
                  </p:grpSpPr>
                  <p:sp>
                    <p:nvSpPr>
                      <p:cNvPr id="124" name="TextBox 123">
                        <a:extLst>
                          <a:ext uri="{FF2B5EF4-FFF2-40B4-BE49-F238E27FC236}">
                            <a16:creationId xmlns:a16="http://schemas.microsoft.com/office/drawing/2014/main" id="{6E78D640-57B0-D5E1-AF47-C8B4DDBCC6D2}"/>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25" name="TextBox 124">
                        <a:extLst>
                          <a:ext uri="{FF2B5EF4-FFF2-40B4-BE49-F238E27FC236}">
                            <a16:creationId xmlns:a16="http://schemas.microsoft.com/office/drawing/2014/main" id="{D503AACF-C03C-D664-9443-B159FDD0B178}"/>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26" name="TextBox 125">
                        <a:extLst>
                          <a:ext uri="{FF2B5EF4-FFF2-40B4-BE49-F238E27FC236}">
                            <a16:creationId xmlns:a16="http://schemas.microsoft.com/office/drawing/2014/main" id="{5D5F46EC-731D-7054-ABEF-3D7889225AFC}"/>
                          </a:ext>
                        </a:extLst>
                      </p:cNvPr>
                      <p:cNvSpPr txBox="1"/>
                      <p:nvPr/>
                    </p:nvSpPr>
                    <p:spPr>
                      <a:xfrm>
                        <a:off x="4566610" y="6051015"/>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20" name="Group 119">
                      <a:extLst>
                        <a:ext uri="{FF2B5EF4-FFF2-40B4-BE49-F238E27FC236}">
                          <a16:creationId xmlns:a16="http://schemas.microsoft.com/office/drawing/2014/main" id="{F425A592-ACCE-20B8-2891-4493C14B40E9}"/>
                        </a:ext>
                      </a:extLst>
                    </p:cNvPr>
                    <p:cNvGrpSpPr/>
                    <p:nvPr/>
                  </p:nvGrpSpPr>
                  <p:grpSpPr>
                    <a:xfrm>
                      <a:off x="4545984" y="4854971"/>
                      <a:ext cx="1810967" cy="668211"/>
                      <a:chOff x="4566610" y="6034390"/>
                      <a:chExt cx="1810967" cy="668211"/>
                    </a:xfrm>
                  </p:grpSpPr>
                  <p:sp>
                    <p:nvSpPr>
                      <p:cNvPr id="121" name="TextBox 120">
                        <a:extLst>
                          <a:ext uri="{FF2B5EF4-FFF2-40B4-BE49-F238E27FC236}">
                            <a16:creationId xmlns:a16="http://schemas.microsoft.com/office/drawing/2014/main" id="{AFD5D80F-F433-2773-ED10-652DD9286A96}"/>
                          </a:ext>
                        </a:extLst>
                      </p:cNvPr>
                      <p:cNvSpPr txBox="1"/>
                      <p:nvPr/>
                    </p:nvSpPr>
                    <p:spPr>
                      <a:xfrm>
                        <a:off x="4572000" y="6487157"/>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22" name="TextBox 121">
                        <a:extLst>
                          <a:ext uri="{FF2B5EF4-FFF2-40B4-BE49-F238E27FC236}">
                            <a16:creationId xmlns:a16="http://schemas.microsoft.com/office/drawing/2014/main" id="{F61DC278-803C-5CDE-3B25-237F8FD17848}"/>
                          </a:ext>
                        </a:extLst>
                      </p:cNvPr>
                      <p:cNvSpPr txBox="1"/>
                      <p:nvPr/>
                    </p:nvSpPr>
                    <p:spPr>
                      <a:xfrm>
                        <a:off x="4572000" y="6267206"/>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23" name="TextBox 122">
                        <a:extLst>
                          <a:ext uri="{FF2B5EF4-FFF2-40B4-BE49-F238E27FC236}">
                            <a16:creationId xmlns:a16="http://schemas.microsoft.com/office/drawing/2014/main" id="{D8BC2089-064D-0619-1B25-273DA316A5A4}"/>
                          </a:ext>
                        </a:extLst>
                      </p:cNvPr>
                      <p:cNvSpPr txBox="1"/>
                      <p:nvPr/>
                    </p:nvSpPr>
                    <p:spPr>
                      <a:xfrm>
                        <a:off x="4566610" y="603439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sp>
              <p:nvSpPr>
                <p:cNvPr id="113" name="TextBox 112">
                  <a:extLst>
                    <a:ext uri="{FF2B5EF4-FFF2-40B4-BE49-F238E27FC236}">
                      <a16:creationId xmlns:a16="http://schemas.microsoft.com/office/drawing/2014/main" id="{E3E6522A-04F7-DD58-CE2A-17219A7C31C8}"/>
                    </a:ext>
                  </a:extLst>
                </p:cNvPr>
                <p:cNvSpPr txBox="1"/>
                <p:nvPr/>
              </p:nvSpPr>
              <p:spPr>
                <a:xfrm rot="5400000">
                  <a:off x="5404257" y="3418155"/>
                  <a:ext cx="2110234" cy="276999"/>
                </a:xfrm>
                <a:prstGeom prst="rect">
                  <a:avLst/>
                </a:prstGeom>
                <a:noFill/>
              </p:spPr>
              <p:txBody>
                <a:bodyPr wrap="square" rtlCol="0">
                  <a:spAutoFit/>
                </a:bodyPr>
                <a:lstStyle/>
                <a:p>
                  <a:pPr algn="r"/>
                  <a:r>
                    <a:rPr lang="en-US" sz="1200" dirty="0">
                      <a:solidFill>
                        <a:srgbClr val="C00000"/>
                      </a:solidFill>
                      <a:latin typeface="+mj-lt"/>
                      <a:cs typeface="Franklin Gothic Medium"/>
                    </a:rPr>
                    <a:t>Monthly offtake per household</a:t>
                  </a:r>
                </a:p>
              </p:txBody>
            </p:sp>
          </p:grpSp>
          <p:pic>
            <p:nvPicPr>
              <p:cNvPr id="111" name="Picture 110">
                <a:extLst>
                  <a:ext uri="{FF2B5EF4-FFF2-40B4-BE49-F238E27FC236}">
                    <a16:creationId xmlns:a16="http://schemas.microsoft.com/office/drawing/2014/main" id="{87BA279F-05D1-45A3-0E67-2FCC0F946E4D}"/>
                  </a:ext>
                </a:extLst>
              </p:cNvPr>
              <p:cNvPicPr>
                <a:picLocks noChangeAspect="1"/>
              </p:cNvPicPr>
              <p:nvPr/>
            </p:nvPicPr>
            <p:blipFill rotWithShape="1">
              <a:blip r:embed="rId17"/>
              <a:srcRect l="4809" t="7468" r="11586" b="2299"/>
              <a:stretch/>
            </p:blipFill>
            <p:spPr>
              <a:xfrm>
                <a:off x="1106961" y="1227"/>
                <a:ext cx="5121802" cy="6949440"/>
              </a:xfrm>
              <a:prstGeom prst="rect">
                <a:avLst/>
              </a:prstGeom>
            </p:spPr>
          </p:pic>
        </p:grpSp>
      </p:grpSp>
      <p:pic>
        <p:nvPicPr>
          <p:cNvPr id="177" name="Picture 176">
            <a:extLst>
              <a:ext uri="{FF2B5EF4-FFF2-40B4-BE49-F238E27FC236}">
                <a16:creationId xmlns:a16="http://schemas.microsoft.com/office/drawing/2014/main" id="{FE40318E-05B8-32A0-36B5-56D48E5BF431}"/>
              </a:ext>
            </a:extLst>
          </p:cNvPr>
          <p:cNvPicPr>
            <a:picLocks noChangeAspect="1"/>
          </p:cNvPicPr>
          <p:nvPr/>
        </p:nvPicPr>
        <p:blipFill rotWithShape="1">
          <a:blip r:embed="rId17"/>
          <a:srcRect l="76149" t="88585" r="16076" b="7954"/>
          <a:stretch/>
        </p:blipFill>
        <p:spPr>
          <a:xfrm>
            <a:off x="5388032" y="6104697"/>
            <a:ext cx="888192" cy="497208"/>
          </a:xfrm>
          <a:prstGeom prst="rect">
            <a:avLst/>
          </a:prstGeom>
        </p:spPr>
      </p:pic>
      <p:sp>
        <p:nvSpPr>
          <p:cNvPr id="178" name="Rectangle 177">
            <a:extLst>
              <a:ext uri="{FF2B5EF4-FFF2-40B4-BE49-F238E27FC236}">
                <a16:creationId xmlns:a16="http://schemas.microsoft.com/office/drawing/2014/main" id="{1F4C717A-A5F3-95FC-94DF-381E70BA323F}"/>
              </a:ext>
            </a:extLst>
          </p:cNvPr>
          <p:cNvSpPr/>
          <p:nvPr/>
        </p:nvSpPr>
        <p:spPr>
          <a:xfrm>
            <a:off x="5172813" y="0"/>
            <a:ext cx="1357733" cy="6680219"/>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10864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itle 1">
            <a:extLst>
              <a:ext uri="{FF2B5EF4-FFF2-40B4-BE49-F238E27FC236}">
                <a16:creationId xmlns:a16="http://schemas.microsoft.com/office/drawing/2014/main" id="{B45008E1-673F-5742-B45A-C0D116ADDFA1}"/>
              </a:ext>
            </a:extLst>
          </p:cNvPr>
          <p:cNvSpPr txBox="1">
            <a:spLocks/>
          </p:cNvSpPr>
          <p:nvPr/>
        </p:nvSpPr>
        <p:spPr>
          <a:xfrm>
            <a:off x="8207455" y="4710536"/>
            <a:ext cx="2480865"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en-US" sz="2200" dirty="0">
              <a:latin typeface="+mn-lt"/>
            </a:endParaRPr>
          </a:p>
        </p:txBody>
      </p:sp>
      <p:sp>
        <p:nvSpPr>
          <p:cNvPr id="129" name="TextBox 128">
            <a:extLst>
              <a:ext uri="{FF2B5EF4-FFF2-40B4-BE49-F238E27FC236}">
                <a16:creationId xmlns:a16="http://schemas.microsoft.com/office/drawing/2014/main" id="{35DF3449-A134-FE4B-838D-86055825121F}"/>
              </a:ext>
            </a:extLst>
          </p:cNvPr>
          <p:cNvSpPr txBox="1"/>
          <p:nvPr/>
        </p:nvSpPr>
        <p:spPr>
          <a:xfrm rot="5400000">
            <a:off x="5524995" y="3005495"/>
            <a:ext cx="2656777" cy="276999"/>
          </a:xfrm>
          <a:prstGeom prst="rect">
            <a:avLst/>
          </a:prstGeom>
          <a:noFill/>
        </p:spPr>
        <p:txBody>
          <a:bodyPr wrap="square" rtlCol="0">
            <a:spAutoFit/>
          </a:bodyPr>
          <a:lstStyle/>
          <a:p>
            <a:pPr algn="r"/>
            <a:r>
              <a:rPr lang="en-US" sz="1200" dirty="0">
                <a:solidFill>
                  <a:srgbClr val="C00000"/>
                </a:solidFill>
                <a:latin typeface="+mj-lt"/>
                <a:cs typeface="Franklin Gothic Medium"/>
              </a:rPr>
              <a:t>Monthly offtake per household/hunter</a:t>
            </a:r>
          </a:p>
        </p:txBody>
      </p:sp>
      <p:pic>
        <p:nvPicPr>
          <p:cNvPr id="89" name="Picture 88">
            <a:extLst>
              <a:ext uri="{FF2B5EF4-FFF2-40B4-BE49-F238E27FC236}">
                <a16:creationId xmlns:a16="http://schemas.microsoft.com/office/drawing/2014/main" id="{7C817ADA-A26F-024F-9C84-31DD9D8ABD7C}"/>
              </a:ext>
            </a:extLst>
          </p:cNvPr>
          <p:cNvPicPr>
            <a:picLocks noChangeAspect="1"/>
          </p:cNvPicPr>
          <p:nvPr/>
        </p:nvPicPr>
        <p:blipFill rotWithShape="1">
          <a:blip r:embed="rId3"/>
          <a:srcRect l="77913" t="88841" r="13862" b="8699"/>
          <a:stretch/>
        </p:blipFill>
        <p:spPr>
          <a:xfrm>
            <a:off x="5151980" y="6108886"/>
            <a:ext cx="1124243" cy="434130"/>
          </a:xfrm>
          <a:prstGeom prst="rect">
            <a:avLst/>
          </a:prstGeom>
        </p:spPr>
      </p:pic>
      <p:pic>
        <p:nvPicPr>
          <p:cNvPr id="2" name="Picture 1">
            <a:extLst>
              <a:ext uri="{FF2B5EF4-FFF2-40B4-BE49-F238E27FC236}">
                <a16:creationId xmlns:a16="http://schemas.microsoft.com/office/drawing/2014/main" id="{6C607685-9904-1909-CAD4-671E26139E1E}"/>
              </a:ext>
            </a:extLst>
          </p:cNvPr>
          <p:cNvPicPr>
            <a:picLocks noChangeAspect="1"/>
          </p:cNvPicPr>
          <p:nvPr/>
        </p:nvPicPr>
        <p:blipFill>
          <a:blip r:embed="rId4"/>
          <a:stretch>
            <a:fillRect/>
          </a:stretch>
        </p:blipFill>
        <p:spPr>
          <a:xfrm>
            <a:off x="11215294" y="93699"/>
            <a:ext cx="594069" cy="1165860"/>
          </a:xfrm>
          <a:prstGeom prst="rect">
            <a:avLst/>
          </a:prstGeom>
        </p:spPr>
      </p:pic>
      <p:sp>
        <p:nvSpPr>
          <p:cNvPr id="3" name="Oval 2">
            <a:extLst>
              <a:ext uri="{FF2B5EF4-FFF2-40B4-BE49-F238E27FC236}">
                <a16:creationId xmlns:a16="http://schemas.microsoft.com/office/drawing/2014/main" id="{BC1D89A3-035B-18D7-CA0C-DF9FD4710E58}"/>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5069066-B0E9-0E7D-2909-CD1E0EE7098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4" name="Title 1">
            <a:extLst>
              <a:ext uri="{FF2B5EF4-FFF2-40B4-BE49-F238E27FC236}">
                <a16:creationId xmlns:a16="http://schemas.microsoft.com/office/drawing/2014/main" id="{EC7339CF-5E54-EF8E-CEB0-C3659762ECF2}"/>
              </a:ext>
            </a:extLst>
          </p:cNvPr>
          <p:cNvSpPr txBox="1">
            <a:spLocks/>
          </p:cNvSpPr>
          <p:nvPr/>
        </p:nvSpPr>
        <p:spPr>
          <a:xfrm>
            <a:off x="7236048" y="2679727"/>
            <a:ext cx="2208293" cy="701271"/>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a:latin typeface="+mn-lt"/>
              </a:rPr>
              <a:t>Lemurs are primarily hunted and consumed in the </a:t>
            </a:r>
            <a:r>
              <a:rPr lang="en-US" sz="2400" b="1" dirty="0">
                <a:solidFill>
                  <a:srgbClr val="C00000"/>
                </a:solidFill>
                <a:latin typeface="+mn-lt"/>
              </a:rPr>
              <a:t>hot wet season</a:t>
            </a:r>
            <a:r>
              <a:rPr lang="en-US" sz="2400" dirty="0">
                <a:latin typeface="+mn-lt"/>
              </a:rPr>
              <a:t>. </a:t>
            </a:r>
          </a:p>
          <a:p>
            <a:endParaRPr lang="en-US" sz="2400" dirty="0">
              <a:latin typeface="+mn-lt"/>
            </a:endParaRPr>
          </a:p>
          <a:p>
            <a:endParaRPr lang="en-US" sz="1000" dirty="0">
              <a:latin typeface="+mn-lt"/>
            </a:endParaRPr>
          </a:p>
          <a:p>
            <a:r>
              <a:rPr lang="en-US" sz="2400" dirty="0">
                <a:latin typeface="+mn-lt"/>
              </a:rPr>
              <a:t>Most spp. </a:t>
            </a:r>
            <a:r>
              <a:rPr lang="en-US" sz="2400" b="1" dirty="0">
                <a:solidFill>
                  <a:srgbClr val="0070C0"/>
                </a:solidFill>
                <a:latin typeface="+mn-lt"/>
              </a:rPr>
              <a:t>birth</a:t>
            </a:r>
            <a:r>
              <a:rPr lang="en-US" sz="2400" dirty="0">
                <a:latin typeface="+mn-lt"/>
              </a:rPr>
              <a:t> in the </a:t>
            </a:r>
            <a:r>
              <a:rPr lang="en-US" sz="2400" b="1" dirty="0">
                <a:solidFill>
                  <a:srgbClr val="0070C0"/>
                </a:solidFill>
                <a:latin typeface="+mn-lt"/>
              </a:rPr>
              <a:t>cool dry season</a:t>
            </a:r>
            <a:r>
              <a:rPr lang="en-US" sz="2400" dirty="0">
                <a:latin typeface="+mn-lt"/>
              </a:rPr>
              <a:t>, offset from the hunt.</a:t>
            </a:r>
          </a:p>
          <a:p>
            <a:endParaRPr lang="en-US" sz="2400" dirty="0">
              <a:latin typeface="+mn-lt"/>
            </a:endParaRPr>
          </a:p>
          <a:p>
            <a:endParaRPr lang="en-US" sz="1000" dirty="0">
              <a:latin typeface="+mn-lt"/>
            </a:endParaRPr>
          </a:p>
          <a:p>
            <a:r>
              <a:rPr lang="en-US" sz="2400" dirty="0">
                <a:latin typeface="+mn-lt"/>
              </a:rPr>
              <a:t>For </a:t>
            </a:r>
            <a:r>
              <a:rPr lang="en-US" sz="2400" b="1" dirty="0">
                <a:solidFill>
                  <a:srgbClr val="C00000"/>
                </a:solidFill>
                <a:latin typeface="+mn-lt"/>
              </a:rPr>
              <a:t>Indri</a:t>
            </a:r>
            <a:r>
              <a:rPr lang="en-US" sz="2400" dirty="0">
                <a:latin typeface="+mn-lt"/>
              </a:rPr>
              <a:t> &amp; </a:t>
            </a:r>
            <a:r>
              <a:rPr lang="en-US" sz="2400" b="1" dirty="0">
                <a:solidFill>
                  <a:srgbClr val="C00000"/>
                </a:solidFill>
                <a:latin typeface="+mn-lt"/>
              </a:rPr>
              <a:t>Aye-Aye</a:t>
            </a:r>
            <a:r>
              <a:rPr lang="en-US" sz="2400" dirty="0">
                <a:latin typeface="+mn-lt"/>
              </a:rPr>
              <a:t>, peak </a:t>
            </a:r>
            <a:r>
              <a:rPr lang="en-US" sz="2400" b="1" dirty="0">
                <a:solidFill>
                  <a:srgbClr val="C00000"/>
                </a:solidFill>
                <a:latin typeface="+mn-lt"/>
              </a:rPr>
              <a:t>hunt</a:t>
            </a:r>
            <a:r>
              <a:rPr lang="en-US" sz="2400" dirty="0">
                <a:latin typeface="+mn-lt"/>
              </a:rPr>
              <a:t> overlaps the </a:t>
            </a:r>
            <a:r>
              <a:rPr lang="en-US" sz="2400" b="1" dirty="0">
                <a:solidFill>
                  <a:srgbClr val="0070C0"/>
                </a:solidFill>
                <a:latin typeface="+mn-lt"/>
              </a:rPr>
              <a:t>birth pulse</a:t>
            </a:r>
            <a:r>
              <a:rPr lang="en-US" sz="2400" dirty="0">
                <a:latin typeface="+mn-lt"/>
              </a:rPr>
              <a:t>.</a:t>
            </a:r>
          </a:p>
        </p:txBody>
      </p:sp>
      <p:grpSp>
        <p:nvGrpSpPr>
          <p:cNvPr id="14" name="Group 13">
            <a:extLst>
              <a:ext uri="{FF2B5EF4-FFF2-40B4-BE49-F238E27FC236}">
                <a16:creationId xmlns:a16="http://schemas.microsoft.com/office/drawing/2014/main" id="{397827B7-B7F7-AA12-81E5-D7E04754C9AD}"/>
              </a:ext>
            </a:extLst>
          </p:cNvPr>
          <p:cNvGrpSpPr/>
          <p:nvPr/>
        </p:nvGrpSpPr>
        <p:grpSpPr>
          <a:xfrm>
            <a:off x="-191853" y="-69413"/>
            <a:ext cx="7172640" cy="6996826"/>
            <a:chOff x="-258586" y="-46159"/>
            <a:chExt cx="7172640" cy="6996826"/>
          </a:xfrm>
        </p:grpSpPr>
        <p:sp>
          <p:nvSpPr>
            <p:cNvPr id="15" name="TextBox 14">
              <a:extLst>
                <a:ext uri="{FF2B5EF4-FFF2-40B4-BE49-F238E27FC236}">
                  <a16:creationId xmlns:a16="http://schemas.microsoft.com/office/drawing/2014/main" id="{097128C0-AF93-1CE2-FACC-0B68156969B4}"/>
                </a:ext>
              </a:extLst>
            </p:cNvPr>
            <p:cNvSpPr txBox="1"/>
            <p:nvPr/>
          </p:nvSpPr>
          <p:spPr>
            <a:xfrm>
              <a:off x="-253460" y="6598070"/>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16" name="TextBox 15">
              <a:extLst>
                <a:ext uri="{FF2B5EF4-FFF2-40B4-BE49-F238E27FC236}">
                  <a16:creationId xmlns:a16="http://schemas.microsoft.com/office/drawing/2014/main" id="{A36C5189-19F4-36C2-AAD1-9369023AD1E2}"/>
                </a:ext>
              </a:extLst>
            </p:cNvPr>
            <p:cNvSpPr txBox="1"/>
            <p:nvPr/>
          </p:nvSpPr>
          <p:spPr>
            <a:xfrm>
              <a:off x="-248892" y="6396561"/>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26" name="TextBox 25">
              <a:extLst>
                <a:ext uri="{FF2B5EF4-FFF2-40B4-BE49-F238E27FC236}">
                  <a16:creationId xmlns:a16="http://schemas.microsoft.com/office/drawing/2014/main" id="{6515967B-EB5E-C483-7D0F-E566166ADF6B}"/>
                </a:ext>
              </a:extLst>
            </p:cNvPr>
            <p:cNvSpPr txBox="1"/>
            <p:nvPr/>
          </p:nvSpPr>
          <p:spPr>
            <a:xfrm>
              <a:off x="-248592" y="6190867"/>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27" name="TextBox 26">
              <a:extLst>
                <a:ext uri="{FF2B5EF4-FFF2-40B4-BE49-F238E27FC236}">
                  <a16:creationId xmlns:a16="http://schemas.microsoft.com/office/drawing/2014/main" id="{18C73FF8-0CA4-B7A7-8845-8241D37B8A6C}"/>
                </a:ext>
              </a:extLst>
            </p:cNvPr>
            <p:cNvSpPr txBox="1"/>
            <p:nvPr/>
          </p:nvSpPr>
          <p:spPr>
            <a:xfrm>
              <a:off x="-255872" y="5992602"/>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32" name="TextBox 31">
              <a:extLst>
                <a:ext uri="{FF2B5EF4-FFF2-40B4-BE49-F238E27FC236}">
                  <a16:creationId xmlns:a16="http://schemas.microsoft.com/office/drawing/2014/main" id="{C33CE4D5-3AE7-DC80-9CBA-139231A39588}"/>
                </a:ext>
              </a:extLst>
            </p:cNvPr>
            <p:cNvSpPr txBox="1"/>
            <p:nvPr/>
          </p:nvSpPr>
          <p:spPr>
            <a:xfrm>
              <a:off x="-251304" y="5784113"/>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33" name="TextBox 32">
              <a:extLst>
                <a:ext uri="{FF2B5EF4-FFF2-40B4-BE49-F238E27FC236}">
                  <a16:creationId xmlns:a16="http://schemas.microsoft.com/office/drawing/2014/main" id="{486D580D-8FD6-3B34-655B-F283872DF436}"/>
                </a:ext>
              </a:extLst>
            </p:cNvPr>
            <p:cNvSpPr txBox="1"/>
            <p:nvPr/>
          </p:nvSpPr>
          <p:spPr>
            <a:xfrm>
              <a:off x="-251004" y="5585399"/>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34" name="TextBox 33">
              <a:extLst>
                <a:ext uri="{FF2B5EF4-FFF2-40B4-BE49-F238E27FC236}">
                  <a16:creationId xmlns:a16="http://schemas.microsoft.com/office/drawing/2014/main" id="{868A1A35-AA0A-BDE8-C699-BB0125A9C13C}"/>
                </a:ext>
              </a:extLst>
            </p:cNvPr>
            <p:cNvSpPr txBox="1"/>
            <p:nvPr/>
          </p:nvSpPr>
          <p:spPr>
            <a:xfrm>
              <a:off x="-256173" y="5377905"/>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35" name="TextBox 34">
              <a:extLst>
                <a:ext uri="{FF2B5EF4-FFF2-40B4-BE49-F238E27FC236}">
                  <a16:creationId xmlns:a16="http://schemas.microsoft.com/office/drawing/2014/main" id="{8B4E4E12-40EB-3305-6B17-DB5C5441D099}"/>
                </a:ext>
              </a:extLst>
            </p:cNvPr>
            <p:cNvSpPr txBox="1"/>
            <p:nvPr/>
          </p:nvSpPr>
          <p:spPr>
            <a:xfrm>
              <a:off x="-251605" y="5176396"/>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36" name="TextBox 35">
              <a:extLst>
                <a:ext uri="{FF2B5EF4-FFF2-40B4-BE49-F238E27FC236}">
                  <a16:creationId xmlns:a16="http://schemas.microsoft.com/office/drawing/2014/main" id="{72D96833-1FE4-5870-5AFF-C78D7A301076}"/>
                </a:ext>
              </a:extLst>
            </p:cNvPr>
            <p:cNvSpPr txBox="1"/>
            <p:nvPr/>
          </p:nvSpPr>
          <p:spPr>
            <a:xfrm>
              <a:off x="-258285" y="4977682"/>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37" name="TextBox 36">
              <a:extLst>
                <a:ext uri="{FF2B5EF4-FFF2-40B4-BE49-F238E27FC236}">
                  <a16:creationId xmlns:a16="http://schemas.microsoft.com/office/drawing/2014/main" id="{EE1CE276-7B52-9E09-23A4-2C8231B76C2C}"/>
                </a:ext>
              </a:extLst>
            </p:cNvPr>
            <p:cNvSpPr txBox="1"/>
            <p:nvPr/>
          </p:nvSpPr>
          <p:spPr>
            <a:xfrm>
              <a:off x="-250898" y="4770213"/>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38" name="TextBox 37">
              <a:extLst>
                <a:ext uri="{FF2B5EF4-FFF2-40B4-BE49-F238E27FC236}">
                  <a16:creationId xmlns:a16="http://schemas.microsoft.com/office/drawing/2014/main" id="{9C6BD684-FECA-0071-0AC9-64EDB5BF8C20}"/>
                </a:ext>
              </a:extLst>
            </p:cNvPr>
            <p:cNvSpPr txBox="1"/>
            <p:nvPr/>
          </p:nvSpPr>
          <p:spPr>
            <a:xfrm>
              <a:off x="-253310" y="4568704"/>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40" name="TextBox 39">
              <a:extLst>
                <a:ext uri="{FF2B5EF4-FFF2-40B4-BE49-F238E27FC236}">
                  <a16:creationId xmlns:a16="http://schemas.microsoft.com/office/drawing/2014/main" id="{52639F43-A435-AA5C-B561-D9906B5507B7}"/>
                </a:ext>
              </a:extLst>
            </p:cNvPr>
            <p:cNvSpPr txBox="1"/>
            <p:nvPr/>
          </p:nvSpPr>
          <p:spPr>
            <a:xfrm>
              <a:off x="-253010" y="4376970"/>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41" name="TextBox 40">
              <a:extLst>
                <a:ext uri="{FF2B5EF4-FFF2-40B4-BE49-F238E27FC236}">
                  <a16:creationId xmlns:a16="http://schemas.microsoft.com/office/drawing/2014/main" id="{60E68A66-EEB2-8153-E57A-BDA3B52C795A}"/>
                </a:ext>
              </a:extLst>
            </p:cNvPr>
            <p:cNvSpPr txBox="1"/>
            <p:nvPr/>
          </p:nvSpPr>
          <p:spPr>
            <a:xfrm>
              <a:off x="-254608" y="4162496"/>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42" name="TextBox 41">
              <a:extLst>
                <a:ext uri="{FF2B5EF4-FFF2-40B4-BE49-F238E27FC236}">
                  <a16:creationId xmlns:a16="http://schemas.microsoft.com/office/drawing/2014/main" id="{9DA82D56-19A4-329C-8286-A228D8AD701F}"/>
                </a:ext>
              </a:extLst>
            </p:cNvPr>
            <p:cNvSpPr txBox="1"/>
            <p:nvPr/>
          </p:nvSpPr>
          <p:spPr>
            <a:xfrm>
              <a:off x="-250040" y="3960987"/>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43" name="TextBox 42">
              <a:extLst>
                <a:ext uri="{FF2B5EF4-FFF2-40B4-BE49-F238E27FC236}">
                  <a16:creationId xmlns:a16="http://schemas.microsoft.com/office/drawing/2014/main" id="{C7D949C9-FFCB-A627-2D36-D927AD725612}"/>
                </a:ext>
              </a:extLst>
            </p:cNvPr>
            <p:cNvSpPr txBox="1"/>
            <p:nvPr/>
          </p:nvSpPr>
          <p:spPr>
            <a:xfrm>
              <a:off x="-249873" y="3761775"/>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44" name="TextBox 43">
              <a:extLst>
                <a:ext uri="{FF2B5EF4-FFF2-40B4-BE49-F238E27FC236}">
                  <a16:creationId xmlns:a16="http://schemas.microsoft.com/office/drawing/2014/main" id="{BF7F569F-96AE-C1CC-8F2A-166B8DD5B6E7}"/>
                </a:ext>
              </a:extLst>
            </p:cNvPr>
            <p:cNvSpPr txBox="1"/>
            <p:nvPr/>
          </p:nvSpPr>
          <p:spPr>
            <a:xfrm>
              <a:off x="-258586" y="3552079"/>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45" name="TextBox 44">
              <a:extLst>
                <a:ext uri="{FF2B5EF4-FFF2-40B4-BE49-F238E27FC236}">
                  <a16:creationId xmlns:a16="http://schemas.microsoft.com/office/drawing/2014/main" id="{5F483913-7A36-4646-4991-47E25459F7A9}"/>
                </a:ext>
              </a:extLst>
            </p:cNvPr>
            <p:cNvSpPr txBox="1"/>
            <p:nvPr/>
          </p:nvSpPr>
          <p:spPr>
            <a:xfrm>
              <a:off x="-250040" y="3350600"/>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46" name="TextBox 45">
              <a:extLst>
                <a:ext uri="{FF2B5EF4-FFF2-40B4-BE49-F238E27FC236}">
                  <a16:creationId xmlns:a16="http://schemas.microsoft.com/office/drawing/2014/main" id="{99845199-E3D7-EF6E-7D63-BF2BB12811FD}"/>
                </a:ext>
              </a:extLst>
            </p:cNvPr>
            <p:cNvSpPr txBox="1"/>
            <p:nvPr/>
          </p:nvSpPr>
          <p:spPr>
            <a:xfrm>
              <a:off x="-249740" y="3151886"/>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47" name="TextBox 46">
              <a:extLst>
                <a:ext uri="{FF2B5EF4-FFF2-40B4-BE49-F238E27FC236}">
                  <a16:creationId xmlns:a16="http://schemas.microsoft.com/office/drawing/2014/main" id="{282226FA-2702-46EB-8027-0F83B50AA0FC}"/>
                </a:ext>
              </a:extLst>
            </p:cNvPr>
            <p:cNvSpPr txBox="1"/>
            <p:nvPr/>
          </p:nvSpPr>
          <p:spPr>
            <a:xfrm>
              <a:off x="-252726" y="2943928"/>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48" name="TextBox 47">
              <a:extLst>
                <a:ext uri="{FF2B5EF4-FFF2-40B4-BE49-F238E27FC236}">
                  <a16:creationId xmlns:a16="http://schemas.microsoft.com/office/drawing/2014/main" id="{B91F1E8B-2B6A-1294-5C1A-3F9E816894FB}"/>
                </a:ext>
              </a:extLst>
            </p:cNvPr>
            <p:cNvSpPr txBox="1"/>
            <p:nvPr/>
          </p:nvSpPr>
          <p:spPr>
            <a:xfrm>
              <a:off x="-248158" y="2742419"/>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49" name="TextBox 48">
              <a:extLst>
                <a:ext uri="{FF2B5EF4-FFF2-40B4-BE49-F238E27FC236}">
                  <a16:creationId xmlns:a16="http://schemas.microsoft.com/office/drawing/2014/main" id="{D07F769E-5364-CA74-673C-26D28033BBBD}"/>
                </a:ext>
              </a:extLst>
            </p:cNvPr>
            <p:cNvSpPr txBox="1"/>
            <p:nvPr/>
          </p:nvSpPr>
          <p:spPr>
            <a:xfrm>
              <a:off x="-247858" y="2536725"/>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50" name="TextBox 49">
              <a:extLst>
                <a:ext uri="{FF2B5EF4-FFF2-40B4-BE49-F238E27FC236}">
                  <a16:creationId xmlns:a16="http://schemas.microsoft.com/office/drawing/2014/main" id="{F208656B-4B45-CBF9-B0E3-410463909EB5}"/>
                </a:ext>
              </a:extLst>
            </p:cNvPr>
            <p:cNvSpPr txBox="1"/>
            <p:nvPr/>
          </p:nvSpPr>
          <p:spPr>
            <a:xfrm>
              <a:off x="-252726" y="2330548"/>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51" name="TextBox 50">
              <a:extLst>
                <a:ext uri="{FF2B5EF4-FFF2-40B4-BE49-F238E27FC236}">
                  <a16:creationId xmlns:a16="http://schemas.microsoft.com/office/drawing/2014/main" id="{09A3FC4C-B0D2-4F4C-F3C8-C11684DDBE87}"/>
                </a:ext>
              </a:extLst>
            </p:cNvPr>
            <p:cNvSpPr txBox="1"/>
            <p:nvPr/>
          </p:nvSpPr>
          <p:spPr>
            <a:xfrm>
              <a:off x="-248158" y="2129039"/>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52" name="TextBox 51">
              <a:extLst>
                <a:ext uri="{FF2B5EF4-FFF2-40B4-BE49-F238E27FC236}">
                  <a16:creationId xmlns:a16="http://schemas.microsoft.com/office/drawing/2014/main" id="{23F2E332-D8CE-D194-42B6-1A8B237911A6}"/>
                </a:ext>
              </a:extLst>
            </p:cNvPr>
            <p:cNvSpPr txBox="1"/>
            <p:nvPr/>
          </p:nvSpPr>
          <p:spPr>
            <a:xfrm>
              <a:off x="-254838" y="1930325"/>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90" name="TextBox 89">
              <a:extLst>
                <a:ext uri="{FF2B5EF4-FFF2-40B4-BE49-F238E27FC236}">
                  <a16:creationId xmlns:a16="http://schemas.microsoft.com/office/drawing/2014/main" id="{76F040A5-53F4-3976-730B-2E69525B5D09}"/>
                </a:ext>
              </a:extLst>
            </p:cNvPr>
            <p:cNvSpPr txBox="1"/>
            <p:nvPr/>
          </p:nvSpPr>
          <p:spPr>
            <a:xfrm>
              <a:off x="-256720" y="1722773"/>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91" name="TextBox 90">
              <a:extLst>
                <a:ext uri="{FF2B5EF4-FFF2-40B4-BE49-F238E27FC236}">
                  <a16:creationId xmlns:a16="http://schemas.microsoft.com/office/drawing/2014/main" id="{C5A91127-5011-170D-EE09-51FEA5E1F864}"/>
                </a:ext>
              </a:extLst>
            </p:cNvPr>
            <p:cNvSpPr txBox="1"/>
            <p:nvPr/>
          </p:nvSpPr>
          <p:spPr>
            <a:xfrm>
              <a:off x="-252152" y="1521264"/>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92" name="TextBox 91">
              <a:extLst>
                <a:ext uri="{FF2B5EF4-FFF2-40B4-BE49-F238E27FC236}">
                  <a16:creationId xmlns:a16="http://schemas.microsoft.com/office/drawing/2014/main" id="{41C36383-B4EF-6EAF-8EB2-70A214A68892}"/>
                </a:ext>
              </a:extLst>
            </p:cNvPr>
            <p:cNvSpPr txBox="1"/>
            <p:nvPr/>
          </p:nvSpPr>
          <p:spPr>
            <a:xfrm>
              <a:off x="-251852" y="1322550"/>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102" name="TextBox 101">
              <a:extLst>
                <a:ext uri="{FF2B5EF4-FFF2-40B4-BE49-F238E27FC236}">
                  <a16:creationId xmlns:a16="http://schemas.microsoft.com/office/drawing/2014/main" id="{700C14B8-8DB5-4F5E-7A90-42EDE6A30990}"/>
                </a:ext>
              </a:extLst>
            </p:cNvPr>
            <p:cNvSpPr txBox="1"/>
            <p:nvPr/>
          </p:nvSpPr>
          <p:spPr>
            <a:xfrm>
              <a:off x="-252169" y="1114479"/>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103" name="TextBox 102">
              <a:extLst>
                <a:ext uri="{FF2B5EF4-FFF2-40B4-BE49-F238E27FC236}">
                  <a16:creationId xmlns:a16="http://schemas.microsoft.com/office/drawing/2014/main" id="{6393E6CD-F838-B0A3-31B0-CBBD4B3FA219}"/>
                </a:ext>
              </a:extLst>
            </p:cNvPr>
            <p:cNvSpPr txBox="1"/>
            <p:nvPr/>
          </p:nvSpPr>
          <p:spPr>
            <a:xfrm>
              <a:off x="-247601" y="912970"/>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104" name="TextBox 103">
              <a:extLst>
                <a:ext uri="{FF2B5EF4-FFF2-40B4-BE49-F238E27FC236}">
                  <a16:creationId xmlns:a16="http://schemas.microsoft.com/office/drawing/2014/main" id="{85986962-714E-CE62-FFC5-72A86D52CFCA}"/>
                </a:ext>
              </a:extLst>
            </p:cNvPr>
            <p:cNvSpPr txBox="1"/>
            <p:nvPr/>
          </p:nvSpPr>
          <p:spPr>
            <a:xfrm>
              <a:off x="-253460" y="714256"/>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105" name="TextBox 104">
              <a:extLst>
                <a:ext uri="{FF2B5EF4-FFF2-40B4-BE49-F238E27FC236}">
                  <a16:creationId xmlns:a16="http://schemas.microsoft.com/office/drawing/2014/main" id="{25D217D6-1B71-7195-8146-928CEA4A1F65}"/>
                </a:ext>
              </a:extLst>
            </p:cNvPr>
            <p:cNvSpPr txBox="1"/>
            <p:nvPr/>
          </p:nvSpPr>
          <p:spPr>
            <a:xfrm>
              <a:off x="-252726" y="505744"/>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106" name="TextBox 105">
              <a:extLst>
                <a:ext uri="{FF2B5EF4-FFF2-40B4-BE49-F238E27FC236}">
                  <a16:creationId xmlns:a16="http://schemas.microsoft.com/office/drawing/2014/main" id="{F556AF65-E00F-B703-6B72-A625EDD0EE34}"/>
                </a:ext>
              </a:extLst>
            </p:cNvPr>
            <p:cNvSpPr txBox="1"/>
            <p:nvPr/>
          </p:nvSpPr>
          <p:spPr>
            <a:xfrm>
              <a:off x="-255138" y="304235"/>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107" name="TextBox 106">
              <a:extLst>
                <a:ext uri="{FF2B5EF4-FFF2-40B4-BE49-F238E27FC236}">
                  <a16:creationId xmlns:a16="http://schemas.microsoft.com/office/drawing/2014/main" id="{75C377D8-1A06-D099-4C7F-5B9AE47C4ECD}"/>
                </a:ext>
              </a:extLst>
            </p:cNvPr>
            <p:cNvSpPr txBox="1"/>
            <p:nvPr/>
          </p:nvSpPr>
          <p:spPr>
            <a:xfrm>
              <a:off x="-247858" y="98541"/>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108" name="TextBox 107">
              <a:extLst>
                <a:ext uri="{FF2B5EF4-FFF2-40B4-BE49-F238E27FC236}">
                  <a16:creationId xmlns:a16="http://schemas.microsoft.com/office/drawing/2014/main" id="{23BCF60E-E7A6-1555-89E6-35450AF71924}"/>
                </a:ext>
              </a:extLst>
            </p:cNvPr>
            <p:cNvSpPr txBox="1"/>
            <p:nvPr/>
          </p:nvSpPr>
          <p:spPr>
            <a:xfrm rot="16200000">
              <a:off x="175970" y="3644575"/>
              <a:ext cx="2110234" cy="276999"/>
            </a:xfrm>
            <a:prstGeom prst="rect">
              <a:avLst/>
            </a:prstGeom>
            <a:noFill/>
            <a:ln>
              <a:noFill/>
            </a:ln>
          </p:spPr>
          <p:txBody>
            <a:bodyPr wrap="square" rtlCol="0">
              <a:spAutoFit/>
            </a:bodyPr>
            <a:lstStyle/>
            <a:p>
              <a:pPr algn="r"/>
              <a:r>
                <a:rPr lang="en-US" sz="1200" dirty="0">
                  <a:solidFill>
                    <a:srgbClr val="0070C0"/>
                  </a:solidFill>
                  <a:latin typeface="+mj-lt"/>
                  <a:cs typeface="Franklin Gothic Medium"/>
                </a:rPr>
                <a:t>Proportion of birth pulse</a:t>
              </a:r>
            </a:p>
          </p:txBody>
        </p:sp>
        <p:grpSp>
          <p:nvGrpSpPr>
            <p:cNvPr id="109" name="Group 108">
              <a:extLst>
                <a:ext uri="{FF2B5EF4-FFF2-40B4-BE49-F238E27FC236}">
                  <a16:creationId xmlns:a16="http://schemas.microsoft.com/office/drawing/2014/main" id="{3D83416D-4649-E96D-C04D-E9DB6A3AB079}"/>
                </a:ext>
              </a:extLst>
            </p:cNvPr>
            <p:cNvGrpSpPr/>
            <p:nvPr/>
          </p:nvGrpSpPr>
          <p:grpSpPr>
            <a:xfrm>
              <a:off x="-54345" y="-46159"/>
              <a:ext cx="6968399" cy="6996826"/>
              <a:chOff x="-355536" y="-46159"/>
              <a:chExt cx="6968399" cy="6996826"/>
            </a:xfrm>
          </p:grpSpPr>
          <p:grpSp>
            <p:nvGrpSpPr>
              <p:cNvPr id="110" name="Group 109">
                <a:extLst>
                  <a:ext uri="{FF2B5EF4-FFF2-40B4-BE49-F238E27FC236}">
                    <a16:creationId xmlns:a16="http://schemas.microsoft.com/office/drawing/2014/main" id="{1CFFE9BD-CA57-9E4D-7C4C-368CC4E2FFEE}"/>
                  </a:ext>
                </a:extLst>
              </p:cNvPr>
              <p:cNvGrpSpPr/>
              <p:nvPr/>
            </p:nvGrpSpPr>
            <p:grpSpPr>
              <a:xfrm>
                <a:off x="-355536" y="-46159"/>
                <a:ext cx="6968399" cy="6830675"/>
                <a:chOff x="-370526" y="-60907"/>
                <a:chExt cx="6968399" cy="6830675"/>
              </a:xfrm>
            </p:grpSpPr>
            <p:grpSp>
              <p:nvGrpSpPr>
                <p:cNvPr id="112" name="Group 111">
                  <a:extLst>
                    <a:ext uri="{FF2B5EF4-FFF2-40B4-BE49-F238E27FC236}">
                      <a16:creationId xmlns:a16="http://schemas.microsoft.com/office/drawing/2014/main" id="{48A93D76-2A0C-9804-E87E-2BCEFD9ED3E4}"/>
                    </a:ext>
                  </a:extLst>
                </p:cNvPr>
                <p:cNvGrpSpPr/>
                <p:nvPr/>
              </p:nvGrpSpPr>
              <p:grpSpPr>
                <a:xfrm>
                  <a:off x="-370526" y="-60907"/>
                  <a:ext cx="6748103" cy="6830675"/>
                  <a:chOff x="-370526" y="-60907"/>
                  <a:chExt cx="6748103" cy="6830675"/>
                </a:xfrm>
              </p:grpSpPr>
              <p:grpSp>
                <p:nvGrpSpPr>
                  <p:cNvPr id="114" name="Group 113">
                    <a:extLst>
                      <a:ext uri="{FF2B5EF4-FFF2-40B4-BE49-F238E27FC236}">
                        <a16:creationId xmlns:a16="http://schemas.microsoft.com/office/drawing/2014/main" id="{8142480C-D95A-7D3E-5A55-ADDC971F910E}"/>
                      </a:ext>
                    </a:extLst>
                  </p:cNvPr>
                  <p:cNvGrpSpPr/>
                  <p:nvPr/>
                </p:nvGrpSpPr>
                <p:grpSpPr>
                  <a:xfrm>
                    <a:off x="-370526" y="-60907"/>
                    <a:ext cx="1225920" cy="6788795"/>
                    <a:chOff x="7560902" y="-70739"/>
                    <a:chExt cx="1225920" cy="6967853"/>
                  </a:xfrm>
                </p:grpSpPr>
                <p:grpSp>
                  <p:nvGrpSpPr>
                    <p:cNvPr id="164" name="Group 163">
                      <a:extLst>
                        <a:ext uri="{FF2B5EF4-FFF2-40B4-BE49-F238E27FC236}">
                          <a16:creationId xmlns:a16="http://schemas.microsoft.com/office/drawing/2014/main" id="{18111E2A-B98E-7D65-36E5-BF3C47B45DD2}"/>
                        </a:ext>
                      </a:extLst>
                    </p:cNvPr>
                    <p:cNvGrpSpPr/>
                    <p:nvPr/>
                  </p:nvGrpSpPr>
                  <p:grpSpPr>
                    <a:xfrm>
                      <a:off x="7560902" y="-70739"/>
                      <a:ext cx="929867" cy="6918907"/>
                      <a:chOff x="-410924" y="-41490"/>
                      <a:chExt cx="929867" cy="6918907"/>
                    </a:xfrm>
                  </p:grpSpPr>
                  <p:pic>
                    <p:nvPicPr>
                      <p:cNvPr id="166" name="Picture 165">
                        <a:extLst>
                          <a:ext uri="{FF2B5EF4-FFF2-40B4-BE49-F238E27FC236}">
                            <a16:creationId xmlns:a16="http://schemas.microsoft.com/office/drawing/2014/main" id="{A768A208-6DA4-E187-3F69-C971E9938838}"/>
                          </a:ext>
                        </a:extLst>
                      </p:cNvPr>
                      <p:cNvPicPr>
                        <a:picLocks noChangeAspect="1"/>
                      </p:cNvPicPr>
                      <p:nvPr/>
                    </p:nvPicPr>
                    <p:blipFill rotWithShape="1">
                      <a:blip r:embed="rId5"/>
                      <a:srcRect l="20388" t="6368" r="23208" b="49665"/>
                      <a:stretch/>
                    </p:blipFill>
                    <p:spPr>
                      <a:xfrm>
                        <a:off x="-410147" y="593856"/>
                        <a:ext cx="850636" cy="675022"/>
                      </a:xfrm>
                      <a:prstGeom prst="rect">
                        <a:avLst/>
                      </a:prstGeom>
                      <a:ln>
                        <a:noFill/>
                      </a:ln>
                      <a:effectLst>
                        <a:softEdge rad="112500"/>
                      </a:effectLst>
                    </p:spPr>
                  </p:pic>
                  <p:pic>
                    <p:nvPicPr>
                      <p:cNvPr id="167" name="Picture 166">
                        <a:extLst>
                          <a:ext uri="{FF2B5EF4-FFF2-40B4-BE49-F238E27FC236}">
                            <a16:creationId xmlns:a16="http://schemas.microsoft.com/office/drawing/2014/main" id="{105484B8-117C-09D3-7D06-1EF9D9EAEDEC}"/>
                          </a:ext>
                        </a:extLst>
                      </p:cNvPr>
                      <p:cNvPicPr>
                        <a:picLocks noChangeAspect="1"/>
                      </p:cNvPicPr>
                      <p:nvPr/>
                    </p:nvPicPr>
                    <p:blipFill rotWithShape="1">
                      <a:blip r:embed="rId6"/>
                      <a:srcRect l="13813" r="14819" b="-2001"/>
                      <a:stretch/>
                    </p:blipFill>
                    <p:spPr>
                      <a:xfrm>
                        <a:off x="-351289" y="-41490"/>
                        <a:ext cx="774176" cy="716425"/>
                      </a:xfrm>
                      <a:prstGeom prst="rect">
                        <a:avLst/>
                      </a:prstGeom>
                      <a:ln>
                        <a:noFill/>
                      </a:ln>
                      <a:effectLst>
                        <a:softEdge rad="112500"/>
                      </a:effectLst>
                    </p:spPr>
                  </p:pic>
                  <p:pic>
                    <p:nvPicPr>
                      <p:cNvPr id="168" name="Picture 167">
                        <a:extLst>
                          <a:ext uri="{FF2B5EF4-FFF2-40B4-BE49-F238E27FC236}">
                            <a16:creationId xmlns:a16="http://schemas.microsoft.com/office/drawing/2014/main" id="{846A0200-4AF3-BD8F-E6E1-26681DF5A165}"/>
                          </a:ext>
                        </a:extLst>
                      </p:cNvPr>
                      <p:cNvPicPr>
                        <a:picLocks noChangeAspect="1"/>
                      </p:cNvPicPr>
                      <p:nvPr/>
                    </p:nvPicPr>
                    <p:blipFill rotWithShape="1">
                      <a:blip r:embed="rId7"/>
                      <a:srcRect l="-1" t="10740" r="41742" b="54974"/>
                      <a:stretch/>
                    </p:blipFill>
                    <p:spPr>
                      <a:xfrm>
                        <a:off x="-367991" y="1807791"/>
                        <a:ext cx="808480" cy="716342"/>
                      </a:xfrm>
                      <a:prstGeom prst="rect">
                        <a:avLst/>
                      </a:prstGeom>
                      <a:ln>
                        <a:noFill/>
                      </a:ln>
                      <a:effectLst>
                        <a:softEdge rad="112500"/>
                      </a:effectLst>
                    </p:spPr>
                  </p:pic>
                  <p:pic>
                    <p:nvPicPr>
                      <p:cNvPr id="169" name="Picture 168">
                        <a:extLst>
                          <a:ext uri="{FF2B5EF4-FFF2-40B4-BE49-F238E27FC236}">
                            <a16:creationId xmlns:a16="http://schemas.microsoft.com/office/drawing/2014/main" id="{49125922-C575-4178-2A76-070929C447CD}"/>
                          </a:ext>
                        </a:extLst>
                      </p:cNvPr>
                      <p:cNvPicPr>
                        <a:picLocks noChangeAspect="1"/>
                      </p:cNvPicPr>
                      <p:nvPr/>
                    </p:nvPicPr>
                    <p:blipFill rotWithShape="1">
                      <a:blip r:embed="rId8"/>
                      <a:srcRect l="15925" t="5321" r="17485" b="60660"/>
                      <a:stretch/>
                    </p:blipFill>
                    <p:spPr>
                      <a:xfrm>
                        <a:off x="-410146" y="2473454"/>
                        <a:ext cx="818848" cy="675023"/>
                      </a:xfrm>
                      <a:prstGeom prst="rect">
                        <a:avLst/>
                      </a:prstGeom>
                      <a:ln>
                        <a:noFill/>
                      </a:ln>
                      <a:effectLst>
                        <a:softEdge rad="112500"/>
                      </a:effectLst>
                    </p:spPr>
                  </p:pic>
                  <p:pic>
                    <p:nvPicPr>
                      <p:cNvPr id="170" name="Picture 169">
                        <a:extLst>
                          <a:ext uri="{FF2B5EF4-FFF2-40B4-BE49-F238E27FC236}">
                            <a16:creationId xmlns:a16="http://schemas.microsoft.com/office/drawing/2014/main" id="{DD3B3754-3F57-66D9-CB8B-07D31B013C61}"/>
                          </a:ext>
                        </a:extLst>
                      </p:cNvPr>
                      <p:cNvPicPr>
                        <a:picLocks noChangeAspect="1"/>
                      </p:cNvPicPr>
                      <p:nvPr/>
                    </p:nvPicPr>
                    <p:blipFill>
                      <a:blip r:embed="rId9"/>
                      <a:stretch>
                        <a:fillRect/>
                      </a:stretch>
                    </p:blipFill>
                    <p:spPr>
                      <a:xfrm>
                        <a:off x="-394325" y="3733457"/>
                        <a:ext cx="850636" cy="639625"/>
                      </a:xfrm>
                      <a:prstGeom prst="rect">
                        <a:avLst/>
                      </a:prstGeom>
                      <a:ln>
                        <a:noFill/>
                      </a:ln>
                      <a:effectLst>
                        <a:softEdge rad="112500"/>
                      </a:effectLst>
                    </p:spPr>
                  </p:pic>
                  <p:pic>
                    <p:nvPicPr>
                      <p:cNvPr id="171" name="Picture 170">
                        <a:extLst>
                          <a:ext uri="{FF2B5EF4-FFF2-40B4-BE49-F238E27FC236}">
                            <a16:creationId xmlns:a16="http://schemas.microsoft.com/office/drawing/2014/main" id="{C11232A3-AD24-40C0-0EAD-669A0645F40E}"/>
                          </a:ext>
                        </a:extLst>
                      </p:cNvPr>
                      <p:cNvPicPr>
                        <a:picLocks noChangeAspect="1"/>
                      </p:cNvPicPr>
                      <p:nvPr/>
                    </p:nvPicPr>
                    <p:blipFill rotWithShape="1">
                      <a:blip r:embed="rId10"/>
                      <a:srcRect l="43109" t="1" r="13599" b="42253"/>
                      <a:stretch/>
                    </p:blipFill>
                    <p:spPr>
                      <a:xfrm>
                        <a:off x="-373247" y="3056060"/>
                        <a:ext cx="808481" cy="716343"/>
                      </a:xfrm>
                      <a:prstGeom prst="rect">
                        <a:avLst/>
                      </a:prstGeom>
                      <a:ln>
                        <a:noFill/>
                      </a:ln>
                      <a:effectLst>
                        <a:softEdge rad="112500"/>
                      </a:effectLst>
                    </p:spPr>
                  </p:pic>
                  <p:pic>
                    <p:nvPicPr>
                      <p:cNvPr id="172" name="Picture 171">
                        <a:extLst>
                          <a:ext uri="{FF2B5EF4-FFF2-40B4-BE49-F238E27FC236}">
                            <a16:creationId xmlns:a16="http://schemas.microsoft.com/office/drawing/2014/main" id="{E3392EFB-57DF-BF4D-2ECD-0E35A0CB0676}"/>
                          </a:ext>
                        </a:extLst>
                      </p:cNvPr>
                      <p:cNvPicPr>
                        <a:picLocks noChangeAspect="1"/>
                      </p:cNvPicPr>
                      <p:nvPr/>
                    </p:nvPicPr>
                    <p:blipFill rotWithShape="1">
                      <a:blip r:embed="rId11"/>
                      <a:srcRect r="31131" b="30619"/>
                      <a:stretch/>
                    </p:blipFill>
                    <p:spPr>
                      <a:xfrm>
                        <a:off x="-371929" y="4318046"/>
                        <a:ext cx="852920" cy="712556"/>
                      </a:xfrm>
                      <a:prstGeom prst="rect">
                        <a:avLst/>
                      </a:prstGeom>
                      <a:ln>
                        <a:noFill/>
                      </a:ln>
                      <a:effectLst>
                        <a:softEdge rad="112500"/>
                      </a:effectLst>
                    </p:spPr>
                  </p:pic>
                  <p:pic>
                    <p:nvPicPr>
                      <p:cNvPr id="173" name="Picture 172">
                        <a:extLst>
                          <a:ext uri="{FF2B5EF4-FFF2-40B4-BE49-F238E27FC236}">
                            <a16:creationId xmlns:a16="http://schemas.microsoft.com/office/drawing/2014/main" id="{FF734DC3-2EDE-46C5-6D20-9FFBEC57606B}"/>
                          </a:ext>
                        </a:extLst>
                      </p:cNvPr>
                      <p:cNvPicPr>
                        <a:picLocks noChangeAspect="1"/>
                      </p:cNvPicPr>
                      <p:nvPr/>
                    </p:nvPicPr>
                    <p:blipFill rotWithShape="1">
                      <a:blip r:embed="rId12"/>
                      <a:srcRect l="26679" t="25356" r="14900" b="40808"/>
                      <a:stretch/>
                    </p:blipFill>
                    <p:spPr>
                      <a:xfrm>
                        <a:off x="-351289" y="1187150"/>
                        <a:ext cx="774176" cy="675022"/>
                      </a:xfrm>
                      <a:prstGeom prst="rect">
                        <a:avLst/>
                      </a:prstGeom>
                      <a:ln>
                        <a:noFill/>
                      </a:ln>
                      <a:effectLst>
                        <a:softEdge rad="112500"/>
                      </a:effectLst>
                    </p:spPr>
                  </p:pic>
                  <p:pic>
                    <p:nvPicPr>
                      <p:cNvPr id="174" name="Picture 173">
                        <a:extLst>
                          <a:ext uri="{FF2B5EF4-FFF2-40B4-BE49-F238E27FC236}">
                            <a16:creationId xmlns:a16="http://schemas.microsoft.com/office/drawing/2014/main" id="{4CD7EC4D-CD45-328B-C129-B7C32CCC8399}"/>
                          </a:ext>
                        </a:extLst>
                      </p:cNvPr>
                      <p:cNvPicPr>
                        <a:picLocks noChangeAspect="1"/>
                      </p:cNvPicPr>
                      <p:nvPr/>
                    </p:nvPicPr>
                    <p:blipFill rotWithShape="1">
                      <a:blip r:embed="rId13"/>
                      <a:srcRect l="14000" r="27174" b="25759"/>
                      <a:stretch/>
                    </p:blipFill>
                    <p:spPr>
                      <a:xfrm>
                        <a:off x="-392661" y="5556461"/>
                        <a:ext cx="892501" cy="680521"/>
                      </a:xfrm>
                      <a:prstGeom prst="rect">
                        <a:avLst/>
                      </a:prstGeom>
                      <a:ln>
                        <a:noFill/>
                      </a:ln>
                      <a:effectLst>
                        <a:softEdge rad="112500"/>
                      </a:effectLst>
                    </p:spPr>
                  </p:pic>
                  <p:pic>
                    <p:nvPicPr>
                      <p:cNvPr id="175" name="Picture 174">
                        <a:extLst>
                          <a:ext uri="{FF2B5EF4-FFF2-40B4-BE49-F238E27FC236}">
                            <a16:creationId xmlns:a16="http://schemas.microsoft.com/office/drawing/2014/main" id="{99435F50-DC12-E6B9-3620-22B26B8CA997}"/>
                          </a:ext>
                        </a:extLst>
                      </p:cNvPr>
                      <p:cNvPicPr>
                        <a:picLocks noChangeAspect="1"/>
                      </p:cNvPicPr>
                      <p:nvPr/>
                    </p:nvPicPr>
                    <p:blipFill rotWithShape="1">
                      <a:blip r:embed="rId14"/>
                      <a:srcRect l="18133" t="16489" r="26453" b="20158"/>
                      <a:stretch/>
                    </p:blipFill>
                    <p:spPr>
                      <a:xfrm>
                        <a:off x="-410924" y="6171281"/>
                        <a:ext cx="929867" cy="706136"/>
                      </a:xfrm>
                      <a:prstGeom prst="rect">
                        <a:avLst/>
                      </a:prstGeom>
                      <a:ln>
                        <a:noFill/>
                      </a:ln>
                      <a:effectLst>
                        <a:softEdge rad="112500"/>
                      </a:effectLst>
                    </p:spPr>
                  </p:pic>
                  <p:pic>
                    <p:nvPicPr>
                      <p:cNvPr id="176" name="Picture 175">
                        <a:extLst>
                          <a:ext uri="{FF2B5EF4-FFF2-40B4-BE49-F238E27FC236}">
                            <a16:creationId xmlns:a16="http://schemas.microsoft.com/office/drawing/2014/main" id="{67F4A2C3-F409-00C5-3BD0-4E238BDFCC80}"/>
                          </a:ext>
                        </a:extLst>
                      </p:cNvPr>
                      <p:cNvPicPr>
                        <a:picLocks noChangeAspect="1"/>
                      </p:cNvPicPr>
                      <p:nvPr/>
                    </p:nvPicPr>
                    <p:blipFill>
                      <a:blip r:embed="rId15"/>
                      <a:stretch>
                        <a:fillRect/>
                      </a:stretch>
                    </p:blipFill>
                    <p:spPr>
                      <a:xfrm>
                        <a:off x="-394325" y="4948956"/>
                        <a:ext cx="897820" cy="712556"/>
                      </a:xfrm>
                      <a:prstGeom prst="rect">
                        <a:avLst/>
                      </a:prstGeom>
                      <a:ln>
                        <a:noFill/>
                      </a:ln>
                      <a:effectLst>
                        <a:softEdge rad="112500"/>
                      </a:effectLst>
                    </p:spPr>
                  </p:pic>
                </p:grpSp>
                <p:pic>
                  <p:nvPicPr>
                    <p:cNvPr id="165" name="Picture 164">
                      <a:extLst>
                        <a:ext uri="{FF2B5EF4-FFF2-40B4-BE49-F238E27FC236}">
                          <a16:creationId xmlns:a16="http://schemas.microsoft.com/office/drawing/2014/main" id="{ABF3E491-D32D-B8A5-FE4D-8F252595E6EC}"/>
                        </a:ext>
                      </a:extLst>
                    </p:cNvPr>
                    <p:cNvPicPr>
                      <a:picLocks noChangeAspect="1"/>
                    </p:cNvPicPr>
                    <p:nvPr/>
                  </p:nvPicPr>
                  <p:blipFill rotWithShape="1">
                    <a:blip r:embed="rId16"/>
                    <a:srcRect l="90459" t="7303" r="3775" b="5129"/>
                    <a:stretch/>
                  </p:blipFill>
                  <p:spPr>
                    <a:xfrm>
                      <a:off x="8354719" y="-23362"/>
                      <a:ext cx="432103" cy="6920476"/>
                    </a:xfrm>
                    <a:prstGeom prst="rect">
                      <a:avLst/>
                    </a:prstGeom>
                  </p:spPr>
                </p:pic>
              </p:grpSp>
              <p:grpSp>
                <p:nvGrpSpPr>
                  <p:cNvPr id="115" name="Group 114">
                    <a:extLst>
                      <a:ext uri="{FF2B5EF4-FFF2-40B4-BE49-F238E27FC236}">
                        <a16:creationId xmlns:a16="http://schemas.microsoft.com/office/drawing/2014/main" id="{CAC03A0E-D93F-32CF-98B9-D9E3698F2536}"/>
                      </a:ext>
                    </a:extLst>
                  </p:cNvPr>
                  <p:cNvGrpSpPr/>
                  <p:nvPr/>
                </p:nvGrpSpPr>
                <p:grpSpPr>
                  <a:xfrm>
                    <a:off x="4553217" y="4281929"/>
                    <a:ext cx="1824360" cy="2487839"/>
                    <a:chOff x="4536592" y="4281929"/>
                    <a:chExt cx="1824360" cy="2487839"/>
                  </a:xfrm>
                </p:grpSpPr>
                <p:grpSp>
                  <p:nvGrpSpPr>
                    <p:cNvPr id="148" name="Group 147">
                      <a:extLst>
                        <a:ext uri="{FF2B5EF4-FFF2-40B4-BE49-F238E27FC236}">
                          <a16:creationId xmlns:a16="http://schemas.microsoft.com/office/drawing/2014/main" id="{58095746-E043-1424-B3BC-A85A1B0FE600}"/>
                        </a:ext>
                      </a:extLst>
                    </p:cNvPr>
                    <p:cNvGrpSpPr/>
                    <p:nvPr/>
                  </p:nvGrpSpPr>
                  <p:grpSpPr>
                    <a:xfrm>
                      <a:off x="4539303" y="6105241"/>
                      <a:ext cx="1821649" cy="664527"/>
                      <a:chOff x="4555928" y="6088616"/>
                      <a:chExt cx="1821649" cy="664527"/>
                    </a:xfrm>
                  </p:grpSpPr>
                  <p:sp>
                    <p:nvSpPr>
                      <p:cNvPr id="161" name="TextBox 160">
                        <a:extLst>
                          <a:ext uri="{FF2B5EF4-FFF2-40B4-BE49-F238E27FC236}">
                            <a16:creationId xmlns:a16="http://schemas.microsoft.com/office/drawing/2014/main" id="{8AA261E5-7409-996E-F659-C8045C4A1A43}"/>
                          </a:ext>
                        </a:extLst>
                      </p:cNvPr>
                      <p:cNvSpPr txBox="1"/>
                      <p:nvPr/>
                    </p:nvSpPr>
                    <p:spPr>
                      <a:xfrm>
                        <a:off x="4572000" y="6537699"/>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62" name="TextBox 161">
                        <a:extLst>
                          <a:ext uri="{FF2B5EF4-FFF2-40B4-BE49-F238E27FC236}">
                            <a16:creationId xmlns:a16="http://schemas.microsoft.com/office/drawing/2014/main" id="{1C867812-4F14-15A8-2A99-6201F961EB68}"/>
                          </a:ext>
                        </a:extLst>
                      </p:cNvPr>
                      <p:cNvSpPr txBox="1"/>
                      <p:nvPr/>
                    </p:nvSpPr>
                    <p:spPr>
                      <a:xfrm>
                        <a:off x="4562608" y="630827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63" name="TextBox 162">
                        <a:extLst>
                          <a:ext uri="{FF2B5EF4-FFF2-40B4-BE49-F238E27FC236}">
                            <a16:creationId xmlns:a16="http://schemas.microsoft.com/office/drawing/2014/main" id="{BAB92696-0DED-35AA-9EF6-975E8DAD175F}"/>
                          </a:ext>
                        </a:extLst>
                      </p:cNvPr>
                      <p:cNvSpPr txBox="1"/>
                      <p:nvPr/>
                    </p:nvSpPr>
                    <p:spPr>
                      <a:xfrm>
                        <a:off x="4555928" y="6088616"/>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49" name="Group 148">
                      <a:extLst>
                        <a:ext uri="{FF2B5EF4-FFF2-40B4-BE49-F238E27FC236}">
                          <a16:creationId xmlns:a16="http://schemas.microsoft.com/office/drawing/2014/main" id="{80B4B1FA-9B8E-2B06-E519-24822814D435}"/>
                        </a:ext>
                      </a:extLst>
                    </p:cNvPr>
                    <p:cNvGrpSpPr/>
                    <p:nvPr/>
                  </p:nvGrpSpPr>
                  <p:grpSpPr>
                    <a:xfrm>
                      <a:off x="4537524" y="5503082"/>
                      <a:ext cx="1807355" cy="654550"/>
                      <a:chOff x="4560925" y="6086759"/>
                      <a:chExt cx="1807355" cy="654550"/>
                    </a:xfrm>
                  </p:grpSpPr>
                  <p:sp>
                    <p:nvSpPr>
                      <p:cNvPr id="158" name="TextBox 157">
                        <a:extLst>
                          <a:ext uri="{FF2B5EF4-FFF2-40B4-BE49-F238E27FC236}">
                            <a16:creationId xmlns:a16="http://schemas.microsoft.com/office/drawing/2014/main" id="{A0FAD212-9398-AE1D-3C05-92A7F7B0EF3C}"/>
                          </a:ext>
                        </a:extLst>
                      </p:cNvPr>
                      <p:cNvSpPr txBox="1"/>
                      <p:nvPr/>
                    </p:nvSpPr>
                    <p:spPr>
                      <a:xfrm>
                        <a:off x="4560925" y="6525865"/>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59" name="TextBox 158">
                        <a:extLst>
                          <a:ext uri="{FF2B5EF4-FFF2-40B4-BE49-F238E27FC236}">
                            <a16:creationId xmlns:a16="http://schemas.microsoft.com/office/drawing/2014/main" id="{1354EA4D-7C9F-BE9E-4EF7-21B9BC1DB336}"/>
                          </a:ext>
                        </a:extLst>
                      </p:cNvPr>
                      <p:cNvSpPr txBox="1"/>
                      <p:nvPr/>
                    </p:nvSpPr>
                    <p:spPr>
                      <a:xfrm>
                        <a:off x="4562703" y="63112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60" name="TextBox 159">
                        <a:extLst>
                          <a:ext uri="{FF2B5EF4-FFF2-40B4-BE49-F238E27FC236}">
                            <a16:creationId xmlns:a16="http://schemas.microsoft.com/office/drawing/2014/main" id="{D31B0265-26B6-0228-1146-01E6B9C827F7}"/>
                          </a:ext>
                        </a:extLst>
                      </p:cNvPr>
                      <p:cNvSpPr txBox="1"/>
                      <p:nvPr/>
                    </p:nvSpPr>
                    <p:spPr>
                      <a:xfrm>
                        <a:off x="4561340" y="6086759"/>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50" name="Group 149">
                      <a:extLst>
                        <a:ext uri="{FF2B5EF4-FFF2-40B4-BE49-F238E27FC236}">
                          <a16:creationId xmlns:a16="http://schemas.microsoft.com/office/drawing/2014/main" id="{9C931DBD-575D-2565-D84B-C7FCBFD62929}"/>
                        </a:ext>
                      </a:extLst>
                    </p:cNvPr>
                    <p:cNvGrpSpPr/>
                    <p:nvPr/>
                  </p:nvGrpSpPr>
                  <p:grpSpPr>
                    <a:xfrm>
                      <a:off x="4536592" y="4893932"/>
                      <a:ext cx="1814968" cy="667821"/>
                      <a:chOff x="4557218" y="6073351"/>
                      <a:chExt cx="1814968" cy="667821"/>
                    </a:xfrm>
                  </p:grpSpPr>
                  <p:sp>
                    <p:nvSpPr>
                      <p:cNvPr id="155" name="TextBox 154">
                        <a:extLst>
                          <a:ext uri="{FF2B5EF4-FFF2-40B4-BE49-F238E27FC236}">
                            <a16:creationId xmlns:a16="http://schemas.microsoft.com/office/drawing/2014/main" id="{23E08A89-63D3-33F4-EE5F-7957B25527C2}"/>
                          </a:ext>
                        </a:extLst>
                      </p:cNvPr>
                      <p:cNvSpPr txBox="1"/>
                      <p:nvPr/>
                    </p:nvSpPr>
                    <p:spPr>
                      <a:xfrm>
                        <a:off x="4559928" y="6525728"/>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56" name="TextBox 155">
                        <a:extLst>
                          <a:ext uri="{FF2B5EF4-FFF2-40B4-BE49-F238E27FC236}">
                            <a16:creationId xmlns:a16="http://schemas.microsoft.com/office/drawing/2014/main" id="{17B7E16B-88BD-F4F5-6563-3DCC3194DE56}"/>
                          </a:ext>
                        </a:extLst>
                      </p:cNvPr>
                      <p:cNvSpPr txBox="1"/>
                      <p:nvPr/>
                    </p:nvSpPr>
                    <p:spPr>
                      <a:xfrm>
                        <a:off x="4557218" y="629090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57" name="TextBox 156">
                        <a:extLst>
                          <a:ext uri="{FF2B5EF4-FFF2-40B4-BE49-F238E27FC236}">
                            <a16:creationId xmlns:a16="http://schemas.microsoft.com/office/drawing/2014/main" id="{11450150-57D1-301A-20F7-207DFDAD2DDA}"/>
                          </a:ext>
                        </a:extLst>
                      </p:cNvPr>
                      <p:cNvSpPr txBox="1"/>
                      <p:nvPr/>
                    </p:nvSpPr>
                    <p:spPr>
                      <a:xfrm>
                        <a:off x="4566609" y="607335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51" name="Group 150">
                      <a:extLst>
                        <a:ext uri="{FF2B5EF4-FFF2-40B4-BE49-F238E27FC236}">
                          <a16:creationId xmlns:a16="http://schemas.microsoft.com/office/drawing/2014/main" id="{2DB0C836-4B89-51EE-CDD2-913F42BAB045}"/>
                        </a:ext>
                      </a:extLst>
                    </p:cNvPr>
                    <p:cNvGrpSpPr/>
                    <p:nvPr/>
                  </p:nvGrpSpPr>
                  <p:grpSpPr>
                    <a:xfrm>
                      <a:off x="4537524" y="4281929"/>
                      <a:ext cx="1814036" cy="661102"/>
                      <a:chOff x="4572000" y="6057091"/>
                      <a:chExt cx="1814036" cy="661102"/>
                    </a:xfrm>
                  </p:grpSpPr>
                  <p:sp>
                    <p:nvSpPr>
                      <p:cNvPr id="152" name="TextBox 151">
                        <a:extLst>
                          <a:ext uri="{FF2B5EF4-FFF2-40B4-BE49-F238E27FC236}">
                            <a16:creationId xmlns:a16="http://schemas.microsoft.com/office/drawing/2014/main" id="{4A200360-FA41-1BF2-FCC8-E4989A9023A5}"/>
                          </a:ext>
                        </a:extLst>
                      </p:cNvPr>
                      <p:cNvSpPr txBox="1"/>
                      <p:nvPr/>
                    </p:nvSpPr>
                    <p:spPr>
                      <a:xfrm>
                        <a:off x="4580459" y="6502749"/>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53" name="TextBox 152">
                        <a:extLst>
                          <a:ext uri="{FF2B5EF4-FFF2-40B4-BE49-F238E27FC236}">
                            <a16:creationId xmlns:a16="http://schemas.microsoft.com/office/drawing/2014/main" id="{E50F16B4-AC28-0C0F-8B1A-0C3ABD0D816A}"/>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54" name="TextBox 153">
                        <a:extLst>
                          <a:ext uri="{FF2B5EF4-FFF2-40B4-BE49-F238E27FC236}">
                            <a16:creationId xmlns:a16="http://schemas.microsoft.com/office/drawing/2014/main" id="{8DD903C9-CA9A-0060-BB5A-B6B802691D39}"/>
                          </a:ext>
                        </a:extLst>
                      </p:cNvPr>
                      <p:cNvSpPr txBox="1"/>
                      <p:nvPr/>
                    </p:nvSpPr>
                    <p:spPr>
                      <a:xfrm>
                        <a:off x="4575166" y="605709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nvGrpSpPr>
                  <p:cNvPr id="116" name="Group 115">
                    <a:extLst>
                      <a:ext uri="{FF2B5EF4-FFF2-40B4-BE49-F238E27FC236}">
                        <a16:creationId xmlns:a16="http://schemas.microsoft.com/office/drawing/2014/main" id="{5E1375ED-AA1C-F678-43A1-ED5558E975E2}"/>
                      </a:ext>
                    </a:extLst>
                  </p:cNvPr>
                  <p:cNvGrpSpPr/>
                  <p:nvPr/>
                </p:nvGrpSpPr>
                <p:grpSpPr>
                  <a:xfrm>
                    <a:off x="4550539" y="1861230"/>
                    <a:ext cx="1819873" cy="2474591"/>
                    <a:chOff x="4543209" y="4251794"/>
                    <a:chExt cx="1819873" cy="2474591"/>
                  </a:xfrm>
                </p:grpSpPr>
                <p:grpSp>
                  <p:nvGrpSpPr>
                    <p:cNvPr id="132" name="Group 131">
                      <a:extLst>
                        <a:ext uri="{FF2B5EF4-FFF2-40B4-BE49-F238E27FC236}">
                          <a16:creationId xmlns:a16="http://schemas.microsoft.com/office/drawing/2014/main" id="{5E72E448-08D7-14B5-947A-B1328806E8D0}"/>
                        </a:ext>
                      </a:extLst>
                    </p:cNvPr>
                    <p:cNvGrpSpPr/>
                    <p:nvPr/>
                  </p:nvGrpSpPr>
                  <p:grpSpPr>
                    <a:xfrm>
                      <a:off x="4551278" y="6067512"/>
                      <a:ext cx="1809674" cy="658873"/>
                      <a:chOff x="4567903" y="6050887"/>
                      <a:chExt cx="1809674" cy="658873"/>
                    </a:xfrm>
                  </p:grpSpPr>
                  <p:sp>
                    <p:nvSpPr>
                      <p:cNvPr id="145" name="TextBox 144">
                        <a:extLst>
                          <a:ext uri="{FF2B5EF4-FFF2-40B4-BE49-F238E27FC236}">
                            <a16:creationId xmlns:a16="http://schemas.microsoft.com/office/drawing/2014/main" id="{778B03ED-4BCD-87D4-9BEA-BD6DE7284677}"/>
                          </a:ext>
                        </a:extLst>
                      </p:cNvPr>
                      <p:cNvSpPr txBox="1"/>
                      <p:nvPr/>
                    </p:nvSpPr>
                    <p:spPr>
                      <a:xfrm>
                        <a:off x="4571903" y="6494316"/>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46" name="TextBox 145">
                        <a:extLst>
                          <a:ext uri="{FF2B5EF4-FFF2-40B4-BE49-F238E27FC236}">
                            <a16:creationId xmlns:a16="http://schemas.microsoft.com/office/drawing/2014/main" id="{F86C885B-23DC-25F2-6C5D-90593806661A}"/>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47" name="TextBox 146">
                        <a:extLst>
                          <a:ext uri="{FF2B5EF4-FFF2-40B4-BE49-F238E27FC236}">
                            <a16:creationId xmlns:a16="http://schemas.microsoft.com/office/drawing/2014/main" id="{E91890DA-697F-0698-1026-568D3DAED47A}"/>
                          </a:ext>
                        </a:extLst>
                      </p:cNvPr>
                      <p:cNvSpPr txBox="1"/>
                      <p:nvPr/>
                    </p:nvSpPr>
                    <p:spPr>
                      <a:xfrm>
                        <a:off x="4567903" y="6050887"/>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33" name="Group 132">
                      <a:extLst>
                        <a:ext uri="{FF2B5EF4-FFF2-40B4-BE49-F238E27FC236}">
                          <a16:creationId xmlns:a16="http://schemas.microsoft.com/office/drawing/2014/main" id="{E78C069F-21FC-578A-77E4-63ED76A657C8}"/>
                        </a:ext>
                      </a:extLst>
                    </p:cNvPr>
                    <p:cNvGrpSpPr/>
                    <p:nvPr/>
                  </p:nvGrpSpPr>
                  <p:grpSpPr>
                    <a:xfrm>
                      <a:off x="4543209" y="5459904"/>
                      <a:ext cx="1819873" cy="666453"/>
                      <a:chOff x="4566610" y="6043581"/>
                      <a:chExt cx="1819873" cy="666453"/>
                    </a:xfrm>
                  </p:grpSpPr>
                  <p:sp>
                    <p:nvSpPr>
                      <p:cNvPr id="142" name="TextBox 141">
                        <a:extLst>
                          <a:ext uri="{FF2B5EF4-FFF2-40B4-BE49-F238E27FC236}">
                            <a16:creationId xmlns:a16="http://schemas.microsoft.com/office/drawing/2014/main" id="{43708B39-DEE0-F80D-1E6C-15762B0B42B4}"/>
                          </a:ext>
                        </a:extLst>
                      </p:cNvPr>
                      <p:cNvSpPr txBox="1"/>
                      <p:nvPr/>
                    </p:nvSpPr>
                    <p:spPr>
                      <a:xfrm>
                        <a:off x="4580906" y="649459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43" name="TextBox 142">
                        <a:extLst>
                          <a:ext uri="{FF2B5EF4-FFF2-40B4-BE49-F238E27FC236}">
                            <a16:creationId xmlns:a16="http://schemas.microsoft.com/office/drawing/2014/main" id="{E3F981DE-7084-012C-979F-499745FC8F73}"/>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44" name="TextBox 143">
                        <a:extLst>
                          <a:ext uri="{FF2B5EF4-FFF2-40B4-BE49-F238E27FC236}">
                            <a16:creationId xmlns:a16="http://schemas.microsoft.com/office/drawing/2014/main" id="{36AA0FC2-83EE-C66A-A5C0-A97E3518292F}"/>
                          </a:ext>
                        </a:extLst>
                      </p:cNvPr>
                      <p:cNvSpPr txBox="1"/>
                      <p:nvPr/>
                    </p:nvSpPr>
                    <p:spPr>
                      <a:xfrm>
                        <a:off x="4566610" y="604358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34" name="Group 133">
                      <a:extLst>
                        <a:ext uri="{FF2B5EF4-FFF2-40B4-BE49-F238E27FC236}">
                          <a16:creationId xmlns:a16="http://schemas.microsoft.com/office/drawing/2014/main" id="{22DCA77B-B89C-396A-3720-D6CBABD4D9A4}"/>
                        </a:ext>
                      </a:extLst>
                    </p:cNvPr>
                    <p:cNvGrpSpPr/>
                    <p:nvPr/>
                  </p:nvGrpSpPr>
                  <p:grpSpPr>
                    <a:xfrm>
                      <a:off x="4545984" y="4849294"/>
                      <a:ext cx="1810967" cy="673888"/>
                      <a:chOff x="4566610" y="6028713"/>
                      <a:chExt cx="1810967" cy="673888"/>
                    </a:xfrm>
                  </p:grpSpPr>
                  <p:sp>
                    <p:nvSpPr>
                      <p:cNvPr id="139" name="TextBox 138">
                        <a:extLst>
                          <a:ext uri="{FF2B5EF4-FFF2-40B4-BE49-F238E27FC236}">
                            <a16:creationId xmlns:a16="http://schemas.microsoft.com/office/drawing/2014/main" id="{4411CF19-B0FD-C0A8-5E44-B0935E36E9A0}"/>
                          </a:ext>
                        </a:extLst>
                      </p:cNvPr>
                      <p:cNvSpPr txBox="1"/>
                      <p:nvPr/>
                    </p:nvSpPr>
                    <p:spPr>
                      <a:xfrm>
                        <a:off x="4572000" y="6487157"/>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40" name="TextBox 139">
                        <a:extLst>
                          <a:ext uri="{FF2B5EF4-FFF2-40B4-BE49-F238E27FC236}">
                            <a16:creationId xmlns:a16="http://schemas.microsoft.com/office/drawing/2014/main" id="{4874BF57-E6B9-90F9-FEB2-BAD13673EE1D}"/>
                          </a:ext>
                        </a:extLst>
                      </p:cNvPr>
                      <p:cNvSpPr txBox="1"/>
                      <p:nvPr/>
                    </p:nvSpPr>
                    <p:spPr>
                      <a:xfrm>
                        <a:off x="4572000" y="6267206"/>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41" name="TextBox 140">
                        <a:extLst>
                          <a:ext uri="{FF2B5EF4-FFF2-40B4-BE49-F238E27FC236}">
                            <a16:creationId xmlns:a16="http://schemas.microsoft.com/office/drawing/2014/main" id="{5C6E4B7B-C0DA-C8B7-6DE8-5F5C3E7BA35D}"/>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35" name="Group 134">
                      <a:extLst>
                        <a:ext uri="{FF2B5EF4-FFF2-40B4-BE49-F238E27FC236}">
                          <a16:creationId xmlns:a16="http://schemas.microsoft.com/office/drawing/2014/main" id="{E464BB4C-4B30-2383-AF55-5ECDB0AA3533}"/>
                        </a:ext>
                      </a:extLst>
                    </p:cNvPr>
                    <p:cNvGrpSpPr/>
                    <p:nvPr/>
                  </p:nvGrpSpPr>
                  <p:grpSpPr>
                    <a:xfrm>
                      <a:off x="4544958" y="4251794"/>
                      <a:ext cx="1807621" cy="660777"/>
                      <a:chOff x="4579434" y="6026956"/>
                      <a:chExt cx="1807621" cy="660777"/>
                    </a:xfrm>
                  </p:grpSpPr>
                  <p:sp>
                    <p:nvSpPr>
                      <p:cNvPr id="136" name="TextBox 135">
                        <a:extLst>
                          <a:ext uri="{FF2B5EF4-FFF2-40B4-BE49-F238E27FC236}">
                            <a16:creationId xmlns:a16="http://schemas.microsoft.com/office/drawing/2014/main" id="{89B45F1B-AF91-2283-2B9F-48244E3173A3}"/>
                          </a:ext>
                        </a:extLst>
                      </p:cNvPr>
                      <p:cNvSpPr txBox="1"/>
                      <p:nvPr/>
                    </p:nvSpPr>
                    <p:spPr>
                      <a:xfrm>
                        <a:off x="4579434" y="6472289"/>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37" name="TextBox 136">
                        <a:extLst>
                          <a:ext uri="{FF2B5EF4-FFF2-40B4-BE49-F238E27FC236}">
                            <a16:creationId xmlns:a16="http://schemas.microsoft.com/office/drawing/2014/main" id="{09CCFBD0-AD6F-827C-888C-A32D091B2790}"/>
                          </a:ext>
                        </a:extLst>
                      </p:cNvPr>
                      <p:cNvSpPr txBox="1"/>
                      <p:nvPr/>
                    </p:nvSpPr>
                    <p:spPr>
                      <a:xfrm>
                        <a:off x="4579434" y="6252338"/>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38" name="TextBox 137">
                        <a:extLst>
                          <a:ext uri="{FF2B5EF4-FFF2-40B4-BE49-F238E27FC236}">
                            <a16:creationId xmlns:a16="http://schemas.microsoft.com/office/drawing/2014/main" id="{3D7C64AF-AD65-6510-BC61-E3AB698BDCFD}"/>
                          </a:ext>
                        </a:extLst>
                      </p:cNvPr>
                      <p:cNvSpPr txBox="1"/>
                      <p:nvPr/>
                    </p:nvSpPr>
                    <p:spPr>
                      <a:xfrm>
                        <a:off x="4581478" y="6026956"/>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nvGrpSpPr>
                  <p:cNvPr id="117" name="Group 116">
                    <a:extLst>
                      <a:ext uri="{FF2B5EF4-FFF2-40B4-BE49-F238E27FC236}">
                        <a16:creationId xmlns:a16="http://schemas.microsoft.com/office/drawing/2014/main" id="{05227E9E-3D89-C903-CE06-3E97658D81B7}"/>
                      </a:ext>
                    </a:extLst>
                  </p:cNvPr>
                  <p:cNvGrpSpPr/>
                  <p:nvPr/>
                </p:nvGrpSpPr>
                <p:grpSpPr>
                  <a:xfrm>
                    <a:off x="4553218" y="38520"/>
                    <a:ext cx="1817743" cy="1908859"/>
                    <a:chOff x="4543209" y="4854971"/>
                    <a:chExt cx="1817743" cy="1908859"/>
                  </a:xfrm>
                </p:grpSpPr>
                <p:grpSp>
                  <p:nvGrpSpPr>
                    <p:cNvPr id="118" name="Group 117">
                      <a:extLst>
                        <a:ext uri="{FF2B5EF4-FFF2-40B4-BE49-F238E27FC236}">
                          <a16:creationId xmlns:a16="http://schemas.microsoft.com/office/drawing/2014/main" id="{F00C10A7-152C-2F79-B69E-2F0229D7DC1C}"/>
                        </a:ext>
                      </a:extLst>
                    </p:cNvPr>
                    <p:cNvGrpSpPr/>
                    <p:nvPr/>
                  </p:nvGrpSpPr>
                  <p:grpSpPr>
                    <a:xfrm>
                      <a:off x="4549985" y="6075074"/>
                      <a:ext cx="1810967" cy="688756"/>
                      <a:chOff x="4566610" y="6058449"/>
                      <a:chExt cx="1810967" cy="688756"/>
                    </a:xfrm>
                  </p:grpSpPr>
                  <p:sp>
                    <p:nvSpPr>
                      <p:cNvPr id="128" name="TextBox 127">
                        <a:extLst>
                          <a:ext uri="{FF2B5EF4-FFF2-40B4-BE49-F238E27FC236}">
                            <a16:creationId xmlns:a16="http://schemas.microsoft.com/office/drawing/2014/main" id="{943E14C2-ACB3-2FD8-F222-F52305CC1EA3}"/>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30" name="TextBox 129">
                        <a:extLst>
                          <a:ext uri="{FF2B5EF4-FFF2-40B4-BE49-F238E27FC236}">
                            <a16:creationId xmlns:a16="http://schemas.microsoft.com/office/drawing/2014/main" id="{43ABF9C6-C1AD-E02A-E399-8C04AEC3B102}"/>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31" name="TextBox 130">
                        <a:extLst>
                          <a:ext uri="{FF2B5EF4-FFF2-40B4-BE49-F238E27FC236}">
                            <a16:creationId xmlns:a16="http://schemas.microsoft.com/office/drawing/2014/main" id="{1624DEC4-3501-B405-E9B2-BEF6136EC1B1}"/>
                          </a:ext>
                        </a:extLst>
                      </p:cNvPr>
                      <p:cNvSpPr txBox="1"/>
                      <p:nvPr/>
                    </p:nvSpPr>
                    <p:spPr>
                      <a:xfrm>
                        <a:off x="4566610" y="6058449"/>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19" name="Group 118">
                      <a:extLst>
                        <a:ext uri="{FF2B5EF4-FFF2-40B4-BE49-F238E27FC236}">
                          <a16:creationId xmlns:a16="http://schemas.microsoft.com/office/drawing/2014/main" id="{47F8E842-E9FF-A363-D335-8A6C322959A9}"/>
                        </a:ext>
                      </a:extLst>
                    </p:cNvPr>
                    <p:cNvGrpSpPr/>
                    <p:nvPr/>
                  </p:nvGrpSpPr>
                  <p:grpSpPr>
                    <a:xfrm>
                      <a:off x="4543209" y="5467338"/>
                      <a:ext cx="1810967" cy="696190"/>
                      <a:chOff x="4566610" y="6051015"/>
                      <a:chExt cx="1810967" cy="696190"/>
                    </a:xfrm>
                  </p:grpSpPr>
                  <p:sp>
                    <p:nvSpPr>
                      <p:cNvPr id="124" name="TextBox 123">
                        <a:extLst>
                          <a:ext uri="{FF2B5EF4-FFF2-40B4-BE49-F238E27FC236}">
                            <a16:creationId xmlns:a16="http://schemas.microsoft.com/office/drawing/2014/main" id="{6E78D640-57B0-D5E1-AF47-C8B4DDBCC6D2}"/>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25" name="TextBox 124">
                        <a:extLst>
                          <a:ext uri="{FF2B5EF4-FFF2-40B4-BE49-F238E27FC236}">
                            <a16:creationId xmlns:a16="http://schemas.microsoft.com/office/drawing/2014/main" id="{D503AACF-C03C-D664-9443-B159FDD0B178}"/>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26" name="TextBox 125">
                        <a:extLst>
                          <a:ext uri="{FF2B5EF4-FFF2-40B4-BE49-F238E27FC236}">
                            <a16:creationId xmlns:a16="http://schemas.microsoft.com/office/drawing/2014/main" id="{5D5F46EC-731D-7054-ABEF-3D7889225AFC}"/>
                          </a:ext>
                        </a:extLst>
                      </p:cNvPr>
                      <p:cNvSpPr txBox="1"/>
                      <p:nvPr/>
                    </p:nvSpPr>
                    <p:spPr>
                      <a:xfrm>
                        <a:off x="4566610" y="6051015"/>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20" name="Group 119">
                      <a:extLst>
                        <a:ext uri="{FF2B5EF4-FFF2-40B4-BE49-F238E27FC236}">
                          <a16:creationId xmlns:a16="http://schemas.microsoft.com/office/drawing/2014/main" id="{F425A592-ACCE-20B8-2891-4493C14B40E9}"/>
                        </a:ext>
                      </a:extLst>
                    </p:cNvPr>
                    <p:cNvGrpSpPr/>
                    <p:nvPr/>
                  </p:nvGrpSpPr>
                  <p:grpSpPr>
                    <a:xfrm>
                      <a:off x="4545984" y="4854971"/>
                      <a:ext cx="1810967" cy="668211"/>
                      <a:chOff x="4566610" y="6034390"/>
                      <a:chExt cx="1810967" cy="668211"/>
                    </a:xfrm>
                  </p:grpSpPr>
                  <p:sp>
                    <p:nvSpPr>
                      <p:cNvPr id="121" name="TextBox 120">
                        <a:extLst>
                          <a:ext uri="{FF2B5EF4-FFF2-40B4-BE49-F238E27FC236}">
                            <a16:creationId xmlns:a16="http://schemas.microsoft.com/office/drawing/2014/main" id="{AFD5D80F-F433-2773-ED10-652DD9286A96}"/>
                          </a:ext>
                        </a:extLst>
                      </p:cNvPr>
                      <p:cNvSpPr txBox="1"/>
                      <p:nvPr/>
                    </p:nvSpPr>
                    <p:spPr>
                      <a:xfrm>
                        <a:off x="4572000" y="6487157"/>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22" name="TextBox 121">
                        <a:extLst>
                          <a:ext uri="{FF2B5EF4-FFF2-40B4-BE49-F238E27FC236}">
                            <a16:creationId xmlns:a16="http://schemas.microsoft.com/office/drawing/2014/main" id="{F61DC278-803C-5CDE-3B25-237F8FD17848}"/>
                          </a:ext>
                        </a:extLst>
                      </p:cNvPr>
                      <p:cNvSpPr txBox="1"/>
                      <p:nvPr/>
                    </p:nvSpPr>
                    <p:spPr>
                      <a:xfrm>
                        <a:off x="4572000" y="6267206"/>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23" name="TextBox 122">
                        <a:extLst>
                          <a:ext uri="{FF2B5EF4-FFF2-40B4-BE49-F238E27FC236}">
                            <a16:creationId xmlns:a16="http://schemas.microsoft.com/office/drawing/2014/main" id="{D8BC2089-064D-0619-1B25-273DA316A5A4}"/>
                          </a:ext>
                        </a:extLst>
                      </p:cNvPr>
                      <p:cNvSpPr txBox="1"/>
                      <p:nvPr/>
                    </p:nvSpPr>
                    <p:spPr>
                      <a:xfrm>
                        <a:off x="4566610" y="603439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sp>
              <p:nvSpPr>
                <p:cNvPr id="113" name="TextBox 112">
                  <a:extLst>
                    <a:ext uri="{FF2B5EF4-FFF2-40B4-BE49-F238E27FC236}">
                      <a16:creationId xmlns:a16="http://schemas.microsoft.com/office/drawing/2014/main" id="{E3E6522A-04F7-DD58-CE2A-17219A7C31C8}"/>
                    </a:ext>
                  </a:extLst>
                </p:cNvPr>
                <p:cNvSpPr txBox="1"/>
                <p:nvPr/>
              </p:nvSpPr>
              <p:spPr>
                <a:xfrm rot="5400000">
                  <a:off x="5404257" y="3418155"/>
                  <a:ext cx="2110234" cy="276999"/>
                </a:xfrm>
                <a:prstGeom prst="rect">
                  <a:avLst/>
                </a:prstGeom>
                <a:noFill/>
              </p:spPr>
              <p:txBody>
                <a:bodyPr wrap="square" rtlCol="0">
                  <a:spAutoFit/>
                </a:bodyPr>
                <a:lstStyle/>
                <a:p>
                  <a:pPr algn="r"/>
                  <a:r>
                    <a:rPr lang="en-US" sz="1200" dirty="0">
                      <a:solidFill>
                        <a:srgbClr val="C00000"/>
                      </a:solidFill>
                      <a:latin typeface="+mj-lt"/>
                      <a:cs typeface="Franklin Gothic Medium"/>
                    </a:rPr>
                    <a:t>Monthly offtake per household</a:t>
                  </a:r>
                </a:p>
              </p:txBody>
            </p:sp>
          </p:grpSp>
          <p:pic>
            <p:nvPicPr>
              <p:cNvPr id="111" name="Picture 110">
                <a:extLst>
                  <a:ext uri="{FF2B5EF4-FFF2-40B4-BE49-F238E27FC236}">
                    <a16:creationId xmlns:a16="http://schemas.microsoft.com/office/drawing/2014/main" id="{87BA279F-05D1-45A3-0E67-2FCC0F946E4D}"/>
                  </a:ext>
                </a:extLst>
              </p:cNvPr>
              <p:cNvPicPr>
                <a:picLocks noChangeAspect="1"/>
              </p:cNvPicPr>
              <p:nvPr/>
            </p:nvPicPr>
            <p:blipFill rotWithShape="1">
              <a:blip r:embed="rId17"/>
              <a:srcRect l="4809" t="7468" r="11586" b="2299"/>
              <a:stretch/>
            </p:blipFill>
            <p:spPr>
              <a:xfrm>
                <a:off x="1106961" y="1227"/>
                <a:ext cx="5121802" cy="6949440"/>
              </a:xfrm>
              <a:prstGeom prst="rect">
                <a:avLst/>
              </a:prstGeom>
            </p:spPr>
          </p:pic>
        </p:grpSp>
      </p:grpSp>
      <p:pic>
        <p:nvPicPr>
          <p:cNvPr id="177" name="Picture 176">
            <a:extLst>
              <a:ext uri="{FF2B5EF4-FFF2-40B4-BE49-F238E27FC236}">
                <a16:creationId xmlns:a16="http://schemas.microsoft.com/office/drawing/2014/main" id="{FE40318E-05B8-32A0-36B5-56D48E5BF431}"/>
              </a:ext>
            </a:extLst>
          </p:cNvPr>
          <p:cNvPicPr>
            <a:picLocks noChangeAspect="1"/>
          </p:cNvPicPr>
          <p:nvPr/>
        </p:nvPicPr>
        <p:blipFill rotWithShape="1">
          <a:blip r:embed="rId17"/>
          <a:srcRect l="76149" t="88585" r="16076" b="7954"/>
          <a:stretch/>
        </p:blipFill>
        <p:spPr>
          <a:xfrm>
            <a:off x="5388032" y="6104697"/>
            <a:ext cx="888192" cy="497208"/>
          </a:xfrm>
          <a:prstGeom prst="rect">
            <a:avLst/>
          </a:prstGeom>
        </p:spPr>
      </p:pic>
      <p:sp>
        <p:nvSpPr>
          <p:cNvPr id="179" name="Rectangle 178">
            <a:extLst>
              <a:ext uri="{FF2B5EF4-FFF2-40B4-BE49-F238E27FC236}">
                <a16:creationId xmlns:a16="http://schemas.microsoft.com/office/drawing/2014/main" id="{512E1535-8999-C0B2-5820-C8F109A296E4}"/>
              </a:ext>
            </a:extLst>
          </p:cNvPr>
          <p:cNvSpPr/>
          <p:nvPr/>
        </p:nvSpPr>
        <p:spPr>
          <a:xfrm>
            <a:off x="1544310" y="4258378"/>
            <a:ext cx="5044680" cy="66452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EE676B3A-CC9C-223F-D8F9-B34282DD5823}"/>
              </a:ext>
            </a:extLst>
          </p:cNvPr>
          <p:cNvSpPr/>
          <p:nvPr/>
        </p:nvSpPr>
        <p:spPr>
          <a:xfrm>
            <a:off x="1544309" y="6060089"/>
            <a:ext cx="5044680" cy="66452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34605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287771C-1688-954A-9FBE-49B3C6B97895}"/>
              </a:ext>
            </a:extLst>
          </p:cNvPr>
          <p:cNvSpPr txBox="1">
            <a:spLocks/>
          </p:cNvSpPr>
          <p:nvPr/>
        </p:nvSpPr>
        <p:spPr>
          <a:xfrm>
            <a:off x="1691951" y="18663"/>
            <a:ext cx="8882743" cy="155606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We next used a </a:t>
            </a:r>
            <a:r>
              <a:rPr lang="en-US" sz="2800" b="1" dirty="0" err="1">
                <a:solidFill>
                  <a:srgbClr val="C00000"/>
                </a:solidFill>
                <a:latin typeface="+mn-lt"/>
              </a:rPr>
              <a:t>Lefkovitch</a:t>
            </a:r>
            <a:r>
              <a:rPr lang="en-US" sz="2800" b="1" dirty="0">
                <a:solidFill>
                  <a:srgbClr val="C00000"/>
                </a:solidFill>
                <a:latin typeface="+mn-lt"/>
              </a:rPr>
              <a:t> matrix </a:t>
            </a:r>
            <a:r>
              <a:rPr lang="en-US" sz="2800" dirty="0">
                <a:latin typeface="+mn-lt"/>
              </a:rPr>
              <a:t>approach to explore the </a:t>
            </a:r>
            <a:r>
              <a:rPr lang="en-US" sz="2800" b="1" dirty="0">
                <a:solidFill>
                  <a:srgbClr val="C00000"/>
                </a:solidFill>
                <a:latin typeface="+mn-lt"/>
              </a:rPr>
              <a:t>limits of population persistence</a:t>
            </a:r>
            <a:r>
              <a:rPr lang="en-US" sz="2800" dirty="0">
                <a:latin typeface="+mn-lt"/>
              </a:rPr>
              <a:t> for each lemur species.</a:t>
            </a:r>
          </a:p>
        </p:txBody>
      </p:sp>
      <p:sp>
        <p:nvSpPr>
          <p:cNvPr id="23" name="TextBox 22">
            <a:extLst>
              <a:ext uri="{FF2B5EF4-FFF2-40B4-BE49-F238E27FC236}">
                <a16:creationId xmlns:a16="http://schemas.microsoft.com/office/drawing/2014/main" id="{B38F4564-E7A7-0B4F-BBB9-FBE71B877E13}"/>
              </a:ext>
            </a:extLst>
          </p:cNvPr>
          <p:cNvSpPr txBox="1"/>
          <p:nvPr/>
        </p:nvSpPr>
        <p:spPr>
          <a:xfrm>
            <a:off x="7778379" y="6008340"/>
            <a:ext cx="4413621" cy="830997"/>
          </a:xfrm>
          <a:prstGeom prst="rect">
            <a:avLst/>
          </a:prstGeom>
          <a:noFill/>
        </p:spPr>
        <p:txBody>
          <a:bodyPr wrap="square" rtlCol="0">
            <a:spAutoFit/>
          </a:bodyPr>
          <a:lstStyle/>
          <a:p>
            <a:pPr algn="r"/>
            <a:r>
              <a:rPr lang="en-US" sz="1600" dirty="0">
                <a:latin typeface="+mj-lt"/>
                <a:cs typeface="Franklin Gothic Medium"/>
              </a:rPr>
              <a:t>Brook et al. 2018. </a:t>
            </a:r>
            <a:r>
              <a:rPr lang="en-US" sz="1600" i="1" dirty="0">
                <a:latin typeface="+mj-lt"/>
                <a:cs typeface="Franklin Gothic Medium"/>
              </a:rPr>
              <a:t>Conservation Biology.</a:t>
            </a:r>
            <a:endParaRPr lang="en-US" sz="1600" dirty="0">
              <a:latin typeface="+mj-lt"/>
              <a:cs typeface="Franklin Gothic Medium"/>
            </a:endParaRPr>
          </a:p>
          <a:p>
            <a:pPr algn="r"/>
            <a:r>
              <a:rPr lang="en-US" sz="1600" dirty="0">
                <a:latin typeface="+mj-lt"/>
                <a:cs typeface="Franklin Gothic Medium"/>
              </a:rPr>
              <a:t>Leslie 1945 </a:t>
            </a:r>
            <a:r>
              <a:rPr lang="en-US" sz="1600" i="1" dirty="0" err="1">
                <a:latin typeface="+mj-lt"/>
                <a:cs typeface="Franklin Gothic Medium"/>
              </a:rPr>
              <a:t>Biometrika</a:t>
            </a:r>
            <a:r>
              <a:rPr lang="en-US" sz="1600" i="1" dirty="0">
                <a:latin typeface="+mj-lt"/>
                <a:cs typeface="Franklin Gothic Medium"/>
              </a:rPr>
              <a:t>. </a:t>
            </a:r>
            <a:r>
              <a:rPr lang="en-US" sz="1600" dirty="0">
                <a:latin typeface="+mj-lt"/>
                <a:cs typeface="Franklin Gothic Medium"/>
              </a:rPr>
              <a:t>Leslie 1948 </a:t>
            </a:r>
            <a:r>
              <a:rPr lang="en-US" sz="1600" i="1" dirty="0" err="1">
                <a:latin typeface="+mj-lt"/>
                <a:cs typeface="Franklin Gothic Medium"/>
              </a:rPr>
              <a:t>Biometrika</a:t>
            </a:r>
            <a:r>
              <a:rPr lang="en-US" sz="1600" i="1" dirty="0">
                <a:latin typeface="+mj-lt"/>
                <a:cs typeface="Franklin Gothic Medium"/>
              </a:rPr>
              <a:t>.</a:t>
            </a:r>
          </a:p>
          <a:p>
            <a:pPr algn="r"/>
            <a:r>
              <a:rPr lang="en-US" sz="1600" dirty="0" err="1">
                <a:latin typeface="+mj-lt"/>
                <a:cs typeface="Franklin Gothic Medium"/>
              </a:rPr>
              <a:t>Lefkovitch</a:t>
            </a:r>
            <a:r>
              <a:rPr lang="en-US" sz="1600" dirty="0">
                <a:latin typeface="+mj-lt"/>
                <a:cs typeface="Franklin Gothic Medium"/>
              </a:rPr>
              <a:t> 1965 </a:t>
            </a:r>
            <a:r>
              <a:rPr lang="en-US" sz="1600" i="1" dirty="0">
                <a:latin typeface="+mj-lt"/>
                <a:cs typeface="Franklin Gothic Medium"/>
              </a:rPr>
              <a:t>Biometrics.</a:t>
            </a:r>
            <a:endParaRPr lang="en-US" sz="1600" dirty="0">
              <a:latin typeface="+mj-lt"/>
              <a:cs typeface="Franklin Gothic Medium"/>
            </a:endParaRPr>
          </a:p>
        </p:txBody>
      </p:sp>
    </p:spTree>
    <p:extLst>
      <p:ext uri="{BB962C8B-B14F-4D97-AF65-F5344CB8AC3E}">
        <p14:creationId xmlns:p14="http://schemas.microsoft.com/office/powerpoint/2010/main" val="3774199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63067-1731-3D7F-014C-4B48276C7B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9CFFEE-7552-1361-8B32-246FD40152BD}"/>
              </a:ext>
            </a:extLst>
          </p:cNvPr>
          <p:cNvSpPr>
            <a:spLocks noGrp="1"/>
          </p:cNvSpPr>
          <p:nvPr>
            <p:ph type="ctrTitle"/>
          </p:nvPr>
        </p:nvSpPr>
        <p:spPr/>
        <p:txBody>
          <a:bodyPr/>
          <a:lstStyle/>
          <a:p>
            <a:r>
              <a:rPr lang="en-US" dirty="0"/>
              <a:t>Fundamentals of Ecology</a:t>
            </a:r>
          </a:p>
        </p:txBody>
      </p:sp>
      <p:sp>
        <p:nvSpPr>
          <p:cNvPr id="3" name="Subtitle 2">
            <a:extLst>
              <a:ext uri="{FF2B5EF4-FFF2-40B4-BE49-F238E27FC236}">
                <a16:creationId xmlns:a16="http://schemas.microsoft.com/office/drawing/2014/main" id="{87A37F9F-F2FC-0DE9-7C1E-28FAA24547E4}"/>
              </a:ext>
            </a:extLst>
          </p:cNvPr>
          <p:cNvSpPr>
            <a:spLocks noGrp="1"/>
          </p:cNvSpPr>
          <p:nvPr>
            <p:ph type="subTitle" idx="1"/>
          </p:nvPr>
        </p:nvSpPr>
        <p:spPr/>
        <p:txBody>
          <a:bodyPr>
            <a:normAutofit/>
          </a:bodyPr>
          <a:lstStyle/>
          <a:p>
            <a:r>
              <a:rPr lang="en-US" dirty="0"/>
              <a:t>Week 7, Ecology Lecture 3</a:t>
            </a:r>
          </a:p>
          <a:p>
            <a:r>
              <a:rPr lang="en-US" dirty="0"/>
              <a:t>Cara Brook</a:t>
            </a:r>
          </a:p>
          <a:p>
            <a:r>
              <a:rPr lang="en-US" dirty="0"/>
              <a:t>February 13, 2024</a:t>
            </a:r>
          </a:p>
        </p:txBody>
      </p:sp>
    </p:spTree>
    <p:extLst>
      <p:ext uri="{BB962C8B-B14F-4D97-AF65-F5344CB8AC3E}">
        <p14:creationId xmlns:p14="http://schemas.microsoft.com/office/powerpoint/2010/main" val="23644953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721675A-CF47-CE43-8A75-99EE460713B0}"/>
              </a:ext>
            </a:extLst>
          </p:cNvPr>
          <p:cNvGrpSpPr/>
          <p:nvPr/>
        </p:nvGrpSpPr>
        <p:grpSpPr>
          <a:xfrm>
            <a:off x="3934366" y="2242634"/>
            <a:ext cx="5125782" cy="2206883"/>
            <a:chOff x="2399744" y="1486637"/>
            <a:chExt cx="5125782" cy="2206883"/>
          </a:xfrm>
        </p:grpSpPr>
        <p:sp>
          <p:nvSpPr>
            <p:cNvPr id="12" name="Rectangle 11">
              <a:extLst>
                <a:ext uri="{FF2B5EF4-FFF2-40B4-BE49-F238E27FC236}">
                  <a16:creationId xmlns:a16="http://schemas.microsoft.com/office/drawing/2014/main" id="{B6545A04-4FCF-A140-BB17-76D28D5A1F2F}"/>
                </a:ext>
              </a:extLst>
            </p:cNvPr>
            <p:cNvSpPr/>
            <p:nvPr/>
          </p:nvSpPr>
          <p:spPr>
            <a:xfrm>
              <a:off x="2399744" y="2368004"/>
              <a:ext cx="1169233" cy="1083758"/>
            </a:xfrm>
            <a:prstGeom prst="rect">
              <a:avLst/>
            </a:prstGeom>
            <a:solidFill>
              <a:srgbClr val="FF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Juveniles</a:t>
              </a:r>
            </a:p>
          </p:txBody>
        </p:sp>
        <p:sp>
          <p:nvSpPr>
            <p:cNvPr id="16" name="Rectangle 15">
              <a:extLst>
                <a:ext uri="{FF2B5EF4-FFF2-40B4-BE49-F238E27FC236}">
                  <a16:creationId xmlns:a16="http://schemas.microsoft.com/office/drawing/2014/main" id="{8F22869E-9ED4-4E43-AC93-11406FEDCCC9}"/>
                </a:ext>
              </a:extLst>
            </p:cNvPr>
            <p:cNvSpPr/>
            <p:nvPr/>
          </p:nvSpPr>
          <p:spPr>
            <a:xfrm>
              <a:off x="5233129" y="2313100"/>
              <a:ext cx="1169233" cy="1103421"/>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Adults</a:t>
              </a:r>
            </a:p>
          </p:txBody>
        </p:sp>
        <p:cxnSp>
          <p:nvCxnSpPr>
            <p:cNvPr id="17" name="Straight Arrow Connector 16">
              <a:extLst>
                <a:ext uri="{FF2B5EF4-FFF2-40B4-BE49-F238E27FC236}">
                  <a16:creationId xmlns:a16="http://schemas.microsoft.com/office/drawing/2014/main" id="{5570D3C9-A1E4-8748-8623-9DEAE155C962}"/>
                </a:ext>
              </a:extLst>
            </p:cNvPr>
            <p:cNvCxnSpPr>
              <a:cxnSpLocks/>
            </p:cNvCxnSpPr>
            <p:nvPr/>
          </p:nvCxnSpPr>
          <p:spPr>
            <a:xfrm>
              <a:off x="3683645" y="2864810"/>
              <a:ext cx="145954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C1069B6A-2A09-DE42-954D-9BB6E38D200E}"/>
                </a:ext>
              </a:extLst>
            </p:cNvPr>
            <p:cNvCxnSpPr>
              <a:cxnSpLocks/>
              <a:stCxn id="16" idx="0"/>
              <a:endCxn id="12" idx="0"/>
            </p:cNvCxnSpPr>
            <p:nvPr/>
          </p:nvCxnSpPr>
          <p:spPr>
            <a:xfrm rot="16200000" flipH="1" flipV="1">
              <a:off x="4373602" y="923859"/>
              <a:ext cx="54904" cy="2833385"/>
            </a:xfrm>
            <a:prstGeom prst="curvedConnector3">
              <a:avLst>
                <a:gd name="adj1" fmla="val -161767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EFAD2332-B27E-0343-9DD8-88A4DC6382A2}"/>
                </a:ext>
              </a:extLst>
            </p:cNvPr>
            <p:cNvSpPr/>
            <p:nvPr/>
          </p:nvSpPr>
          <p:spPr>
            <a:xfrm>
              <a:off x="4002393" y="1486637"/>
              <a:ext cx="728084" cy="646331"/>
            </a:xfrm>
            <a:prstGeom prst="rect">
              <a:avLst/>
            </a:prstGeom>
          </p:spPr>
          <p:txBody>
            <a:bodyPr wrap="none">
              <a:spAutoFit/>
            </a:bodyPr>
            <a:lstStyle/>
            <a:p>
              <a:pPr algn="ctr"/>
              <a:r>
                <a:rPr lang="en-US" dirty="0">
                  <a:solidFill>
                    <a:srgbClr val="000000"/>
                  </a:solidFill>
                  <a:cs typeface="Gill Sans" panose="020B0502020104020203" pitchFamily="34" charset="-79"/>
                </a:rPr>
                <a:t>births</a:t>
              </a:r>
            </a:p>
            <a:p>
              <a:pPr algn="ctr"/>
              <a:r>
                <a:rPr lang="en-US" dirty="0">
                  <a:solidFill>
                    <a:srgbClr val="000000"/>
                  </a:solidFill>
                  <a:cs typeface="Gill Sans" panose="020B0502020104020203" pitchFamily="34" charset="-79"/>
                </a:rPr>
                <a:t>(</a:t>
              </a:r>
              <a:r>
                <a:rPr lang="en-US" dirty="0">
                  <a:solidFill>
                    <a:srgbClr val="C00000"/>
                  </a:solidFill>
                  <a:cs typeface="Gill Sans" panose="020B0502020104020203" pitchFamily="34" charset="-79"/>
                </a:rPr>
                <a:t>F</a:t>
              </a:r>
              <a:r>
                <a:rPr lang="en-US" baseline="-25000" dirty="0">
                  <a:solidFill>
                    <a:srgbClr val="C00000"/>
                  </a:solidFill>
                  <a:cs typeface="Gill Sans" panose="020B0502020104020203" pitchFamily="34" charset="-79"/>
                </a:rPr>
                <a:t>A</a:t>
              </a:r>
              <a:r>
                <a:rPr lang="en-US" dirty="0">
                  <a:solidFill>
                    <a:srgbClr val="000000"/>
                  </a:solidFill>
                  <a:cs typeface="Gill Sans" panose="020B0502020104020203" pitchFamily="34" charset="-79"/>
                </a:rPr>
                <a:t>)</a:t>
              </a:r>
            </a:p>
          </p:txBody>
        </p:sp>
        <p:sp>
          <p:nvSpPr>
            <p:cNvPr id="20" name="Rectangle 19">
              <a:extLst>
                <a:ext uri="{FF2B5EF4-FFF2-40B4-BE49-F238E27FC236}">
                  <a16:creationId xmlns:a16="http://schemas.microsoft.com/office/drawing/2014/main" id="{C98C04C6-979F-C949-9B04-BBE9276B01E7}"/>
                </a:ext>
              </a:extLst>
            </p:cNvPr>
            <p:cNvSpPr/>
            <p:nvPr/>
          </p:nvSpPr>
          <p:spPr>
            <a:xfrm>
              <a:off x="3587193" y="2495683"/>
              <a:ext cx="1689565" cy="1000274"/>
            </a:xfrm>
            <a:prstGeom prst="rect">
              <a:avLst/>
            </a:prstGeom>
          </p:spPr>
          <p:txBody>
            <a:bodyPr wrap="none">
              <a:spAutoFit/>
            </a:bodyPr>
            <a:lstStyle/>
            <a:p>
              <a:pPr algn="ctr"/>
              <a:r>
                <a:rPr lang="en-US" dirty="0">
                  <a:solidFill>
                    <a:srgbClr val="000000"/>
                  </a:solidFill>
                  <a:cs typeface="Gill Sans" panose="020B0502020104020203" pitchFamily="34" charset="-79"/>
                </a:rPr>
                <a:t>juvenile survival</a:t>
              </a:r>
            </a:p>
            <a:p>
              <a:pPr algn="ctr"/>
              <a:endParaRPr lang="en-US" sz="500" dirty="0">
                <a:solidFill>
                  <a:srgbClr val="000000"/>
                </a:solidFill>
                <a:cs typeface="Gill Sans" panose="020B0502020104020203" pitchFamily="34" charset="-79"/>
              </a:endParaRPr>
            </a:p>
            <a:p>
              <a:pPr algn="ctr"/>
              <a:r>
                <a:rPr lang="en-US" dirty="0">
                  <a:solidFill>
                    <a:srgbClr val="000000"/>
                  </a:solidFill>
                  <a:cs typeface="Gill Sans" panose="020B0502020104020203" pitchFamily="34" charset="-79"/>
                </a:rPr>
                <a:t> &amp; aging</a:t>
              </a:r>
            </a:p>
            <a:p>
              <a:pPr algn="ctr"/>
              <a:r>
                <a:rPr lang="en-US" dirty="0">
                  <a:solidFill>
                    <a:srgbClr val="000000"/>
                  </a:solidFill>
                  <a:cs typeface="Gill Sans" panose="020B0502020104020203" pitchFamily="34" charset="-79"/>
                </a:rPr>
                <a:t>(</a:t>
              </a:r>
              <a:r>
                <a:rPr lang="en-US" dirty="0" err="1">
                  <a:solidFill>
                    <a:srgbClr val="C00000"/>
                  </a:solidFill>
                  <a:cs typeface="Gill Sans" panose="020B0502020104020203" pitchFamily="34" charset="-79"/>
                </a:rPr>
                <a:t>s</a:t>
              </a:r>
              <a:r>
                <a:rPr lang="en-US" baseline="-25000" dirty="0" err="1">
                  <a:solidFill>
                    <a:srgbClr val="C00000"/>
                  </a:solidFill>
                  <a:cs typeface="Gill Sans" panose="020B0502020104020203" pitchFamily="34" charset="-79"/>
                </a:rPr>
                <a:t>J</a:t>
              </a:r>
              <a:r>
                <a:rPr lang="en-US" dirty="0">
                  <a:solidFill>
                    <a:srgbClr val="000000"/>
                  </a:solidFill>
                  <a:cs typeface="Gill Sans" panose="020B0502020104020203" pitchFamily="34" charset="-79"/>
                </a:rPr>
                <a:t>)</a:t>
              </a:r>
            </a:p>
          </p:txBody>
        </p:sp>
        <p:cxnSp>
          <p:nvCxnSpPr>
            <p:cNvPr id="21" name="Curved Connector 20">
              <a:extLst>
                <a:ext uri="{FF2B5EF4-FFF2-40B4-BE49-F238E27FC236}">
                  <a16:creationId xmlns:a16="http://schemas.microsoft.com/office/drawing/2014/main" id="{D20D370A-1C46-5944-82D7-1800BD819F7A}"/>
                </a:ext>
              </a:extLst>
            </p:cNvPr>
            <p:cNvCxnSpPr>
              <a:cxnSpLocks/>
            </p:cNvCxnSpPr>
            <p:nvPr/>
          </p:nvCxnSpPr>
          <p:spPr>
            <a:xfrm rot="5400000" flipH="1" flipV="1">
              <a:off x="5834199" y="2860837"/>
              <a:ext cx="551710" cy="584616"/>
            </a:xfrm>
            <a:prstGeom prst="curvedConnector4">
              <a:avLst>
                <a:gd name="adj1" fmla="val -41435"/>
                <a:gd name="adj2" fmla="val 13910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95D795F-C8E8-964A-BC2A-779B67E74793}"/>
                </a:ext>
              </a:extLst>
            </p:cNvPr>
            <p:cNvSpPr/>
            <p:nvPr/>
          </p:nvSpPr>
          <p:spPr>
            <a:xfrm>
              <a:off x="6625600" y="2770190"/>
              <a:ext cx="899926" cy="923330"/>
            </a:xfrm>
            <a:prstGeom prst="rect">
              <a:avLst/>
            </a:prstGeom>
          </p:spPr>
          <p:txBody>
            <a:bodyPr wrap="none">
              <a:spAutoFit/>
            </a:bodyPr>
            <a:lstStyle/>
            <a:p>
              <a:pPr algn="ctr"/>
              <a:r>
                <a:rPr lang="en-US" dirty="0">
                  <a:solidFill>
                    <a:srgbClr val="000000"/>
                  </a:solidFill>
                  <a:cs typeface="Gill Sans" panose="020B0502020104020203" pitchFamily="34" charset="-79"/>
                </a:rPr>
                <a:t>adult </a:t>
              </a:r>
            </a:p>
            <a:p>
              <a:pPr algn="ctr"/>
              <a:r>
                <a:rPr lang="en-US" dirty="0">
                  <a:solidFill>
                    <a:srgbClr val="000000"/>
                  </a:solidFill>
                  <a:cs typeface="Gill Sans" panose="020B0502020104020203" pitchFamily="34" charset="-79"/>
                </a:rPr>
                <a:t>survival</a:t>
              </a:r>
            </a:p>
            <a:p>
              <a:pPr algn="ctr"/>
              <a:r>
                <a:rPr lang="en-US" dirty="0">
                  <a:solidFill>
                    <a:srgbClr val="000000"/>
                  </a:solidFill>
                  <a:cs typeface="Gill Sans" panose="020B0502020104020203" pitchFamily="34" charset="-79"/>
                </a:rPr>
                <a:t>(</a:t>
              </a:r>
              <a:r>
                <a:rPr lang="en-US" dirty="0" err="1">
                  <a:solidFill>
                    <a:srgbClr val="C00000"/>
                  </a:solidFill>
                  <a:cs typeface="Gill Sans" panose="020B0502020104020203" pitchFamily="34" charset="-79"/>
                </a:rPr>
                <a:t>s</a:t>
              </a:r>
              <a:r>
                <a:rPr lang="en-US" baseline="-25000" dirty="0" err="1">
                  <a:solidFill>
                    <a:srgbClr val="C00000"/>
                  </a:solidFill>
                  <a:cs typeface="Gill Sans" panose="020B0502020104020203" pitchFamily="34" charset="-79"/>
                </a:rPr>
                <a:t>A</a:t>
              </a:r>
              <a:r>
                <a:rPr lang="en-US" dirty="0">
                  <a:solidFill>
                    <a:srgbClr val="000000"/>
                  </a:solidFill>
                  <a:cs typeface="Gill Sans" panose="020B0502020104020203" pitchFamily="34" charset="-79"/>
                </a:rPr>
                <a:t>)</a:t>
              </a:r>
            </a:p>
          </p:txBody>
        </p:sp>
      </p:grpSp>
      <p:sp>
        <p:nvSpPr>
          <p:cNvPr id="14" name="Rectangle 13">
            <a:extLst>
              <a:ext uri="{FF2B5EF4-FFF2-40B4-BE49-F238E27FC236}">
                <a16:creationId xmlns:a16="http://schemas.microsoft.com/office/drawing/2014/main" id="{278B3EE1-54E2-7E4C-87CB-B04DE06D31D1}"/>
              </a:ext>
            </a:extLst>
          </p:cNvPr>
          <p:cNvSpPr/>
          <p:nvPr/>
        </p:nvSpPr>
        <p:spPr>
          <a:xfrm>
            <a:off x="64456" y="5380672"/>
            <a:ext cx="5153811" cy="1477328"/>
          </a:xfrm>
          <a:prstGeom prst="rect">
            <a:avLst/>
          </a:prstGeom>
        </p:spPr>
        <p:txBody>
          <a:bodyPr wrap="square">
            <a:spAutoFit/>
          </a:bodyPr>
          <a:lstStyle/>
          <a:p>
            <a:r>
              <a:rPr lang="en-US" b="1" dirty="0"/>
              <a:t>Assumptions:</a:t>
            </a:r>
          </a:p>
          <a:p>
            <a:pPr marL="285750" indent="-285750">
              <a:buFontTx/>
              <a:buChar char="-"/>
            </a:pPr>
            <a:r>
              <a:rPr lang="en-US" dirty="0"/>
              <a:t> </a:t>
            </a:r>
            <a:r>
              <a:rPr lang="en-US" b="1" dirty="0">
                <a:solidFill>
                  <a:srgbClr val="C00000"/>
                </a:solidFill>
              </a:rPr>
              <a:t>Time-steps in units of Interbirth Intervals (IBI)</a:t>
            </a:r>
          </a:p>
          <a:p>
            <a:pPr marL="285750" indent="-285750">
              <a:buFontTx/>
              <a:buChar char="-"/>
            </a:pPr>
            <a:r>
              <a:rPr lang="en-US" dirty="0"/>
              <a:t>Model only females</a:t>
            </a:r>
          </a:p>
          <a:p>
            <a:pPr marL="285750" indent="-285750">
              <a:buFontTx/>
              <a:buChar char="-"/>
            </a:pPr>
            <a:r>
              <a:rPr lang="en-US" dirty="0"/>
              <a:t>Stable age structure</a:t>
            </a:r>
          </a:p>
          <a:p>
            <a:pPr marL="285750" indent="-285750">
              <a:buFontTx/>
              <a:buChar char="-"/>
            </a:pPr>
            <a:r>
              <a:rPr lang="en-US" dirty="0"/>
              <a:t>F</a:t>
            </a:r>
            <a:r>
              <a:rPr lang="en-US" baseline="-25000" dirty="0"/>
              <a:t>A</a:t>
            </a:r>
            <a:r>
              <a:rPr lang="en-US" dirty="0"/>
              <a:t> parameters derived from the literature</a:t>
            </a:r>
          </a:p>
        </p:txBody>
      </p:sp>
      <p:sp>
        <p:nvSpPr>
          <p:cNvPr id="26" name="Title 1">
            <a:extLst>
              <a:ext uri="{FF2B5EF4-FFF2-40B4-BE49-F238E27FC236}">
                <a16:creationId xmlns:a16="http://schemas.microsoft.com/office/drawing/2014/main" id="{1223928C-FB00-B447-B438-2F4068B5F545}"/>
              </a:ext>
            </a:extLst>
          </p:cNvPr>
          <p:cNvSpPr txBox="1">
            <a:spLocks/>
          </p:cNvSpPr>
          <p:nvPr/>
        </p:nvSpPr>
        <p:spPr>
          <a:xfrm>
            <a:off x="1691951" y="18663"/>
            <a:ext cx="8882743" cy="155606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We next used a </a:t>
            </a:r>
            <a:r>
              <a:rPr lang="en-US" sz="2800" b="1" dirty="0" err="1">
                <a:solidFill>
                  <a:srgbClr val="C00000"/>
                </a:solidFill>
                <a:latin typeface="+mn-lt"/>
              </a:rPr>
              <a:t>Lefkovitch</a:t>
            </a:r>
            <a:r>
              <a:rPr lang="en-US" sz="2800" b="1" dirty="0">
                <a:solidFill>
                  <a:srgbClr val="C00000"/>
                </a:solidFill>
                <a:latin typeface="+mn-lt"/>
              </a:rPr>
              <a:t> matrix </a:t>
            </a:r>
            <a:r>
              <a:rPr lang="en-US" sz="2800" dirty="0">
                <a:latin typeface="+mn-lt"/>
              </a:rPr>
              <a:t>approach to explore the </a:t>
            </a:r>
            <a:r>
              <a:rPr lang="en-US" sz="2800" b="1" dirty="0">
                <a:solidFill>
                  <a:srgbClr val="C00000"/>
                </a:solidFill>
                <a:latin typeface="+mn-lt"/>
              </a:rPr>
              <a:t>limits of population persistence</a:t>
            </a:r>
            <a:r>
              <a:rPr lang="en-US" sz="2800" dirty="0">
                <a:latin typeface="+mn-lt"/>
              </a:rPr>
              <a:t> for each lemur species.</a:t>
            </a:r>
          </a:p>
        </p:txBody>
      </p:sp>
      <p:sp>
        <p:nvSpPr>
          <p:cNvPr id="2" name="TextBox 1">
            <a:extLst>
              <a:ext uri="{FF2B5EF4-FFF2-40B4-BE49-F238E27FC236}">
                <a16:creationId xmlns:a16="http://schemas.microsoft.com/office/drawing/2014/main" id="{2BAC3993-AAE9-2755-8F48-D8FCC8491998}"/>
              </a:ext>
            </a:extLst>
          </p:cNvPr>
          <p:cNvSpPr txBox="1"/>
          <p:nvPr/>
        </p:nvSpPr>
        <p:spPr>
          <a:xfrm>
            <a:off x="7778379" y="6008340"/>
            <a:ext cx="4413621" cy="830997"/>
          </a:xfrm>
          <a:prstGeom prst="rect">
            <a:avLst/>
          </a:prstGeom>
          <a:noFill/>
        </p:spPr>
        <p:txBody>
          <a:bodyPr wrap="square" rtlCol="0">
            <a:spAutoFit/>
          </a:bodyPr>
          <a:lstStyle/>
          <a:p>
            <a:pPr algn="r"/>
            <a:r>
              <a:rPr lang="en-US" sz="1600" dirty="0">
                <a:latin typeface="+mj-lt"/>
                <a:cs typeface="Franklin Gothic Medium"/>
              </a:rPr>
              <a:t>Brook et al. 2018. </a:t>
            </a:r>
            <a:r>
              <a:rPr lang="en-US" sz="1600" i="1" dirty="0">
                <a:latin typeface="+mj-lt"/>
                <a:cs typeface="Franklin Gothic Medium"/>
              </a:rPr>
              <a:t>Conservation Biology.</a:t>
            </a:r>
            <a:endParaRPr lang="en-US" sz="1600" dirty="0">
              <a:latin typeface="+mj-lt"/>
              <a:cs typeface="Franklin Gothic Medium"/>
            </a:endParaRPr>
          </a:p>
          <a:p>
            <a:pPr algn="r"/>
            <a:r>
              <a:rPr lang="en-US" sz="1600" dirty="0">
                <a:latin typeface="+mj-lt"/>
                <a:cs typeface="Franklin Gothic Medium"/>
              </a:rPr>
              <a:t>Leslie 1945 </a:t>
            </a:r>
            <a:r>
              <a:rPr lang="en-US" sz="1600" i="1" dirty="0" err="1">
                <a:latin typeface="+mj-lt"/>
                <a:cs typeface="Franklin Gothic Medium"/>
              </a:rPr>
              <a:t>Biometrika</a:t>
            </a:r>
            <a:r>
              <a:rPr lang="en-US" sz="1600" i="1" dirty="0">
                <a:latin typeface="+mj-lt"/>
                <a:cs typeface="Franklin Gothic Medium"/>
              </a:rPr>
              <a:t>. </a:t>
            </a:r>
            <a:r>
              <a:rPr lang="en-US" sz="1600" dirty="0">
                <a:latin typeface="+mj-lt"/>
                <a:cs typeface="Franklin Gothic Medium"/>
              </a:rPr>
              <a:t>Leslie 1948 </a:t>
            </a:r>
            <a:r>
              <a:rPr lang="en-US" sz="1600" i="1" dirty="0" err="1">
                <a:latin typeface="+mj-lt"/>
                <a:cs typeface="Franklin Gothic Medium"/>
              </a:rPr>
              <a:t>Biometrika</a:t>
            </a:r>
            <a:r>
              <a:rPr lang="en-US" sz="1600" i="1" dirty="0">
                <a:latin typeface="+mj-lt"/>
                <a:cs typeface="Franklin Gothic Medium"/>
              </a:rPr>
              <a:t>.</a:t>
            </a:r>
          </a:p>
          <a:p>
            <a:pPr algn="r"/>
            <a:r>
              <a:rPr lang="en-US" sz="1600" dirty="0" err="1">
                <a:latin typeface="+mj-lt"/>
                <a:cs typeface="Franklin Gothic Medium"/>
              </a:rPr>
              <a:t>Lefkovitch</a:t>
            </a:r>
            <a:r>
              <a:rPr lang="en-US" sz="1600" dirty="0">
                <a:latin typeface="+mj-lt"/>
                <a:cs typeface="Franklin Gothic Medium"/>
              </a:rPr>
              <a:t> 1965 </a:t>
            </a:r>
            <a:r>
              <a:rPr lang="en-US" sz="1600" i="1" dirty="0">
                <a:latin typeface="+mj-lt"/>
                <a:cs typeface="Franklin Gothic Medium"/>
              </a:rPr>
              <a:t>Biometrics.</a:t>
            </a:r>
            <a:endParaRPr lang="en-US" sz="1600" dirty="0">
              <a:latin typeface="+mj-lt"/>
              <a:cs typeface="Franklin Gothic Medium"/>
            </a:endParaRPr>
          </a:p>
        </p:txBody>
      </p:sp>
    </p:spTree>
    <p:extLst>
      <p:ext uri="{BB962C8B-B14F-4D97-AF65-F5344CB8AC3E}">
        <p14:creationId xmlns:p14="http://schemas.microsoft.com/office/powerpoint/2010/main" val="8264681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FE95BBEC-10B8-BF42-94EB-22E55DC4DCE4}"/>
              </a:ext>
            </a:extLst>
          </p:cNvPr>
          <p:cNvPicPr>
            <a:picLocks noChangeAspect="1"/>
          </p:cNvPicPr>
          <p:nvPr/>
        </p:nvPicPr>
        <p:blipFill rotWithShape="1">
          <a:blip r:embed="rId3"/>
          <a:srcRect l="35556" t="11348" r="26250" b="70691"/>
          <a:stretch/>
        </p:blipFill>
        <p:spPr>
          <a:xfrm>
            <a:off x="4672457" y="1410291"/>
            <a:ext cx="3492500" cy="1027682"/>
          </a:xfrm>
          <a:prstGeom prst="rect">
            <a:avLst/>
          </a:prstGeom>
        </p:spPr>
      </p:pic>
      <p:sp>
        <p:nvSpPr>
          <p:cNvPr id="33" name="Rectangle 32">
            <a:extLst>
              <a:ext uri="{FF2B5EF4-FFF2-40B4-BE49-F238E27FC236}">
                <a16:creationId xmlns:a16="http://schemas.microsoft.com/office/drawing/2014/main" id="{74E4A503-F319-2C47-851A-A1ADF0505A99}"/>
              </a:ext>
            </a:extLst>
          </p:cNvPr>
          <p:cNvSpPr/>
          <p:nvPr/>
        </p:nvSpPr>
        <p:spPr>
          <a:xfrm>
            <a:off x="1560565" y="1534727"/>
            <a:ext cx="3185021" cy="707886"/>
          </a:xfrm>
          <a:prstGeom prst="rect">
            <a:avLst/>
          </a:prstGeom>
        </p:spPr>
        <p:txBody>
          <a:bodyPr wrap="square">
            <a:spAutoFit/>
          </a:bodyPr>
          <a:lstStyle/>
          <a:p>
            <a:pPr algn="ctr"/>
            <a:r>
              <a:rPr lang="en-US" sz="2000" b="1" i="1" dirty="0">
                <a:solidFill>
                  <a:srgbClr val="C00000"/>
                </a:solidFill>
              </a:rPr>
              <a:t>N</a:t>
            </a:r>
            <a:r>
              <a:rPr lang="en-US" sz="2000" i="1" dirty="0"/>
              <a:t> = population vector </a:t>
            </a:r>
          </a:p>
          <a:p>
            <a:pPr algn="ctr"/>
            <a:r>
              <a:rPr lang="en-US" sz="2000" i="1" dirty="0"/>
              <a:t> </a:t>
            </a:r>
            <a:r>
              <a:rPr lang="en-US" sz="2000" b="1" i="1" dirty="0">
                <a:solidFill>
                  <a:srgbClr val="C00000"/>
                </a:solidFill>
              </a:rPr>
              <a:t>A</a:t>
            </a:r>
            <a:r>
              <a:rPr lang="en-US" sz="2000" i="1" dirty="0"/>
              <a:t> = transition matrix</a:t>
            </a:r>
          </a:p>
        </p:txBody>
      </p:sp>
      <p:grpSp>
        <p:nvGrpSpPr>
          <p:cNvPr id="34" name="Group 33">
            <a:extLst>
              <a:ext uri="{FF2B5EF4-FFF2-40B4-BE49-F238E27FC236}">
                <a16:creationId xmlns:a16="http://schemas.microsoft.com/office/drawing/2014/main" id="{5CF20136-4C3F-6440-BF89-4DDF85123744}"/>
              </a:ext>
            </a:extLst>
          </p:cNvPr>
          <p:cNvGrpSpPr/>
          <p:nvPr/>
        </p:nvGrpSpPr>
        <p:grpSpPr>
          <a:xfrm>
            <a:off x="1763609" y="2249817"/>
            <a:ext cx="8664782" cy="2736048"/>
            <a:chOff x="178717" y="3104257"/>
            <a:chExt cx="8664782" cy="2736048"/>
          </a:xfrm>
        </p:grpSpPr>
        <p:pic>
          <p:nvPicPr>
            <p:cNvPr id="35" name="Picture 34">
              <a:extLst>
                <a:ext uri="{FF2B5EF4-FFF2-40B4-BE49-F238E27FC236}">
                  <a16:creationId xmlns:a16="http://schemas.microsoft.com/office/drawing/2014/main" id="{92513AAE-9DD0-1342-A4D8-5E08780786C1}"/>
                </a:ext>
              </a:extLst>
            </p:cNvPr>
            <p:cNvPicPr>
              <a:picLocks noChangeAspect="1"/>
            </p:cNvPicPr>
            <p:nvPr/>
          </p:nvPicPr>
          <p:blipFill rotWithShape="1">
            <a:blip r:embed="rId4"/>
            <a:srcRect l="7840" r="4522"/>
            <a:stretch/>
          </p:blipFill>
          <p:spPr>
            <a:xfrm>
              <a:off x="178717" y="3104257"/>
              <a:ext cx="8664782" cy="2736048"/>
            </a:xfrm>
            <a:prstGeom prst="rect">
              <a:avLst/>
            </a:prstGeom>
          </p:spPr>
        </p:pic>
        <p:sp>
          <p:nvSpPr>
            <p:cNvPr id="36" name="Rectangle 35">
              <a:extLst>
                <a:ext uri="{FF2B5EF4-FFF2-40B4-BE49-F238E27FC236}">
                  <a16:creationId xmlns:a16="http://schemas.microsoft.com/office/drawing/2014/main" id="{F19E4D37-5BB8-DF42-8708-9C5839AB0974}"/>
                </a:ext>
              </a:extLst>
            </p:cNvPr>
            <p:cNvSpPr/>
            <p:nvPr/>
          </p:nvSpPr>
          <p:spPr>
            <a:xfrm>
              <a:off x="5037269" y="3255657"/>
              <a:ext cx="1221944" cy="34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a:solidFill>
                    <a:srgbClr val="C00000"/>
                  </a:solidFill>
                  <a:latin typeface="Franklin Gothic Medium" pitchFamily="34" charset="0"/>
                </a:rPr>
                <a:t>A</a:t>
              </a:r>
            </a:p>
          </p:txBody>
        </p:sp>
        <p:sp>
          <p:nvSpPr>
            <p:cNvPr id="37" name="Rectangle 36">
              <a:extLst>
                <a:ext uri="{FF2B5EF4-FFF2-40B4-BE49-F238E27FC236}">
                  <a16:creationId xmlns:a16="http://schemas.microsoft.com/office/drawing/2014/main" id="{C4A2D7D3-9653-C142-A965-EECAAF5B57FC}"/>
                </a:ext>
              </a:extLst>
            </p:cNvPr>
            <p:cNvSpPr/>
            <p:nvPr/>
          </p:nvSpPr>
          <p:spPr>
            <a:xfrm>
              <a:off x="7621555" y="3198025"/>
              <a:ext cx="1221944" cy="34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err="1">
                  <a:solidFill>
                    <a:srgbClr val="C00000"/>
                  </a:solidFill>
                  <a:latin typeface="Franklin Gothic Medium" pitchFamily="34" charset="0"/>
                </a:rPr>
                <a:t>N</a:t>
              </a:r>
              <a:r>
                <a:rPr lang="en-US" sz="3000" dirty="0" err="1">
                  <a:solidFill>
                    <a:srgbClr val="C00000"/>
                  </a:solidFill>
                  <a:latin typeface="Franklin Gothic Medium" pitchFamily="34" charset="0"/>
                </a:rPr>
                <a:t>t</a:t>
              </a:r>
              <a:endParaRPr lang="en-US" sz="3000" dirty="0">
                <a:solidFill>
                  <a:srgbClr val="C00000"/>
                </a:solidFill>
                <a:latin typeface="Franklin Gothic Medium" pitchFamily="34" charset="0"/>
              </a:endParaRPr>
            </a:p>
          </p:txBody>
        </p:sp>
        <p:sp>
          <p:nvSpPr>
            <p:cNvPr id="38" name="Rectangle 37">
              <a:extLst>
                <a:ext uri="{FF2B5EF4-FFF2-40B4-BE49-F238E27FC236}">
                  <a16:creationId xmlns:a16="http://schemas.microsoft.com/office/drawing/2014/main" id="{2067BADD-C62B-1F4E-B2EB-0F7A755690AE}"/>
                </a:ext>
              </a:extLst>
            </p:cNvPr>
            <p:cNvSpPr/>
            <p:nvPr/>
          </p:nvSpPr>
          <p:spPr>
            <a:xfrm>
              <a:off x="178717" y="3255657"/>
              <a:ext cx="1810874" cy="34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a:solidFill>
                    <a:srgbClr val="C00000"/>
                  </a:solidFill>
                  <a:latin typeface="Franklin Gothic Medium" pitchFamily="34" charset="0"/>
                </a:rPr>
                <a:t>N</a:t>
              </a:r>
              <a:r>
                <a:rPr lang="en-US" sz="3000" dirty="0">
                  <a:solidFill>
                    <a:srgbClr val="C00000"/>
                  </a:solidFill>
                  <a:latin typeface="Franklin Gothic Medium" pitchFamily="34" charset="0"/>
                </a:rPr>
                <a:t>t+1</a:t>
              </a:r>
            </a:p>
          </p:txBody>
        </p:sp>
      </p:grpSp>
      <p:sp>
        <p:nvSpPr>
          <p:cNvPr id="15" name="Title 1">
            <a:extLst>
              <a:ext uri="{FF2B5EF4-FFF2-40B4-BE49-F238E27FC236}">
                <a16:creationId xmlns:a16="http://schemas.microsoft.com/office/drawing/2014/main" id="{789E091C-0120-B348-9549-660CD1964933}"/>
              </a:ext>
            </a:extLst>
          </p:cNvPr>
          <p:cNvSpPr txBox="1">
            <a:spLocks/>
          </p:cNvSpPr>
          <p:nvPr/>
        </p:nvSpPr>
        <p:spPr>
          <a:xfrm>
            <a:off x="1691951" y="18663"/>
            <a:ext cx="8882743" cy="155606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We next used a </a:t>
            </a:r>
            <a:r>
              <a:rPr lang="en-US" sz="2800" b="1" dirty="0" err="1">
                <a:solidFill>
                  <a:srgbClr val="C00000"/>
                </a:solidFill>
                <a:latin typeface="+mn-lt"/>
              </a:rPr>
              <a:t>Lefkovitch</a:t>
            </a:r>
            <a:r>
              <a:rPr lang="en-US" sz="2800" b="1" dirty="0">
                <a:solidFill>
                  <a:srgbClr val="C00000"/>
                </a:solidFill>
                <a:latin typeface="+mn-lt"/>
              </a:rPr>
              <a:t> matrix </a:t>
            </a:r>
            <a:r>
              <a:rPr lang="en-US" sz="2800" dirty="0">
                <a:latin typeface="+mn-lt"/>
              </a:rPr>
              <a:t>approach to explore the </a:t>
            </a:r>
            <a:r>
              <a:rPr lang="en-US" sz="2800" b="1" dirty="0">
                <a:solidFill>
                  <a:srgbClr val="C00000"/>
                </a:solidFill>
                <a:latin typeface="+mn-lt"/>
              </a:rPr>
              <a:t>limits of population persistence</a:t>
            </a:r>
            <a:r>
              <a:rPr lang="en-US" sz="2800" dirty="0">
                <a:latin typeface="+mn-lt"/>
              </a:rPr>
              <a:t> for each lemur species.</a:t>
            </a:r>
          </a:p>
        </p:txBody>
      </p:sp>
      <p:sp>
        <p:nvSpPr>
          <p:cNvPr id="16" name="Rectangle 15">
            <a:extLst>
              <a:ext uri="{FF2B5EF4-FFF2-40B4-BE49-F238E27FC236}">
                <a16:creationId xmlns:a16="http://schemas.microsoft.com/office/drawing/2014/main" id="{4BA24426-05B1-4941-8A6A-8C868D430F4E}"/>
              </a:ext>
            </a:extLst>
          </p:cNvPr>
          <p:cNvSpPr/>
          <p:nvPr/>
        </p:nvSpPr>
        <p:spPr>
          <a:xfrm>
            <a:off x="86020" y="5325124"/>
            <a:ext cx="4659566" cy="1446550"/>
          </a:xfrm>
          <a:prstGeom prst="rect">
            <a:avLst/>
          </a:prstGeom>
        </p:spPr>
        <p:txBody>
          <a:bodyPr wrap="square">
            <a:spAutoFit/>
          </a:bodyPr>
          <a:lstStyle/>
          <a:p>
            <a:r>
              <a:rPr lang="en-US" sz="2200" i="1" dirty="0"/>
              <a:t>(where:</a:t>
            </a:r>
          </a:p>
          <a:p>
            <a:r>
              <a:rPr lang="en-US" sz="2200" i="1" dirty="0"/>
              <a:t>S</a:t>
            </a:r>
            <a:r>
              <a:rPr lang="en-US" sz="2200" i="1" baseline="-25000" dirty="0"/>
              <a:t>J</a:t>
            </a:r>
            <a:r>
              <a:rPr lang="en-US" sz="1200" i="1" dirty="0"/>
              <a:t> </a:t>
            </a:r>
            <a:r>
              <a:rPr lang="en-US" sz="2200" i="1" dirty="0"/>
              <a:t>= juvenile IBI survival</a:t>
            </a:r>
          </a:p>
          <a:p>
            <a:r>
              <a:rPr lang="en-US" sz="2200" i="1" dirty="0"/>
              <a:t>S</a:t>
            </a:r>
            <a:r>
              <a:rPr lang="en-US" sz="2200" i="1" baseline="-25000" dirty="0"/>
              <a:t>A</a:t>
            </a:r>
            <a:r>
              <a:rPr lang="en-US" sz="1200" i="1" dirty="0"/>
              <a:t> </a:t>
            </a:r>
            <a:r>
              <a:rPr lang="en-US" sz="2200" i="1" dirty="0"/>
              <a:t>= adult IBI survival</a:t>
            </a:r>
          </a:p>
          <a:p>
            <a:r>
              <a:rPr lang="en-US" sz="2200" i="1" dirty="0"/>
              <a:t>F</a:t>
            </a:r>
            <a:r>
              <a:rPr lang="en-US" sz="2200" i="1" baseline="-25000" dirty="0"/>
              <a:t>A</a:t>
            </a:r>
            <a:r>
              <a:rPr lang="en-US" sz="2200" i="1" dirty="0"/>
              <a:t> = adult IBI fecundity)</a:t>
            </a:r>
          </a:p>
        </p:txBody>
      </p:sp>
      <p:sp>
        <p:nvSpPr>
          <p:cNvPr id="2" name="TextBox 1">
            <a:extLst>
              <a:ext uri="{FF2B5EF4-FFF2-40B4-BE49-F238E27FC236}">
                <a16:creationId xmlns:a16="http://schemas.microsoft.com/office/drawing/2014/main" id="{75D7BEDC-20EA-AF3A-4970-E900EC7DB846}"/>
              </a:ext>
            </a:extLst>
          </p:cNvPr>
          <p:cNvSpPr txBox="1"/>
          <p:nvPr/>
        </p:nvSpPr>
        <p:spPr>
          <a:xfrm>
            <a:off x="7778379" y="6008340"/>
            <a:ext cx="4413621" cy="830997"/>
          </a:xfrm>
          <a:prstGeom prst="rect">
            <a:avLst/>
          </a:prstGeom>
          <a:noFill/>
        </p:spPr>
        <p:txBody>
          <a:bodyPr wrap="square" rtlCol="0">
            <a:spAutoFit/>
          </a:bodyPr>
          <a:lstStyle/>
          <a:p>
            <a:pPr algn="r"/>
            <a:r>
              <a:rPr lang="en-US" sz="1600" dirty="0">
                <a:latin typeface="+mj-lt"/>
                <a:cs typeface="Franklin Gothic Medium"/>
              </a:rPr>
              <a:t>Brook et al. 2018. </a:t>
            </a:r>
            <a:r>
              <a:rPr lang="en-US" sz="1600" i="1" dirty="0">
                <a:latin typeface="+mj-lt"/>
                <a:cs typeface="Franklin Gothic Medium"/>
              </a:rPr>
              <a:t>Conservation Biology.</a:t>
            </a:r>
            <a:endParaRPr lang="en-US" sz="1600" dirty="0">
              <a:latin typeface="+mj-lt"/>
              <a:cs typeface="Franklin Gothic Medium"/>
            </a:endParaRPr>
          </a:p>
          <a:p>
            <a:pPr algn="r"/>
            <a:r>
              <a:rPr lang="en-US" sz="1600" dirty="0">
                <a:latin typeface="+mj-lt"/>
                <a:cs typeface="Franklin Gothic Medium"/>
              </a:rPr>
              <a:t>Leslie 1945 </a:t>
            </a:r>
            <a:r>
              <a:rPr lang="en-US" sz="1600" i="1" dirty="0" err="1">
                <a:latin typeface="+mj-lt"/>
                <a:cs typeface="Franklin Gothic Medium"/>
              </a:rPr>
              <a:t>Biometrika</a:t>
            </a:r>
            <a:r>
              <a:rPr lang="en-US" sz="1600" i="1" dirty="0">
                <a:latin typeface="+mj-lt"/>
                <a:cs typeface="Franklin Gothic Medium"/>
              </a:rPr>
              <a:t>. </a:t>
            </a:r>
            <a:r>
              <a:rPr lang="en-US" sz="1600" dirty="0">
                <a:latin typeface="+mj-lt"/>
                <a:cs typeface="Franklin Gothic Medium"/>
              </a:rPr>
              <a:t>Leslie 1948 </a:t>
            </a:r>
            <a:r>
              <a:rPr lang="en-US" sz="1600" i="1" dirty="0" err="1">
                <a:latin typeface="+mj-lt"/>
                <a:cs typeface="Franklin Gothic Medium"/>
              </a:rPr>
              <a:t>Biometrika</a:t>
            </a:r>
            <a:r>
              <a:rPr lang="en-US" sz="1600" i="1" dirty="0">
                <a:latin typeface="+mj-lt"/>
                <a:cs typeface="Franklin Gothic Medium"/>
              </a:rPr>
              <a:t>.</a:t>
            </a:r>
          </a:p>
          <a:p>
            <a:pPr algn="r"/>
            <a:r>
              <a:rPr lang="en-US" sz="1600" dirty="0" err="1">
                <a:latin typeface="+mj-lt"/>
                <a:cs typeface="Franklin Gothic Medium"/>
              </a:rPr>
              <a:t>Lefkovitch</a:t>
            </a:r>
            <a:r>
              <a:rPr lang="en-US" sz="1600" dirty="0">
                <a:latin typeface="+mj-lt"/>
                <a:cs typeface="Franklin Gothic Medium"/>
              </a:rPr>
              <a:t> 1965 </a:t>
            </a:r>
            <a:r>
              <a:rPr lang="en-US" sz="1600" i="1" dirty="0">
                <a:latin typeface="+mj-lt"/>
                <a:cs typeface="Franklin Gothic Medium"/>
              </a:rPr>
              <a:t>Biometrics.</a:t>
            </a:r>
            <a:endParaRPr lang="en-US" sz="1600" dirty="0">
              <a:latin typeface="+mj-lt"/>
              <a:cs typeface="Franklin Gothic Medium"/>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12C0B53-A8E9-1BFA-2E19-3CAFA22AEB4F}"/>
                  </a:ext>
                </a:extLst>
              </p:cNvPr>
              <p:cNvSpPr/>
              <p:nvPr/>
            </p:nvSpPr>
            <p:spPr>
              <a:xfrm>
                <a:off x="3763587" y="5393660"/>
                <a:ext cx="5717148" cy="1107996"/>
              </a:xfrm>
              <a:prstGeom prst="rect">
                <a:avLst/>
              </a:prstGeom>
            </p:spPr>
            <p:txBody>
              <a:bodyPr wrap="square">
                <a:spAutoFit/>
              </a:bodyPr>
              <a:lstStyle/>
              <a:p>
                <a:r>
                  <a:rPr lang="en-US" sz="2200" i="1" dirty="0"/>
                  <a:t>We can explore the </a:t>
                </a:r>
              </a:p>
              <a:p>
                <a:r>
                  <a:rPr lang="en-US" sz="2200" b="1" i="1" dirty="0">
                    <a:solidFill>
                      <a:srgbClr val="C00000"/>
                    </a:solidFill>
                  </a:rPr>
                  <a:t>zero-population growth line a</a:t>
                </a:r>
                <a14:m>
                  <m:oMath xmlns:m="http://schemas.openxmlformats.org/officeDocument/2006/math">
                    <m:r>
                      <a:rPr lang="en-US" sz="2200" b="1" i="1" smtClean="0">
                        <a:solidFill>
                          <a:srgbClr val="C00000"/>
                        </a:solidFill>
                        <a:latin typeface="Cambria Math" panose="02040503050406030204" pitchFamily="18" charset="0"/>
                      </a:rPr>
                      <m:t>𝒕</m:t>
                    </m:r>
                    <m:r>
                      <a:rPr lang="en-US" sz="2200" b="1" i="1" smtClean="0">
                        <a:solidFill>
                          <a:srgbClr val="C00000"/>
                        </a:solidFill>
                        <a:latin typeface="Cambria Math" panose="02040503050406030204" pitchFamily="18" charset="0"/>
                      </a:rPr>
                      <m:t> </m:t>
                    </m:r>
                    <m:r>
                      <a:rPr lang="en-US" sz="2200" b="1" i="1">
                        <a:solidFill>
                          <a:srgbClr val="C00000"/>
                        </a:solidFill>
                        <a:latin typeface="Cambria Math" charset="0"/>
                      </a:rPr>
                      <m:t>𝝀</m:t>
                    </m:r>
                  </m:oMath>
                </a14:m>
                <a:r>
                  <a:rPr lang="en-US" sz="2200" b="1" i="1" dirty="0">
                    <a:solidFill>
                      <a:srgbClr val="C00000"/>
                    </a:solidFill>
                  </a:rPr>
                  <a:t> = 1 </a:t>
                </a:r>
              </a:p>
              <a:p>
                <a:r>
                  <a:rPr lang="en-US" sz="2200" i="1" dirty="0"/>
                  <a:t>for differing values of </a:t>
                </a:r>
                <a:r>
                  <a:rPr lang="en-US" sz="2200" i="1" dirty="0" err="1"/>
                  <a:t>s</a:t>
                </a:r>
                <a:r>
                  <a:rPr lang="en-US" sz="2200" i="1" baseline="-25000" dirty="0" err="1"/>
                  <a:t>J</a:t>
                </a:r>
                <a:r>
                  <a:rPr lang="en-US" sz="2200" i="1" dirty="0"/>
                  <a:t>, </a:t>
                </a:r>
                <a:r>
                  <a:rPr lang="en-US" sz="2200" i="1" dirty="0" err="1"/>
                  <a:t>s</a:t>
                </a:r>
                <a:r>
                  <a:rPr lang="en-US" sz="2200" i="1" baseline="-25000" dirty="0" err="1"/>
                  <a:t>A</a:t>
                </a:r>
                <a:r>
                  <a:rPr lang="en-US" sz="2200" i="1" dirty="0"/>
                  <a:t>, and F</a:t>
                </a:r>
                <a:r>
                  <a:rPr lang="en-US" sz="2200" i="1" baseline="-25000" dirty="0"/>
                  <a:t>A</a:t>
                </a:r>
                <a:r>
                  <a:rPr lang="en-US" sz="2200" b="1" i="1" dirty="0"/>
                  <a:t>.</a:t>
                </a:r>
              </a:p>
            </p:txBody>
          </p:sp>
        </mc:Choice>
        <mc:Fallback xmlns="">
          <p:sp>
            <p:nvSpPr>
              <p:cNvPr id="3" name="Rectangle 2">
                <a:extLst>
                  <a:ext uri="{FF2B5EF4-FFF2-40B4-BE49-F238E27FC236}">
                    <a16:creationId xmlns:a16="http://schemas.microsoft.com/office/drawing/2014/main" id="{A12C0B53-A8E9-1BFA-2E19-3CAFA22AEB4F}"/>
                  </a:ext>
                </a:extLst>
              </p:cNvPr>
              <p:cNvSpPr>
                <a:spLocks noRot="1" noChangeAspect="1" noMove="1" noResize="1" noEditPoints="1" noAdjustHandles="1" noChangeArrowheads="1" noChangeShapeType="1" noTextEdit="1"/>
              </p:cNvSpPr>
              <p:nvPr/>
            </p:nvSpPr>
            <p:spPr>
              <a:xfrm>
                <a:off x="3763587" y="5393660"/>
                <a:ext cx="5717148" cy="1107996"/>
              </a:xfrm>
              <a:prstGeom prst="rect">
                <a:avLst/>
              </a:prstGeom>
              <a:blipFill>
                <a:blip r:embed="rId5"/>
                <a:stretch>
                  <a:fillRect l="-1330" t="-3371" b="-8989"/>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F42B53BC-AC4E-0963-D77E-ABD791DBF3E2}"/>
              </a:ext>
            </a:extLst>
          </p:cNvPr>
          <p:cNvCxnSpPr>
            <a:cxnSpLocks/>
          </p:cNvCxnSpPr>
          <p:nvPr/>
        </p:nvCxnSpPr>
        <p:spPr>
          <a:xfrm flipV="1">
            <a:off x="6826681" y="4753608"/>
            <a:ext cx="0" cy="10223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91289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287771C-1688-954A-9FBE-49B3C6B97895}"/>
              </a:ext>
            </a:extLst>
          </p:cNvPr>
          <p:cNvSpPr txBox="1">
            <a:spLocks/>
          </p:cNvSpPr>
          <p:nvPr/>
        </p:nvSpPr>
        <p:spPr>
          <a:xfrm>
            <a:off x="5645136" y="841141"/>
            <a:ext cx="3619921"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We plotted              </a:t>
            </a:r>
            <a:r>
              <a:rPr lang="en-US" sz="2800" b="1" dirty="0">
                <a:solidFill>
                  <a:srgbClr val="C00000"/>
                </a:solidFill>
                <a:latin typeface="+mn-lt"/>
              </a:rPr>
              <a:t>zero-growth lines</a:t>
            </a:r>
            <a:r>
              <a:rPr lang="en-US" sz="2800" dirty="0">
                <a:latin typeface="+mn-lt"/>
              </a:rPr>
              <a:t> to evaluate lemur population trajectories across different </a:t>
            </a:r>
            <a:r>
              <a:rPr lang="en-US" sz="2800" b="1" dirty="0">
                <a:solidFill>
                  <a:srgbClr val="C00000"/>
                </a:solidFill>
                <a:latin typeface="+mn-lt"/>
              </a:rPr>
              <a:t>mortality rates</a:t>
            </a:r>
            <a:r>
              <a:rPr lang="en-US" sz="2800" dirty="0">
                <a:latin typeface="+mn-lt"/>
              </a:rPr>
              <a:t>.</a:t>
            </a:r>
          </a:p>
        </p:txBody>
      </p:sp>
      <p:grpSp>
        <p:nvGrpSpPr>
          <p:cNvPr id="30" name="Group 29">
            <a:extLst>
              <a:ext uri="{FF2B5EF4-FFF2-40B4-BE49-F238E27FC236}">
                <a16:creationId xmlns:a16="http://schemas.microsoft.com/office/drawing/2014/main" id="{80647518-E63C-7A4F-A61B-126A4702C56C}"/>
              </a:ext>
            </a:extLst>
          </p:cNvPr>
          <p:cNvGrpSpPr/>
          <p:nvPr/>
        </p:nvGrpSpPr>
        <p:grpSpPr>
          <a:xfrm>
            <a:off x="0" y="0"/>
            <a:ext cx="5555517" cy="6930099"/>
            <a:chOff x="-54345" y="-72099"/>
            <a:chExt cx="5555517" cy="6930099"/>
          </a:xfrm>
        </p:grpSpPr>
        <p:grpSp>
          <p:nvGrpSpPr>
            <p:cNvPr id="5" name="Group 4">
              <a:extLst>
                <a:ext uri="{FF2B5EF4-FFF2-40B4-BE49-F238E27FC236}">
                  <a16:creationId xmlns:a16="http://schemas.microsoft.com/office/drawing/2014/main" id="{DF122639-5D57-CE48-9863-E56A3DEA889E}"/>
                </a:ext>
              </a:extLst>
            </p:cNvPr>
            <p:cNvGrpSpPr/>
            <p:nvPr/>
          </p:nvGrpSpPr>
          <p:grpSpPr>
            <a:xfrm>
              <a:off x="-54345" y="-72099"/>
              <a:ext cx="5300797" cy="6930099"/>
              <a:chOff x="-54345" y="-72099"/>
              <a:chExt cx="5300797" cy="6930099"/>
            </a:xfrm>
          </p:grpSpPr>
          <p:pic>
            <p:nvPicPr>
              <p:cNvPr id="11" name="Picture 10">
                <a:extLst>
                  <a:ext uri="{FF2B5EF4-FFF2-40B4-BE49-F238E27FC236}">
                    <a16:creationId xmlns:a16="http://schemas.microsoft.com/office/drawing/2014/main" id="{CCB5EF80-41D6-6747-8777-72D344AA1B0C}"/>
                  </a:ext>
                </a:extLst>
              </p:cNvPr>
              <p:cNvPicPr>
                <a:picLocks noChangeAspect="1"/>
              </p:cNvPicPr>
              <p:nvPr/>
            </p:nvPicPr>
            <p:blipFill rotWithShape="1">
              <a:blip r:embed="rId3"/>
              <a:srcRect l="20388" t="6368" r="23208" b="49665"/>
              <a:stretch/>
            </p:blipFill>
            <p:spPr>
              <a:xfrm>
                <a:off x="-6485" y="553728"/>
                <a:ext cx="850636" cy="657675"/>
              </a:xfrm>
              <a:prstGeom prst="rect">
                <a:avLst/>
              </a:prstGeom>
              <a:ln>
                <a:noFill/>
              </a:ln>
              <a:effectLst>
                <a:softEdge rad="112500"/>
              </a:effectLst>
            </p:spPr>
          </p:pic>
          <p:pic>
            <p:nvPicPr>
              <p:cNvPr id="12" name="Picture 11">
                <a:extLst>
                  <a:ext uri="{FF2B5EF4-FFF2-40B4-BE49-F238E27FC236}">
                    <a16:creationId xmlns:a16="http://schemas.microsoft.com/office/drawing/2014/main" id="{D579FD54-3E63-B244-AD9C-15912E7758BE}"/>
                  </a:ext>
                </a:extLst>
              </p:cNvPr>
              <p:cNvPicPr>
                <a:picLocks noChangeAspect="1"/>
              </p:cNvPicPr>
              <p:nvPr/>
            </p:nvPicPr>
            <p:blipFill rotWithShape="1">
              <a:blip r:embed="rId4"/>
              <a:srcRect l="13813" r="14819" b="-2001"/>
              <a:stretch/>
            </p:blipFill>
            <p:spPr>
              <a:xfrm>
                <a:off x="5290" y="-72099"/>
                <a:ext cx="774176" cy="698015"/>
              </a:xfrm>
              <a:prstGeom prst="rect">
                <a:avLst/>
              </a:prstGeom>
              <a:ln>
                <a:noFill/>
              </a:ln>
              <a:effectLst>
                <a:softEdge rad="112500"/>
              </a:effectLst>
            </p:spPr>
          </p:pic>
          <p:pic>
            <p:nvPicPr>
              <p:cNvPr id="16" name="Picture 15">
                <a:extLst>
                  <a:ext uri="{FF2B5EF4-FFF2-40B4-BE49-F238E27FC236}">
                    <a16:creationId xmlns:a16="http://schemas.microsoft.com/office/drawing/2014/main" id="{F19315B2-656B-C14B-A879-1B4C3FA0DB89}"/>
                  </a:ext>
                </a:extLst>
              </p:cNvPr>
              <p:cNvPicPr>
                <a:picLocks noChangeAspect="1"/>
              </p:cNvPicPr>
              <p:nvPr/>
            </p:nvPicPr>
            <p:blipFill rotWithShape="1">
              <a:blip r:embed="rId5"/>
              <a:srcRect l="-1" t="10740" r="41742" b="54974"/>
              <a:stretch/>
            </p:blipFill>
            <p:spPr>
              <a:xfrm>
                <a:off x="-11412" y="1755600"/>
                <a:ext cx="808480" cy="697934"/>
              </a:xfrm>
              <a:prstGeom prst="rect">
                <a:avLst/>
              </a:prstGeom>
              <a:ln>
                <a:noFill/>
              </a:ln>
              <a:effectLst>
                <a:softEdge rad="112500"/>
              </a:effectLst>
            </p:spPr>
          </p:pic>
          <p:pic>
            <p:nvPicPr>
              <p:cNvPr id="17" name="Picture 16">
                <a:extLst>
                  <a:ext uri="{FF2B5EF4-FFF2-40B4-BE49-F238E27FC236}">
                    <a16:creationId xmlns:a16="http://schemas.microsoft.com/office/drawing/2014/main" id="{1AC98432-98E7-BC4B-BBA3-25B2549CE77B}"/>
                  </a:ext>
                </a:extLst>
              </p:cNvPr>
              <p:cNvPicPr>
                <a:picLocks noChangeAspect="1"/>
              </p:cNvPicPr>
              <p:nvPr/>
            </p:nvPicPr>
            <p:blipFill rotWithShape="1">
              <a:blip r:embed="rId6"/>
              <a:srcRect l="15925" t="5321" r="17485" b="60660"/>
              <a:stretch/>
            </p:blipFill>
            <p:spPr>
              <a:xfrm>
                <a:off x="-53567" y="2404157"/>
                <a:ext cx="818848" cy="657676"/>
              </a:xfrm>
              <a:prstGeom prst="rect">
                <a:avLst/>
              </a:prstGeom>
              <a:ln>
                <a:noFill/>
              </a:ln>
              <a:effectLst>
                <a:softEdge rad="112500"/>
              </a:effectLst>
            </p:spPr>
          </p:pic>
          <p:pic>
            <p:nvPicPr>
              <p:cNvPr id="18" name="Picture 17">
                <a:extLst>
                  <a:ext uri="{FF2B5EF4-FFF2-40B4-BE49-F238E27FC236}">
                    <a16:creationId xmlns:a16="http://schemas.microsoft.com/office/drawing/2014/main" id="{217C94E5-6533-7F4D-97B7-106CCBF65566}"/>
                  </a:ext>
                </a:extLst>
              </p:cNvPr>
              <p:cNvPicPr>
                <a:picLocks noChangeAspect="1"/>
              </p:cNvPicPr>
              <p:nvPr/>
            </p:nvPicPr>
            <p:blipFill>
              <a:blip r:embed="rId7"/>
              <a:stretch>
                <a:fillRect/>
              </a:stretch>
            </p:blipFill>
            <p:spPr>
              <a:xfrm>
                <a:off x="-37746" y="3631781"/>
                <a:ext cx="850636" cy="623188"/>
              </a:xfrm>
              <a:prstGeom prst="rect">
                <a:avLst/>
              </a:prstGeom>
              <a:ln>
                <a:noFill/>
              </a:ln>
              <a:effectLst>
                <a:softEdge rad="112500"/>
              </a:effectLst>
            </p:spPr>
          </p:pic>
          <p:pic>
            <p:nvPicPr>
              <p:cNvPr id="19" name="Picture 18">
                <a:extLst>
                  <a:ext uri="{FF2B5EF4-FFF2-40B4-BE49-F238E27FC236}">
                    <a16:creationId xmlns:a16="http://schemas.microsoft.com/office/drawing/2014/main" id="{46014EE6-5445-ED45-A425-F6A9081EC700}"/>
                  </a:ext>
                </a:extLst>
              </p:cNvPr>
              <p:cNvPicPr>
                <a:picLocks noChangeAspect="1"/>
              </p:cNvPicPr>
              <p:nvPr/>
            </p:nvPicPr>
            <p:blipFill rotWithShape="1">
              <a:blip r:embed="rId8"/>
              <a:srcRect l="43109" t="1" r="13599" b="42253"/>
              <a:stretch/>
            </p:blipFill>
            <p:spPr>
              <a:xfrm>
                <a:off x="-16668" y="2971791"/>
                <a:ext cx="808481" cy="697935"/>
              </a:xfrm>
              <a:prstGeom prst="rect">
                <a:avLst/>
              </a:prstGeom>
              <a:ln>
                <a:noFill/>
              </a:ln>
              <a:effectLst>
                <a:softEdge rad="112500"/>
              </a:effectLst>
            </p:spPr>
          </p:pic>
          <p:pic>
            <p:nvPicPr>
              <p:cNvPr id="20" name="Picture 19">
                <a:extLst>
                  <a:ext uri="{FF2B5EF4-FFF2-40B4-BE49-F238E27FC236}">
                    <a16:creationId xmlns:a16="http://schemas.microsoft.com/office/drawing/2014/main" id="{A628D314-8CC3-F54E-9AA4-8311BA785375}"/>
                  </a:ext>
                </a:extLst>
              </p:cNvPr>
              <p:cNvPicPr>
                <a:picLocks noChangeAspect="1"/>
              </p:cNvPicPr>
              <p:nvPr/>
            </p:nvPicPr>
            <p:blipFill rotWithShape="1">
              <a:blip r:embed="rId9"/>
              <a:srcRect r="31131" b="30619"/>
              <a:stretch/>
            </p:blipFill>
            <p:spPr>
              <a:xfrm>
                <a:off x="-15350" y="4181892"/>
                <a:ext cx="852920" cy="694245"/>
              </a:xfrm>
              <a:prstGeom prst="rect">
                <a:avLst/>
              </a:prstGeom>
              <a:ln>
                <a:noFill/>
              </a:ln>
              <a:effectLst>
                <a:softEdge rad="112500"/>
              </a:effectLst>
            </p:spPr>
          </p:pic>
          <p:pic>
            <p:nvPicPr>
              <p:cNvPr id="21" name="Picture 20">
                <a:extLst>
                  <a:ext uri="{FF2B5EF4-FFF2-40B4-BE49-F238E27FC236}">
                    <a16:creationId xmlns:a16="http://schemas.microsoft.com/office/drawing/2014/main" id="{4D28C1CA-04E5-1840-9981-A4E0B96D3D93}"/>
                  </a:ext>
                </a:extLst>
              </p:cNvPr>
              <p:cNvPicPr>
                <a:picLocks noChangeAspect="1"/>
              </p:cNvPicPr>
              <p:nvPr/>
            </p:nvPicPr>
            <p:blipFill rotWithShape="1">
              <a:blip r:embed="rId10"/>
              <a:srcRect l="26679" t="25356" r="14900" b="40808"/>
              <a:stretch/>
            </p:blipFill>
            <p:spPr>
              <a:xfrm>
                <a:off x="5290" y="1150908"/>
                <a:ext cx="774176" cy="657675"/>
              </a:xfrm>
              <a:prstGeom prst="rect">
                <a:avLst/>
              </a:prstGeom>
              <a:ln>
                <a:noFill/>
              </a:ln>
              <a:effectLst>
                <a:softEdge rad="112500"/>
              </a:effectLst>
            </p:spPr>
          </p:pic>
          <p:pic>
            <p:nvPicPr>
              <p:cNvPr id="22" name="Picture 21">
                <a:extLst>
                  <a:ext uri="{FF2B5EF4-FFF2-40B4-BE49-F238E27FC236}">
                    <a16:creationId xmlns:a16="http://schemas.microsoft.com/office/drawing/2014/main" id="{56C8DF80-E4DA-F542-A372-D88CB12FA3E0}"/>
                  </a:ext>
                </a:extLst>
              </p:cNvPr>
              <p:cNvPicPr>
                <a:picLocks noChangeAspect="1"/>
              </p:cNvPicPr>
              <p:nvPr/>
            </p:nvPicPr>
            <p:blipFill rotWithShape="1">
              <a:blip r:embed="rId11"/>
              <a:srcRect l="14000" r="27174" b="25759"/>
              <a:stretch/>
            </p:blipFill>
            <p:spPr>
              <a:xfrm>
                <a:off x="-36082" y="5381998"/>
                <a:ext cx="892501" cy="663033"/>
              </a:xfrm>
              <a:prstGeom prst="rect">
                <a:avLst/>
              </a:prstGeom>
              <a:ln>
                <a:noFill/>
              </a:ln>
              <a:effectLst>
                <a:softEdge rad="112500"/>
              </a:effectLst>
            </p:spPr>
          </p:pic>
          <p:pic>
            <p:nvPicPr>
              <p:cNvPr id="23" name="Picture 22">
                <a:extLst>
                  <a:ext uri="{FF2B5EF4-FFF2-40B4-BE49-F238E27FC236}">
                    <a16:creationId xmlns:a16="http://schemas.microsoft.com/office/drawing/2014/main" id="{A8B061AE-8E30-774F-A959-18CE3691C5ED}"/>
                  </a:ext>
                </a:extLst>
              </p:cNvPr>
              <p:cNvPicPr>
                <a:picLocks noChangeAspect="1"/>
              </p:cNvPicPr>
              <p:nvPr/>
            </p:nvPicPr>
            <p:blipFill rotWithShape="1">
              <a:blip r:embed="rId12"/>
              <a:srcRect l="18133" t="16489" r="26453" b="20158"/>
              <a:stretch/>
            </p:blipFill>
            <p:spPr>
              <a:xfrm>
                <a:off x="-54345" y="5993988"/>
                <a:ext cx="929867" cy="687990"/>
              </a:xfrm>
              <a:prstGeom prst="rect">
                <a:avLst/>
              </a:prstGeom>
              <a:ln>
                <a:noFill/>
              </a:ln>
              <a:effectLst>
                <a:softEdge rad="112500"/>
              </a:effectLst>
            </p:spPr>
          </p:pic>
          <p:pic>
            <p:nvPicPr>
              <p:cNvPr id="24" name="Picture 23">
                <a:extLst>
                  <a:ext uri="{FF2B5EF4-FFF2-40B4-BE49-F238E27FC236}">
                    <a16:creationId xmlns:a16="http://schemas.microsoft.com/office/drawing/2014/main" id="{85AFFB9D-5A5E-804C-A1D9-5F3EE191BE3A}"/>
                  </a:ext>
                </a:extLst>
              </p:cNvPr>
              <p:cNvPicPr>
                <a:picLocks noChangeAspect="1"/>
              </p:cNvPicPr>
              <p:nvPr/>
            </p:nvPicPr>
            <p:blipFill>
              <a:blip r:embed="rId13"/>
              <a:stretch>
                <a:fillRect/>
              </a:stretch>
            </p:blipFill>
            <p:spPr>
              <a:xfrm>
                <a:off x="-37746" y="4790104"/>
                <a:ext cx="897820" cy="694245"/>
              </a:xfrm>
              <a:prstGeom prst="rect">
                <a:avLst/>
              </a:prstGeom>
              <a:ln>
                <a:noFill/>
              </a:ln>
              <a:effectLst>
                <a:softEdge rad="112500"/>
              </a:effectLst>
            </p:spPr>
          </p:pic>
          <p:pic>
            <p:nvPicPr>
              <p:cNvPr id="26" name="Picture 25">
                <a:extLst>
                  <a:ext uri="{FF2B5EF4-FFF2-40B4-BE49-F238E27FC236}">
                    <a16:creationId xmlns:a16="http://schemas.microsoft.com/office/drawing/2014/main" id="{241F9FFF-6244-3840-96F7-257FF4C7011B}"/>
                  </a:ext>
                </a:extLst>
              </p:cNvPr>
              <p:cNvPicPr>
                <a:picLocks noChangeAspect="1"/>
              </p:cNvPicPr>
              <p:nvPr/>
            </p:nvPicPr>
            <p:blipFill rotWithShape="1">
              <a:blip r:embed="rId14"/>
              <a:srcRect l="9105" t="562" r="9066" b="439"/>
              <a:stretch/>
            </p:blipFill>
            <p:spPr>
              <a:xfrm>
                <a:off x="1037618" y="0"/>
                <a:ext cx="4208834" cy="6858000"/>
              </a:xfrm>
              <a:prstGeom prst="rect">
                <a:avLst/>
              </a:prstGeom>
            </p:spPr>
          </p:pic>
          <p:pic>
            <p:nvPicPr>
              <p:cNvPr id="4" name="Picture 3">
                <a:extLst>
                  <a:ext uri="{FF2B5EF4-FFF2-40B4-BE49-F238E27FC236}">
                    <a16:creationId xmlns:a16="http://schemas.microsoft.com/office/drawing/2014/main" id="{5F8E8D26-B2F2-F94C-842C-42367EBDC686}"/>
                  </a:ext>
                </a:extLst>
              </p:cNvPr>
              <p:cNvPicPr>
                <a:picLocks noChangeAspect="1"/>
              </p:cNvPicPr>
              <p:nvPr/>
            </p:nvPicPr>
            <p:blipFill rotWithShape="1">
              <a:blip r:embed="rId14"/>
              <a:srcRect l="92578" t="666" r="851" b="3741"/>
              <a:stretch/>
            </p:blipFill>
            <p:spPr>
              <a:xfrm>
                <a:off x="757782" y="0"/>
                <a:ext cx="337940" cy="6625148"/>
              </a:xfrm>
              <a:prstGeom prst="rect">
                <a:avLst/>
              </a:prstGeom>
            </p:spPr>
          </p:pic>
        </p:grpSp>
        <p:pic>
          <p:nvPicPr>
            <p:cNvPr id="28" name="Picture 27">
              <a:extLst>
                <a:ext uri="{FF2B5EF4-FFF2-40B4-BE49-F238E27FC236}">
                  <a16:creationId xmlns:a16="http://schemas.microsoft.com/office/drawing/2014/main" id="{CDFB1E94-A870-0D49-9C51-D85AB1D29898}"/>
                </a:ext>
              </a:extLst>
            </p:cNvPr>
            <p:cNvPicPr>
              <a:picLocks noChangeAspect="1"/>
            </p:cNvPicPr>
            <p:nvPr/>
          </p:nvPicPr>
          <p:blipFill rotWithShape="1">
            <a:blip r:embed="rId14"/>
            <a:srcRect l="5666" t="666" r="93155" b="3741"/>
            <a:stretch/>
          </p:blipFill>
          <p:spPr>
            <a:xfrm rot="10800000">
              <a:off x="5166437" y="-19880"/>
              <a:ext cx="60676" cy="6625147"/>
            </a:xfrm>
            <a:prstGeom prst="rect">
              <a:avLst/>
            </a:prstGeom>
          </p:spPr>
        </p:pic>
        <p:pic>
          <p:nvPicPr>
            <p:cNvPr id="27" name="Picture 26">
              <a:extLst>
                <a:ext uri="{FF2B5EF4-FFF2-40B4-BE49-F238E27FC236}">
                  <a16:creationId xmlns:a16="http://schemas.microsoft.com/office/drawing/2014/main" id="{9777E7B5-79DB-C44B-9CA7-96BF070C0724}"/>
                </a:ext>
              </a:extLst>
            </p:cNvPr>
            <p:cNvPicPr>
              <a:picLocks noChangeAspect="1"/>
            </p:cNvPicPr>
            <p:nvPr/>
          </p:nvPicPr>
          <p:blipFill rotWithShape="1">
            <a:blip r:embed="rId14"/>
            <a:srcRect l="3071" t="666" r="93934" b="3741"/>
            <a:stretch/>
          </p:blipFill>
          <p:spPr>
            <a:xfrm>
              <a:off x="5193234" y="6626"/>
              <a:ext cx="154018" cy="6625148"/>
            </a:xfrm>
            <a:prstGeom prst="rect">
              <a:avLst/>
            </a:prstGeom>
          </p:spPr>
        </p:pic>
        <p:pic>
          <p:nvPicPr>
            <p:cNvPr id="29" name="Picture 28">
              <a:extLst>
                <a:ext uri="{FF2B5EF4-FFF2-40B4-BE49-F238E27FC236}">
                  <a16:creationId xmlns:a16="http://schemas.microsoft.com/office/drawing/2014/main" id="{09E92E69-5C3D-B449-8D80-456EF0444A13}"/>
                </a:ext>
              </a:extLst>
            </p:cNvPr>
            <p:cNvPicPr>
              <a:picLocks noChangeAspect="1"/>
            </p:cNvPicPr>
            <p:nvPr/>
          </p:nvPicPr>
          <p:blipFill rotWithShape="1">
            <a:blip r:embed="rId14"/>
            <a:srcRect l="236" t="39195" r="96897" b="42831"/>
            <a:stretch/>
          </p:blipFill>
          <p:spPr>
            <a:xfrm rot="10800000">
              <a:off x="5353780" y="2748696"/>
              <a:ext cx="147392" cy="1245704"/>
            </a:xfrm>
            <a:prstGeom prst="rect">
              <a:avLst/>
            </a:prstGeom>
          </p:spPr>
        </p:pic>
      </p:grpSp>
      <p:sp>
        <p:nvSpPr>
          <p:cNvPr id="25" name="TextBox 24">
            <a:extLst>
              <a:ext uri="{FF2B5EF4-FFF2-40B4-BE49-F238E27FC236}">
                <a16:creationId xmlns:a16="http://schemas.microsoft.com/office/drawing/2014/main" id="{5B497B18-9A83-0043-95F2-2F990F377E0F}"/>
              </a:ext>
            </a:extLst>
          </p:cNvPr>
          <p:cNvSpPr txBox="1"/>
          <p:nvPr/>
        </p:nvSpPr>
        <p:spPr>
          <a:xfrm rot="5400000">
            <a:off x="4468248" y="3320538"/>
            <a:ext cx="2110234" cy="246221"/>
          </a:xfrm>
          <a:prstGeom prst="rect">
            <a:avLst/>
          </a:prstGeom>
          <a:solidFill>
            <a:schemeClr val="bg1"/>
          </a:solidFill>
        </p:spPr>
        <p:txBody>
          <a:bodyPr wrap="square" rtlCol="0">
            <a:spAutoFit/>
          </a:bodyPr>
          <a:lstStyle/>
          <a:p>
            <a:pPr algn="r"/>
            <a:r>
              <a:rPr lang="en-US" sz="1000" dirty="0">
                <a:latin typeface="+mj-lt"/>
                <a:cs typeface="Franklin Gothic Medium"/>
              </a:rPr>
              <a:t>juvenile mortality rate per IBI</a:t>
            </a:r>
          </a:p>
        </p:txBody>
      </p:sp>
      <p:grpSp>
        <p:nvGrpSpPr>
          <p:cNvPr id="3" name="Group 2">
            <a:extLst>
              <a:ext uri="{FF2B5EF4-FFF2-40B4-BE49-F238E27FC236}">
                <a16:creationId xmlns:a16="http://schemas.microsoft.com/office/drawing/2014/main" id="{16EBA9DB-244E-8A4E-9B7D-3E69F67D158F}"/>
              </a:ext>
            </a:extLst>
          </p:cNvPr>
          <p:cNvGrpSpPr/>
          <p:nvPr/>
        </p:nvGrpSpPr>
        <p:grpSpPr>
          <a:xfrm>
            <a:off x="2235650" y="6720948"/>
            <a:ext cx="1851051" cy="246221"/>
            <a:chOff x="2181305" y="6648848"/>
            <a:chExt cx="1851051" cy="246221"/>
          </a:xfrm>
        </p:grpSpPr>
        <p:sp>
          <p:nvSpPr>
            <p:cNvPr id="2" name="Rectangle 1">
              <a:extLst>
                <a:ext uri="{FF2B5EF4-FFF2-40B4-BE49-F238E27FC236}">
                  <a16:creationId xmlns:a16="http://schemas.microsoft.com/office/drawing/2014/main" id="{00CFC9B2-C325-B548-8788-C47952F6AE99}"/>
                </a:ext>
              </a:extLst>
            </p:cNvPr>
            <p:cNvSpPr/>
            <p:nvPr/>
          </p:nvSpPr>
          <p:spPr>
            <a:xfrm>
              <a:off x="2471530" y="6721734"/>
              <a:ext cx="1371600" cy="129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B5381C4-E98C-374A-8696-6006CE22390E}"/>
                </a:ext>
              </a:extLst>
            </p:cNvPr>
            <p:cNvSpPr txBox="1"/>
            <p:nvPr/>
          </p:nvSpPr>
          <p:spPr>
            <a:xfrm>
              <a:off x="2181305" y="6648848"/>
              <a:ext cx="1851051" cy="246221"/>
            </a:xfrm>
            <a:prstGeom prst="rect">
              <a:avLst/>
            </a:prstGeom>
            <a:noFill/>
          </p:spPr>
          <p:txBody>
            <a:bodyPr wrap="square" rtlCol="0">
              <a:spAutoFit/>
            </a:bodyPr>
            <a:lstStyle/>
            <a:p>
              <a:pPr algn="ctr"/>
              <a:r>
                <a:rPr lang="en-US" sz="1000" dirty="0">
                  <a:latin typeface="+mj-lt"/>
                  <a:cs typeface="Franklin Gothic Medium"/>
                </a:rPr>
                <a:t>adult mortality rate per IBI</a:t>
              </a:r>
            </a:p>
          </p:txBody>
        </p:sp>
      </p:grpSp>
      <p:sp>
        <p:nvSpPr>
          <p:cNvPr id="6" name="TextBox 5">
            <a:extLst>
              <a:ext uri="{FF2B5EF4-FFF2-40B4-BE49-F238E27FC236}">
                <a16:creationId xmlns:a16="http://schemas.microsoft.com/office/drawing/2014/main" id="{FFD8A75C-FF89-F554-99EA-8279EC36EBAF}"/>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38567524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80647518-E63C-7A4F-A61B-126A4702C56C}"/>
              </a:ext>
            </a:extLst>
          </p:cNvPr>
          <p:cNvGrpSpPr/>
          <p:nvPr/>
        </p:nvGrpSpPr>
        <p:grpSpPr>
          <a:xfrm>
            <a:off x="0" y="0"/>
            <a:ext cx="5555517" cy="6930099"/>
            <a:chOff x="-54345" y="-72099"/>
            <a:chExt cx="5555517" cy="6930099"/>
          </a:xfrm>
        </p:grpSpPr>
        <p:grpSp>
          <p:nvGrpSpPr>
            <p:cNvPr id="5" name="Group 4">
              <a:extLst>
                <a:ext uri="{FF2B5EF4-FFF2-40B4-BE49-F238E27FC236}">
                  <a16:creationId xmlns:a16="http://schemas.microsoft.com/office/drawing/2014/main" id="{DF122639-5D57-CE48-9863-E56A3DEA889E}"/>
                </a:ext>
              </a:extLst>
            </p:cNvPr>
            <p:cNvGrpSpPr/>
            <p:nvPr/>
          </p:nvGrpSpPr>
          <p:grpSpPr>
            <a:xfrm>
              <a:off x="-54345" y="-72099"/>
              <a:ext cx="5300797" cy="6930099"/>
              <a:chOff x="-54345" y="-72099"/>
              <a:chExt cx="5300797" cy="6930099"/>
            </a:xfrm>
          </p:grpSpPr>
          <p:pic>
            <p:nvPicPr>
              <p:cNvPr id="11" name="Picture 10">
                <a:extLst>
                  <a:ext uri="{FF2B5EF4-FFF2-40B4-BE49-F238E27FC236}">
                    <a16:creationId xmlns:a16="http://schemas.microsoft.com/office/drawing/2014/main" id="{CCB5EF80-41D6-6747-8777-72D344AA1B0C}"/>
                  </a:ext>
                </a:extLst>
              </p:cNvPr>
              <p:cNvPicPr>
                <a:picLocks noChangeAspect="1"/>
              </p:cNvPicPr>
              <p:nvPr/>
            </p:nvPicPr>
            <p:blipFill rotWithShape="1">
              <a:blip r:embed="rId3"/>
              <a:srcRect l="20388" t="6368" r="23208" b="49665"/>
              <a:stretch/>
            </p:blipFill>
            <p:spPr>
              <a:xfrm>
                <a:off x="-6485" y="553728"/>
                <a:ext cx="850636" cy="657675"/>
              </a:xfrm>
              <a:prstGeom prst="rect">
                <a:avLst/>
              </a:prstGeom>
              <a:ln>
                <a:noFill/>
              </a:ln>
              <a:effectLst>
                <a:softEdge rad="112500"/>
              </a:effectLst>
            </p:spPr>
          </p:pic>
          <p:pic>
            <p:nvPicPr>
              <p:cNvPr id="12" name="Picture 11">
                <a:extLst>
                  <a:ext uri="{FF2B5EF4-FFF2-40B4-BE49-F238E27FC236}">
                    <a16:creationId xmlns:a16="http://schemas.microsoft.com/office/drawing/2014/main" id="{D579FD54-3E63-B244-AD9C-15912E7758BE}"/>
                  </a:ext>
                </a:extLst>
              </p:cNvPr>
              <p:cNvPicPr>
                <a:picLocks noChangeAspect="1"/>
              </p:cNvPicPr>
              <p:nvPr/>
            </p:nvPicPr>
            <p:blipFill rotWithShape="1">
              <a:blip r:embed="rId4"/>
              <a:srcRect l="13813" r="14819" b="-2001"/>
              <a:stretch/>
            </p:blipFill>
            <p:spPr>
              <a:xfrm>
                <a:off x="5290" y="-72099"/>
                <a:ext cx="774176" cy="698015"/>
              </a:xfrm>
              <a:prstGeom prst="rect">
                <a:avLst/>
              </a:prstGeom>
              <a:ln>
                <a:noFill/>
              </a:ln>
              <a:effectLst>
                <a:softEdge rad="112500"/>
              </a:effectLst>
            </p:spPr>
          </p:pic>
          <p:pic>
            <p:nvPicPr>
              <p:cNvPr id="16" name="Picture 15">
                <a:extLst>
                  <a:ext uri="{FF2B5EF4-FFF2-40B4-BE49-F238E27FC236}">
                    <a16:creationId xmlns:a16="http://schemas.microsoft.com/office/drawing/2014/main" id="{F19315B2-656B-C14B-A879-1B4C3FA0DB89}"/>
                  </a:ext>
                </a:extLst>
              </p:cNvPr>
              <p:cNvPicPr>
                <a:picLocks noChangeAspect="1"/>
              </p:cNvPicPr>
              <p:nvPr/>
            </p:nvPicPr>
            <p:blipFill rotWithShape="1">
              <a:blip r:embed="rId5"/>
              <a:srcRect l="-1" t="10740" r="41742" b="54974"/>
              <a:stretch/>
            </p:blipFill>
            <p:spPr>
              <a:xfrm>
                <a:off x="-11412" y="1755600"/>
                <a:ext cx="808480" cy="697934"/>
              </a:xfrm>
              <a:prstGeom prst="rect">
                <a:avLst/>
              </a:prstGeom>
              <a:ln>
                <a:noFill/>
              </a:ln>
              <a:effectLst>
                <a:softEdge rad="112500"/>
              </a:effectLst>
            </p:spPr>
          </p:pic>
          <p:pic>
            <p:nvPicPr>
              <p:cNvPr id="17" name="Picture 16">
                <a:extLst>
                  <a:ext uri="{FF2B5EF4-FFF2-40B4-BE49-F238E27FC236}">
                    <a16:creationId xmlns:a16="http://schemas.microsoft.com/office/drawing/2014/main" id="{1AC98432-98E7-BC4B-BBA3-25B2549CE77B}"/>
                  </a:ext>
                </a:extLst>
              </p:cNvPr>
              <p:cNvPicPr>
                <a:picLocks noChangeAspect="1"/>
              </p:cNvPicPr>
              <p:nvPr/>
            </p:nvPicPr>
            <p:blipFill rotWithShape="1">
              <a:blip r:embed="rId6"/>
              <a:srcRect l="15925" t="5321" r="17485" b="60660"/>
              <a:stretch/>
            </p:blipFill>
            <p:spPr>
              <a:xfrm>
                <a:off x="-53567" y="2404157"/>
                <a:ext cx="818848" cy="657676"/>
              </a:xfrm>
              <a:prstGeom prst="rect">
                <a:avLst/>
              </a:prstGeom>
              <a:ln>
                <a:noFill/>
              </a:ln>
              <a:effectLst>
                <a:softEdge rad="112500"/>
              </a:effectLst>
            </p:spPr>
          </p:pic>
          <p:pic>
            <p:nvPicPr>
              <p:cNvPr id="18" name="Picture 17">
                <a:extLst>
                  <a:ext uri="{FF2B5EF4-FFF2-40B4-BE49-F238E27FC236}">
                    <a16:creationId xmlns:a16="http://schemas.microsoft.com/office/drawing/2014/main" id="{217C94E5-6533-7F4D-97B7-106CCBF65566}"/>
                  </a:ext>
                </a:extLst>
              </p:cNvPr>
              <p:cNvPicPr>
                <a:picLocks noChangeAspect="1"/>
              </p:cNvPicPr>
              <p:nvPr/>
            </p:nvPicPr>
            <p:blipFill>
              <a:blip r:embed="rId7"/>
              <a:stretch>
                <a:fillRect/>
              </a:stretch>
            </p:blipFill>
            <p:spPr>
              <a:xfrm>
                <a:off x="-37746" y="3631781"/>
                <a:ext cx="850636" cy="623188"/>
              </a:xfrm>
              <a:prstGeom prst="rect">
                <a:avLst/>
              </a:prstGeom>
              <a:ln>
                <a:noFill/>
              </a:ln>
              <a:effectLst>
                <a:softEdge rad="112500"/>
              </a:effectLst>
            </p:spPr>
          </p:pic>
          <p:pic>
            <p:nvPicPr>
              <p:cNvPr id="19" name="Picture 18">
                <a:extLst>
                  <a:ext uri="{FF2B5EF4-FFF2-40B4-BE49-F238E27FC236}">
                    <a16:creationId xmlns:a16="http://schemas.microsoft.com/office/drawing/2014/main" id="{46014EE6-5445-ED45-A425-F6A9081EC700}"/>
                  </a:ext>
                </a:extLst>
              </p:cNvPr>
              <p:cNvPicPr>
                <a:picLocks noChangeAspect="1"/>
              </p:cNvPicPr>
              <p:nvPr/>
            </p:nvPicPr>
            <p:blipFill rotWithShape="1">
              <a:blip r:embed="rId8"/>
              <a:srcRect l="43109" t="1" r="13599" b="42253"/>
              <a:stretch/>
            </p:blipFill>
            <p:spPr>
              <a:xfrm>
                <a:off x="-16668" y="2971791"/>
                <a:ext cx="808481" cy="697935"/>
              </a:xfrm>
              <a:prstGeom prst="rect">
                <a:avLst/>
              </a:prstGeom>
              <a:ln>
                <a:noFill/>
              </a:ln>
              <a:effectLst>
                <a:softEdge rad="112500"/>
              </a:effectLst>
            </p:spPr>
          </p:pic>
          <p:pic>
            <p:nvPicPr>
              <p:cNvPr id="20" name="Picture 19">
                <a:extLst>
                  <a:ext uri="{FF2B5EF4-FFF2-40B4-BE49-F238E27FC236}">
                    <a16:creationId xmlns:a16="http://schemas.microsoft.com/office/drawing/2014/main" id="{A628D314-8CC3-F54E-9AA4-8311BA785375}"/>
                  </a:ext>
                </a:extLst>
              </p:cNvPr>
              <p:cNvPicPr>
                <a:picLocks noChangeAspect="1"/>
              </p:cNvPicPr>
              <p:nvPr/>
            </p:nvPicPr>
            <p:blipFill rotWithShape="1">
              <a:blip r:embed="rId9"/>
              <a:srcRect r="31131" b="30619"/>
              <a:stretch/>
            </p:blipFill>
            <p:spPr>
              <a:xfrm>
                <a:off x="-15350" y="4181892"/>
                <a:ext cx="852920" cy="694245"/>
              </a:xfrm>
              <a:prstGeom prst="rect">
                <a:avLst/>
              </a:prstGeom>
              <a:ln>
                <a:noFill/>
              </a:ln>
              <a:effectLst>
                <a:softEdge rad="112500"/>
              </a:effectLst>
            </p:spPr>
          </p:pic>
          <p:pic>
            <p:nvPicPr>
              <p:cNvPr id="21" name="Picture 20">
                <a:extLst>
                  <a:ext uri="{FF2B5EF4-FFF2-40B4-BE49-F238E27FC236}">
                    <a16:creationId xmlns:a16="http://schemas.microsoft.com/office/drawing/2014/main" id="{4D28C1CA-04E5-1840-9981-A4E0B96D3D93}"/>
                  </a:ext>
                </a:extLst>
              </p:cNvPr>
              <p:cNvPicPr>
                <a:picLocks noChangeAspect="1"/>
              </p:cNvPicPr>
              <p:nvPr/>
            </p:nvPicPr>
            <p:blipFill rotWithShape="1">
              <a:blip r:embed="rId10"/>
              <a:srcRect l="26679" t="25356" r="14900" b="40808"/>
              <a:stretch/>
            </p:blipFill>
            <p:spPr>
              <a:xfrm>
                <a:off x="5290" y="1150908"/>
                <a:ext cx="774176" cy="657675"/>
              </a:xfrm>
              <a:prstGeom prst="rect">
                <a:avLst/>
              </a:prstGeom>
              <a:ln>
                <a:noFill/>
              </a:ln>
              <a:effectLst>
                <a:softEdge rad="112500"/>
              </a:effectLst>
            </p:spPr>
          </p:pic>
          <p:pic>
            <p:nvPicPr>
              <p:cNvPr id="22" name="Picture 21">
                <a:extLst>
                  <a:ext uri="{FF2B5EF4-FFF2-40B4-BE49-F238E27FC236}">
                    <a16:creationId xmlns:a16="http://schemas.microsoft.com/office/drawing/2014/main" id="{56C8DF80-E4DA-F542-A372-D88CB12FA3E0}"/>
                  </a:ext>
                </a:extLst>
              </p:cNvPr>
              <p:cNvPicPr>
                <a:picLocks noChangeAspect="1"/>
              </p:cNvPicPr>
              <p:nvPr/>
            </p:nvPicPr>
            <p:blipFill rotWithShape="1">
              <a:blip r:embed="rId11"/>
              <a:srcRect l="14000" r="27174" b="25759"/>
              <a:stretch/>
            </p:blipFill>
            <p:spPr>
              <a:xfrm>
                <a:off x="-36082" y="5381998"/>
                <a:ext cx="892501" cy="663033"/>
              </a:xfrm>
              <a:prstGeom prst="rect">
                <a:avLst/>
              </a:prstGeom>
              <a:ln>
                <a:noFill/>
              </a:ln>
              <a:effectLst>
                <a:softEdge rad="112500"/>
              </a:effectLst>
            </p:spPr>
          </p:pic>
          <p:pic>
            <p:nvPicPr>
              <p:cNvPr id="23" name="Picture 22">
                <a:extLst>
                  <a:ext uri="{FF2B5EF4-FFF2-40B4-BE49-F238E27FC236}">
                    <a16:creationId xmlns:a16="http://schemas.microsoft.com/office/drawing/2014/main" id="{A8B061AE-8E30-774F-A959-18CE3691C5ED}"/>
                  </a:ext>
                </a:extLst>
              </p:cNvPr>
              <p:cNvPicPr>
                <a:picLocks noChangeAspect="1"/>
              </p:cNvPicPr>
              <p:nvPr/>
            </p:nvPicPr>
            <p:blipFill rotWithShape="1">
              <a:blip r:embed="rId12"/>
              <a:srcRect l="18133" t="16489" r="26453" b="20158"/>
              <a:stretch/>
            </p:blipFill>
            <p:spPr>
              <a:xfrm>
                <a:off x="-54345" y="5993988"/>
                <a:ext cx="929867" cy="687990"/>
              </a:xfrm>
              <a:prstGeom prst="rect">
                <a:avLst/>
              </a:prstGeom>
              <a:ln>
                <a:noFill/>
              </a:ln>
              <a:effectLst>
                <a:softEdge rad="112500"/>
              </a:effectLst>
            </p:spPr>
          </p:pic>
          <p:pic>
            <p:nvPicPr>
              <p:cNvPr id="24" name="Picture 23">
                <a:extLst>
                  <a:ext uri="{FF2B5EF4-FFF2-40B4-BE49-F238E27FC236}">
                    <a16:creationId xmlns:a16="http://schemas.microsoft.com/office/drawing/2014/main" id="{85AFFB9D-5A5E-804C-A1D9-5F3EE191BE3A}"/>
                  </a:ext>
                </a:extLst>
              </p:cNvPr>
              <p:cNvPicPr>
                <a:picLocks noChangeAspect="1"/>
              </p:cNvPicPr>
              <p:nvPr/>
            </p:nvPicPr>
            <p:blipFill>
              <a:blip r:embed="rId13"/>
              <a:stretch>
                <a:fillRect/>
              </a:stretch>
            </p:blipFill>
            <p:spPr>
              <a:xfrm>
                <a:off x="-37746" y="4790104"/>
                <a:ext cx="897820" cy="694245"/>
              </a:xfrm>
              <a:prstGeom prst="rect">
                <a:avLst/>
              </a:prstGeom>
              <a:ln>
                <a:noFill/>
              </a:ln>
              <a:effectLst>
                <a:softEdge rad="112500"/>
              </a:effectLst>
            </p:spPr>
          </p:pic>
          <p:pic>
            <p:nvPicPr>
              <p:cNvPr id="26" name="Picture 25">
                <a:extLst>
                  <a:ext uri="{FF2B5EF4-FFF2-40B4-BE49-F238E27FC236}">
                    <a16:creationId xmlns:a16="http://schemas.microsoft.com/office/drawing/2014/main" id="{241F9FFF-6244-3840-96F7-257FF4C7011B}"/>
                  </a:ext>
                </a:extLst>
              </p:cNvPr>
              <p:cNvPicPr>
                <a:picLocks noChangeAspect="1"/>
              </p:cNvPicPr>
              <p:nvPr/>
            </p:nvPicPr>
            <p:blipFill rotWithShape="1">
              <a:blip r:embed="rId14"/>
              <a:srcRect l="9105" t="562" r="9066" b="439"/>
              <a:stretch/>
            </p:blipFill>
            <p:spPr>
              <a:xfrm>
                <a:off x="1037618" y="0"/>
                <a:ext cx="4208834" cy="6858000"/>
              </a:xfrm>
              <a:prstGeom prst="rect">
                <a:avLst/>
              </a:prstGeom>
            </p:spPr>
          </p:pic>
          <p:pic>
            <p:nvPicPr>
              <p:cNvPr id="4" name="Picture 3">
                <a:extLst>
                  <a:ext uri="{FF2B5EF4-FFF2-40B4-BE49-F238E27FC236}">
                    <a16:creationId xmlns:a16="http://schemas.microsoft.com/office/drawing/2014/main" id="{5F8E8D26-B2F2-F94C-842C-42367EBDC686}"/>
                  </a:ext>
                </a:extLst>
              </p:cNvPr>
              <p:cNvPicPr>
                <a:picLocks noChangeAspect="1"/>
              </p:cNvPicPr>
              <p:nvPr/>
            </p:nvPicPr>
            <p:blipFill rotWithShape="1">
              <a:blip r:embed="rId14"/>
              <a:srcRect l="92578" t="666" r="851" b="3741"/>
              <a:stretch/>
            </p:blipFill>
            <p:spPr>
              <a:xfrm>
                <a:off x="757782" y="0"/>
                <a:ext cx="337940" cy="6625148"/>
              </a:xfrm>
              <a:prstGeom prst="rect">
                <a:avLst/>
              </a:prstGeom>
            </p:spPr>
          </p:pic>
        </p:grpSp>
        <p:pic>
          <p:nvPicPr>
            <p:cNvPr id="28" name="Picture 27">
              <a:extLst>
                <a:ext uri="{FF2B5EF4-FFF2-40B4-BE49-F238E27FC236}">
                  <a16:creationId xmlns:a16="http://schemas.microsoft.com/office/drawing/2014/main" id="{CDFB1E94-A870-0D49-9C51-D85AB1D29898}"/>
                </a:ext>
              </a:extLst>
            </p:cNvPr>
            <p:cNvPicPr>
              <a:picLocks noChangeAspect="1"/>
            </p:cNvPicPr>
            <p:nvPr/>
          </p:nvPicPr>
          <p:blipFill rotWithShape="1">
            <a:blip r:embed="rId14"/>
            <a:srcRect l="5666" t="666" r="93155" b="3741"/>
            <a:stretch/>
          </p:blipFill>
          <p:spPr>
            <a:xfrm rot="10800000">
              <a:off x="5166437" y="-19880"/>
              <a:ext cx="60676" cy="6625147"/>
            </a:xfrm>
            <a:prstGeom prst="rect">
              <a:avLst/>
            </a:prstGeom>
          </p:spPr>
        </p:pic>
        <p:pic>
          <p:nvPicPr>
            <p:cNvPr id="27" name="Picture 26">
              <a:extLst>
                <a:ext uri="{FF2B5EF4-FFF2-40B4-BE49-F238E27FC236}">
                  <a16:creationId xmlns:a16="http://schemas.microsoft.com/office/drawing/2014/main" id="{9777E7B5-79DB-C44B-9CA7-96BF070C0724}"/>
                </a:ext>
              </a:extLst>
            </p:cNvPr>
            <p:cNvPicPr>
              <a:picLocks noChangeAspect="1"/>
            </p:cNvPicPr>
            <p:nvPr/>
          </p:nvPicPr>
          <p:blipFill rotWithShape="1">
            <a:blip r:embed="rId14"/>
            <a:srcRect l="3071" t="666" r="93934" b="3741"/>
            <a:stretch/>
          </p:blipFill>
          <p:spPr>
            <a:xfrm>
              <a:off x="5193234" y="6626"/>
              <a:ext cx="154018" cy="6625148"/>
            </a:xfrm>
            <a:prstGeom prst="rect">
              <a:avLst/>
            </a:prstGeom>
          </p:spPr>
        </p:pic>
        <p:pic>
          <p:nvPicPr>
            <p:cNvPr id="29" name="Picture 28">
              <a:extLst>
                <a:ext uri="{FF2B5EF4-FFF2-40B4-BE49-F238E27FC236}">
                  <a16:creationId xmlns:a16="http://schemas.microsoft.com/office/drawing/2014/main" id="{09E92E69-5C3D-B449-8D80-456EF0444A13}"/>
                </a:ext>
              </a:extLst>
            </p:cNvPr>
            <p:cNvPicPr>
              <a:picLocks noChangeAspect="1"/>
            </p:cNvPicPr>
            <p:nvPr/>
          </p:nvPicPr>
          <p:blipFill rotWithShape="1">
            <a:blip r:embed="rId14"/>
            <a:srcRect l="236" t="39195" r="96897" b="42831"/>
            <a:stretch/>
          </p:blipFill>
          <p:spPr>
            <a:xfrm rot="10800000">
              <a:off x="5353780" y="2748696"/>
              <a:ext cx="147392" cy="1245704"/>
            </a:xfrm>
            <a:prstGeom prst="rect">
              <a:avLst/>
            </a:prstGeom>
          </p:spPr>
        </p:pic>
      </p:grpSp>
      <p:cxnSp>
        <p:nvCxnSpPr>
          <p:cNvPr id="3" name="Straight Connector 2">
            <a:extLst>
              <a:ext uri="{FF2B5EF4-FFF2-40B4-BE49-F238E27FC236}">
                <a16:creationId xmlns:a16="http://schemas.microsoft.com/office/drawing/2014/main" id="{32119036-F878-5D41-AB2A-3329FB72A861}"/>
              </a:ext>
            </a:extLst>
          </p:cNvPr>
          <p:cNvCxnSpPr>
            <a:cxnSpLocks/>
          </p:cNvCxnSpPr>
          <p:nvPr/>
        </p:nvCxnSpPr>
        <p:spPr>
          <a:xfrm>
            <a:off x="1150066" y="78726"/>
            <a:ext cx="4097512" cy="379137"/>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25F1B8C2-073E-AD48-910D-4AA294728C05}"/>
              </a:ext>
            </a:extLst>
          </p:cNvPr>
          <p:cNvSpPr/>
          <p:nvPr/>
        </p:nvSpPr>
        <p:spPr>
          <a:xfrm>
            <a:off x="5797920" y="-159134"/>
            <a:ext cx="2908874" cy="756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b="1" dirty="0">
                <a:solidFill>
                  <a:srgbClr val="C00000"/>
                </a:solidFill>
              </a:rPr>
              <a:t>3 offspring / IBI</a:t>
            </a:r>
          </a:p>
        </p:txBody>
      </p:sp>
      <p:cxnSp>
        <p:nvCxnSpPr>
          <p:cNvPr id="14" name="Straight Arrow Connector 13">
            <a:extLst>
              <a:ext uri="{FF2B5EF4-FFF2-40B4-BE49-F238E27FC236}">
                <a16:creationId xmlns:a16="http://schemas.microsoft.com/office/drawing/2014/main" id="{7EE22CF9-0C4D-1644-8153-2FEAFD69F176}"/>
              </a:ext>
            </a:extLst>
          </p:cNvPr>
          <p:cNvCxnSpPr>
            <a:cxnSpLocks/>
          </p:cNvCxnSpPr>
          <p:nvPr/>
        </p:nvCxnSpPr>
        <p:spPr>
          <a:xfrm flipH="1">
            <a:off x="5401596" y="248122"/>
            <a:ext cx="382036" cy="209741"/>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7B3E1F6F-08CA-274A-8C0A-77F7DA46C2FA}"/>
              </a:ext>
            </a:extLst>
          </p:cNvPr>
          <p:cNvSpPr txBox="1"/>
          <p:nvPr/>
        </p:nvSpPr>
        <p:spPr>
          <a:xfrm rot="5400000">
            <a:off x="4468248" y="3320538"/>
            <a:ext cx="2110234" cy="246221"/>
          </a:xfrm>
          <a:prstGeom prst="rect">
            <a:avLst/>
          </a:prstGeom>
          <a:solidFill>
            <a:schemeClr val="bg1"/>
          </a:solidFill>
        </p:spPr>
        <p:txBody>
          <a:bodyPr wrap="square" rtlCol="0">
            <a:spAutoFit/>
          </a:bodyPr>
          <a:lstStyle/>
          <a:p>
            <a:pPr algn="r"/>
            <a:r>
              <a:rPr lang="en-US" sz="1000" dirty="0">
                <a:latin typeface="+mj-lt"/>
                <a:cs typeface="Franklin Gothic Medium"/>
              </a:rPr>
              <a:t>juvenile mortality rate per IBI</a:t>
            </a:r>
          </a:p>
        </p:txBody>
      </p:sp>
      <p:grpSp>
        <p:nvGrpSpPr>
          <p:cNvPr id="35" name="Group 34">
            <a:extLst>
              <a:ext uri="{FF2B5EF4-FFF2-40B4-BE49-F238E27FC236}">
                <a16:creationId xmlns:a16="http://schemas.microsoft.com/office/drawing/2014/main" id="{AA9EB2BA-FE73-5D49-A06B-CB5B4545101C}"/>
              </a:ext>
            </a:extLst>
          </p:cNvPr>
          <p:cNvGrpSpPr/>
          <p:nvPr/>
        </p:nvGrpSpPr>
        <p:grpSpPr>
          <a:xfrm>
            <a:off x="2235650" y="6720948"/>
            <a:ext cx="1851051" cy="246221"/>
            <a:chOff x="2181305" y="6648848"/>
            <a:chExt cx="1851051" cy="246221"/>
          </a:xfrm>
        </p:grpSpPr>
        <p:sp>
          <p:nvSpPr>
            <p:cNvPr id="36" name="Rectangle 35">
              <a:extLst>
                <a:ext uri="{FF2B5EF4-FFF2-40B4-BE49-F238E27FC236}">
                  <a16:creationId xmlns:a16="http://schemas.microsoft.com/office/drawing/2014/main" id="{4ED4BFA1-1B36-4845-A1DF-4CCF45DC39FE}"/>
                </a:ext>
              </a:extLst>
            </p:cNvPr>
            <p:cNvSpPr/>
            <p:nvPr/>
          </p:nvSpPr>
          <p:spPr>
            <a:xfrm>
              <a:off x="2471530" y="6721734"/>
              <a:ext cx="1371600" cy="129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D21308CE-9A78-5C48-A7D8-46965A4B7123}"/>
                </a:ext>
              </a:extLst>
            </p:cNvPr>
            <p:cNvSpPr txBox="1"/>
            <p:nvPr/>
          </p:nvSpPr>
          <p:spPr>
            <a:xfrm>
              <a:off x="2181305" y="6648848"/>
              <a:ext cx="1851051" cy="246221"/>
            </a:xfrm>
            <a:prstGeom prst="rect">
              <a:avLst/>
            </a:prstGeom>
            <a:noFill/>
          </p:spPr>
          <p:txBody>
            <a:bodyPr wrap="square" rtlCol="0">
              <a:spAutoFit/>
            </a:bodyPr>
            <a:lstStyle/>
            <a:p>
              <a:pPr algn="ctr"/>
              <a:r>
                <a:rPr lang="en-US" sz="1000" dirty="0">
                  <a:latin typeface="+mj-lt"/>
                  <a:cs typeface="Franklin Gothic Medium"/>
                </a:rPr>
                <a:t>adult mortality rate per IBI</a:t>
              </a:r>
            </a:p>
          </p:txBody>
        </p:sp>
      </p:grpSp>
      <p:sp>
        <p:nvSpPr>
          <p:cNvPr id="2" name="TextBox 1">
            <a:extLst>
              <a:ext uri="{FF2B5EF4-FFF2-40B4-BE49-F238E27FC236}">
                <a16:creationId xmlns:a16="http://schemas.microsoft.com/office/drawing/2014/main" id="{DEB18A5B-A569-7FA7-C727-5C52CEF586D0}"/>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9911979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80647518-E63C-7A4F-A61B-126A4702C56C}"/>
              </a:ext>
            </a:extLst>
          </p:cNvPr>
          <p:cNvGrpSpPr/>
          <p:nvPr/>
        </p:nvGrpSpPr>
        <p:grpSpPr>
          <a:xfrm>
            <a:off x="0" y="0"/>
            <a:ext cx="5555517" cy="6930099"/>
            <a:chOff x="-54345" y="-72099"/>
            <a:chExt cx="5555517" cy="6930099"/>
          </a:xfrm>
        </p:grpSpPr>
        <p:grpSp>
          <p:nvGrpSpPr>
            <p:cNvPr id="5" name="Group 4">
              <a:extLst>
                <a:ext uri="{FF2B5EF4-FFF2-40B4-BE49-F238E27FC236}">
                  <a16:creationId xmlns:a16="http://schemas.microsoft.com/office/drawing/2014/main" id="{DF122639-5D57-CE48-9863-E56A3DEA889E}"/>
                </a:ext>
              </a:extLst>
            </p:cNvPr>
            <p:cNvGrpSpPr/>
            <p:nvPr/>
          </p:nvGrpSpPr>
          <p:grpSpPr>
            <a:xfrm>
              <a:off x="-54345" y="-72099"/>
              <a:ext cx="5300797" cy="6930099"/>
              <a:chOff x="-54345" y="-72099"/>
              <a:chExt cx="5300797" cy="6930099"/>
            </a:xfrm>
          </p:grpSpPr>
          <p:pic>
            <p:nvPicPr>
              <p:cNvPr id="11" name="Picture 10">
                <a:extLst>
                  <a:ext uri="{FF2B5EF4-FFF2-40B4-BE49-F238E27FC236}">
                    <a16:creationId xmlns:a16="http://schemas.microsoft.com/office/drawing/2014/main" id="{CCB5EF80-41D6-6747-8777-72D344AA1B0C}"/>
                  </a:ext>
                </a:extLst>
              </p:cNvPr>
              <p:cNvPicPr>
                <a:picLocks noChangeAspect="1"/>
              </p:cNvPicPr>
              <p:nvPr/>
            </p:nvPicPr>
            <p:blipFill rotWithShape="1">
              <a:blip r:embed="rId3"/>
              <a:srcRect l="20388" t="6368" r="23208" b="49665"/>
              <a:stretch/>
            </p:blipFill>
            <p:spPr>
              <a:xfrm>
                <a:off x="-6485" y="553728"/>
                <a:ext cx="850636" cy="657675"/>
              </a:xfrm>
              <a:prstGeom prst="rect">
                <a:avLst/>
              </a:prstGeom>
              <a:ln>
                <a:noFill/>
              </a:ln>
              <a:effectLst>
                <a:softEdge rad="112500"/>
              </a:effectLst>
            </p:spPr>
          </p:pic>
          <p:pic>
            <p:nvPicPr>
              <p:cNvPr id="12" name="Picture 11">
                <a:extLst>
                  <a:ext uri="{FF2B5EF4-FFF2-40B4-BE49-F238E27FC236}">
                    <a16:creationId xmlns:a16="http://schemas.microsoft.com/office/drawing/2014/main" id="{D579FD54-3E63-B244-AD9C-15912E7758BE}"/>
                  </a:ext>
                </a:extLst>
              </p:cNvPr>
              <p:cNvPicPr>
                <a:picLocks noChangeAspect="1"/>
              </p:cNvPicPr>
              <p:nvPr/>
            </p:nvPicPr>
            <p:blipFill rotWithShape="1">
              <a:blip r:embed="rId4"/>
              <a:srcRect l="13813" r="14819" b="-2001"/>
              <a:stretch/>
            </p:blipFill>
            <p:spPr>
              <a:xfrm>
                <a:off x="5290" y="-72099"/>
                <a:ext cx="774176" cy="698015"/>
              </a:xfrm>
              <a:prstGeom prst="rect">
                <a:avLst/>
              </a:prstGeom>
              <a:ln>
                <a:noFill/>
              </a:ln>
              <a:effectLst>
                <a:softEdge rad="112500"/>
              </a:effectLst>
            </p:spPr>
          </p:pic>
          <p:pic>
            <p:nvPicPr>
              <p:cNvPr id="16" name="Picture 15">
                <a:extLst>
                  <a:ext uri="{FF2B5EF4-FFF2-40B4-BE49-F238E27FC236}">
                    <a16:creationId xmlns:a16="http://schemas.microsoft.com/office/drawing/2014/main" id="{F19315B2-656B-C14B-A879-1B4C3FA0DB89}"/>
                  </a:ext>
                </a:extLst>
              </p:cNvPr>
              <p:cNvPicPr>
                <a:picLocks noChangeAspect="1"/>
              </p:cNvPicPr>
              <p:nvPr/>
            </p:nvPicPr>
            <p:blipFill rotWithShape="1">
              <a:blip r:embed="rId5"/>
              <a:srcRect l="-1" t="10740" r="41742" b="54974"/>
              <a:stretch/>
            </p:blipFill>
            <p:spPr>
              <a:xfrm>
                <a:off x="-11412" y="1755600"/>
                <a:ext cx="808480" cy="697934"/>
              </a:xfrm>
              <a:prstGeom prst="rect">
                <a:avLst/>
              </a:prstGeom>
              <a:ln>
                <a:noFill/>
              </a:ln>
              <a:effectLst>
                <a:softEdge rad="112500"/>
              </a:effectLst>
            </p:spPr>
          </p:pic>
          <p:pic>
            <p:nvPicPr>
              <p:cNvPr id="17" name="Picture 16">
                <a:extLst>
                  <a:ext uri="{FF2B5EF4-FFF2-40B4-BE49-F238E27FC236}">
                    <a16:creationId xmlns:a16="http://schemas.microsoft.com/office/drawing/2014/main" id="{1AC98432-98E7-BC4B-BBA3-25B2549CE77B}"/>
                  </a:ext>
                </a:extLst>
              </p:cNvPr>
              <p:cNvPicPr>
                <a:picLocks noChangeAspect="1"/>
              </p:cNvPicPr>
              <p:nvPr/>
            </p:nvPicPr>
            <p:blipFill rotWithShape="1">
              <a:blip r:embed="rId6"/>
              <a:srcRect l="15925" t="5321" r="17485" b="60660"/>
              <a:stretch/>
            </p:blipFill>
            <p:spPr>
              <a:xfrm>
                <a:off x="-53567" y="2404157"/>
                <a:ext cx="818848" cy="657676"/>
              </a:xfrm>
              <a:prstGeom prst="rect">
                <a:avLst/>
              </a:prstGeom>
              <a:ln>
                <a:noFill/>
              </a:ln>
              <a:effectLst>
                <a:softEdge rad="112500"/>
              </a:effectLst>
            </p:spPr>
          </p:pic>
          <p:pic>
            <p:nvPicPr>
              <p:cNvPr id="18" name="Picture 17">
                <a:extLst>
                  <a:ext uri="{FF2B5EF4-FFF2-40B4-BE49-F238E27FC236}">
                    <a16:creationId xmlns:a16="http://schemas.microsoft.com/office/drawing/2014/main" id="{217C94E5-6533-7F4D-97B7-106CCBF65566}"/>
                  </a:ext>
                </a:extLst>
              </p:cNvPr>
              <p:cNvPicPr>
                <a:picLocks noChangeAspect="1"/>
              </p:cNvPicPr>
              <p:nvPr/>
            </p:nvPicPr>
            <p:blipFill>
              <a:blip r:embed="rId7"/>
              <a:stretch>
                <a:fillRect/>
              </a:stretch>
            </p:blipFill>
            <p:spPr>
              <a:xfrm>
                <a:off x="-37746" y="3631781"/>
                <a:ext cx="850636" cy="623188"/>
              </a:xfrm>
              <a:prstGeom prst="rect">
                <a:avLst/>
              </a:prstGeom>
              <a:ln>
                <a:noFill/>
              </a:ln>
              <a:effectLst>
                <a:softEdge rad="112500"/>
              </a:effectLst>
            </p:spPr>
          </p:pic>
          <p:pic>
            <p:nvPicPr>
              <p:cNvPr id="19" name="Picture 18">
                <a:extLst>
                  <a:ext uri="{FF2B5EF4-FFF2-40B4-BE49-F238E27FC236}">
                    <a16:creationId xmlns:a16="http://schemas.microsoft.com/office/drawing/2014/main" id="{46014EE6-5445-ED45-A425-F6A9081EC700}"/>
                  </a:ext>
                </a:extLst>
              </p:cNvPr>
              <p:cNvPicPr>
                <a:picLocks noChangeAspect="1"/>
              </p:cNvPicPr>
              <p:nvPr/>
            </p:nvPicPr>
            <p:blipFill rotWithShape="1">
              <a:blip r:embed="rId8"/>
              <a:srcRect l="43109" t="1" r="13599" b="42253"/>
              <a:stretch/>
            </p:blipFill>
            <p:spPr>
              <a:xfrm>
                <a:off x="-16668" y="2971791"/>
                <a:ext cx="808481" cy="697935"/>
              </a:xfrm>
              <a:prstGeom prst="rect">
                <a:avLst/>
              </a:prstGeom>
              <a:ln>
                <a:noFill/>
              </a:ln>
              <a:effectLst>
                <a:softEdge rad="112500"/>
              </a:effectLst>
            </p:spPr>
          </p:pic>
          <p:pic>
            <p:nvPicPr>
              <p:cNvPr id="20" name="Picture 19">
                <a:extLst>
                  <a:ext uri="{FF2B5EF4-FFF2-40B4-BE49-F238E27FC236}">
                    <a16:creationId xmlns:a16="http://schemas.microsoft.com/office/drawing/2014/main" id="{A628D314-8CC3-F54E-9AA4-8311BA785375}"/>
                  </a:ext>
                </a:extLst>
              </p:cNvPr>
              <p:cNvPicPr>
                <a:picLocks noChangeAspect="1"/>
              </p:cNvPicPr>
              <p:nvPr/>
            </p:nvPicPr>
            <p:blipFill rotWithShape="1">
              <a:blip r:embed="rId9"/>
              <a:srcRect r="31131" b="30619"/>
              <a:stretch/>
            </p:blipFill>
            <p:spPr>
              <a:xfrm>
                <a:off x="-15350" y="4181892"/>
                <a:ext cx="852920" cy="694245"/>
              </a:xfrm>
              <a:prstGeom prst="rect">
                <a:avLst/>
              </a:prstGeom>
              <a:ln>
                <a:noFill/>
              </a:ln>
              <a:effectLst>
                <a:softEdge rad="112500"/>
              </a:effectLst>
            </p:spPr>
          </p:pic>
          <p:pic>
            <p:nvPicPr>
              <p:cNvPr id="21" name="Picture 20">
                <a:extLst>
                  <a:ext uri="{FF2B5EF4-FFF2-40B4-BE49-F238E27FC236}">
                    <a16:creationId xmlns:a16="http://schemas.microsoft.com/office/drawing/2014/main" id="{4D28C1CA-04E5-1840-9981-A4E0B96D3D93}"/>
                  </a:ext>
                </a:extLst>
              </p:cNvPr>
              <p:cNvPicPr>
                <a:picLocks noChangeAspect="1"/>
              </p:cNvPicPr>
              <p:nvPr/>
            </p:nvPicPr>
            <p:blipFill rotWithShape="1">
              <a:blip r:embed="rId10"/>
              <a:srcRect l="26679" t="25356" r="14900" b="40808"/>
              <a:stretch/>
            </p:blipFill>
            <p:spPr>
              <a:xfrm>
                <a:off x="5290" y="1150908"/>
                <a:ext cx="774176" cy="657675"/>
              </a:xfrm>
              <a:prstGeom prst="rect">
                <a:avLst/>
              </a:prstGeom>
              <a:ln>
                <a:noFill/>
              </a:ln>
              <a:effectLst>
                <a:softEdge rad="112500"/>
              </a:effectLst>
            </p:spPr>
          </p:pic>
          <p:pic>
            <p:nvPicPr>
              <p:cNvPr id="22" name="Picture 21">
                <a:extLst>
                  <a:ext uri="{FF2B5EF4-FFF2-40B4-BE49-F238E27FC236}">
                    <a16:creationId xmlns:a16="http://schemas.microsoft.com/office/drawing/2014/main" id="{56C8DF80-E4DA-F542-A372-D88CB12FA3E0}"/>
                  </a:ext>
                </a:extLst>
              </p:cNvPr>
              <p:cNvPicPr>
                <a:picLocks noChangeAspect="1"/>
              </p:cNvPicPr>
              <p:nvPr/>
            </p:nvPicPr>
            <p:blipFill rotWithShape="1">
              <a:blip r:embed="rId11"/>
              <a:srcRect l="14000" r="27174" b="25759"/>
              <a:stretch/>
            </p:blipFill>
            <p:spPr>
              <a:xfrm>
                <a:off x="-36082" y="5381998"/>
                <a:ext cx="892501" cy="663033"/>
              </a:xfrm>
              <a:prstGeom prst="rect">
                <a:avLst/>
              </a:prstGeom>
              <a:ln>
                <a:noFill/>
              </a:ln>
              <a:effectLst>
                <a:softEdge rad="112500"/>
              </a:effectLst>
            </p:spPr>
          </p:pic>
          <p:pic>
            <p:nvPicPr>
              <p:cNvPr id="23" name="Picture 22">
                <a:extLst>
                  <a:ext uri="{FF2B5EF4-FFF2-40B4-BE49-F238E27FC236}">
                    <a16:creationId xmlns:a16="http://schemas.microsoft.com/office/drawing/2014/main" id="{A8B061AE-8E30-774F-A959-18CE3691C5ED}"/>
                  </a:ext>
                </a:extLst>
              </p:cNvPr>
              <p:cNvPicPr>
                <a:picLocks noChangeAspect="1"/>
              </p:cNvPicPr>
              <p:nvPr/>
            </p:nvPicPr>
            <p:blipFill rotWithShape="1">
              <a:blip r:embed="rId12"/>
              <a:srcRect l="18133" t="16489" r="26453" b="20158"/>
              <a:stretch/>
            </p:blipFill>
            <p:spPr>
              <a:xfrm>
                <a:off x="-54345" y="5993988"/>
                <a:ext cx="929867" cy="687990"/>
              </a:xfrm>
              <a:prstGeom prst="rect">
                <a:avLst/>
              </a:prstGeom>
              <a:ln>
                <a:noFill/>
              </a:ln>
              <a:effectLst>
                <a:softEdge rad="112500"/>
              </a:effectLst>
            </p:spPr>
          </p:pic>
          <p:pic>
            <p:nvPicPr>
              <p:cNvPr id="24" name="Picture 23">
                <a:extLst>
                  <a:ext uri="{FF2B5EF4-FFF2-40B4-BE49-F238E27FC236}">
                    <a16:creationId xmlns:a16="http://schemas.microsoft.com/office/drawing/2014/main" id="{85AFFB9D-5A5E-804C-A1D9-5F3EE191BE3A}"/>
                  </a:ext>
                </a:extLst>
              </p:cNvPr>
              <p:cNvPicPr>
                <a:picLocks noChangeAspect="1"/>
              </p:cNvPicPr>
              <p:nvPr/>
            </p:nvPicPr>
            <p:blipFill>
              <a:blip r:embed="rId13"/>
              <a:stretch>
                <a:fillRect/>
              </a:stretch>
            </p:blipFill>
            <p:spPr>
              <a:xfrm>
                <a:off x="-37746" y="4790104"/>
                <a:ext cx="897820" cy="694245"/>
              </a:xfrm>
              <a:prstGeom prst="rect">
                <a:avLst/>
              </a:prstGeom>
              <a:ln>
                <a:noFill/>
              </a:ln>
              <a:effectLst>
                <a:softEdge rad="112500"/>
              </a:effectLst>
            </p:spPr>
          </p:pic>
          <p:pic>
            <p:nvPicPr>
              <p:cNvPr id="26" name="Picture 25">
                <a:extLst>
                  <a:ext uri="{FF2B5EF4-FFF2-40B4-BE49-F238E27FC236}">
                    <a16:creationId xmlns:a16="http://schemas.microsoft.com/office/drawing/2014/main" id="{241F9FFF-6244-3840-96F7-257FF4C7011B}"/>
                  </a:ext>
                </a:extLst>
              </p:cNvPr>
              <p:cNvPicPr>
                <a:picLocks noChangeAspect="1"/>
              </p:cNvPicPr>
              <p:nvPr/>
            </p:nvPicPr>
            <p:blipFill rotWithShape="1">
              <a:blip r:embed="rId14"/>
              <a:srcRect l="9105" t="562" r="9066" b="439"/>
              <a:stretch/>
            </p:blipFill>
            <p:spPr>
              <a:xfrm>
                <a:off x="1037618" y="0"/>
                <a:ext cx="4208834" cy="6858000"/>
              </a:xfrm>
              <a:prstGeom prst="rect">
                <a:avLst/>
              </a:prstGeom>
            </p:spPr>
          </p:pic>
          <p:pic>
            <p:nvPicPr>
              <p:cNvPr id="4" name="Picture 3">
                <a:extLst>
                  <a:ext uri="{FF2B5EF4-FFF2-40B4-BE49-F238E27FC236}">
                    <a16:creationId xmlns:a16="http://schemas.microsoft.com/office/drawing/2014/main" id="{5F8E8D26-B2F2-F94C-842C-42367EBDC686}"/>
                  </a:ext>
                </a:extLst>
              </p:cNvPr>
              <p:cNvPicPr>
                <a:picLocks noChangeAspect="1"/>
              </p:cNvPicPr>
              <p:nvPr/>
            </p:nvPicPr>
            <p:blipFill rotWithShape="1">
              <a:blip r:embed="rId14"/>
              <a:srcRect l="92578" t="666" r="851" b="3741"/>
              <a:stretch/>
            </p:blipFill>
            <p:spPr>
              <a:xfrm>
                <a:off x="757782" y="0"/>
                <a:ext cx="337940" cy="6625148"/>
              </a:xfrm>
              <a:prstGeom prst="rect">
                <a:avLst/>
              </a:prstGeom>
            </p:spPr>
          </p:pic>
        </p:grpSp>
        <p:pic>
          <p:nvPicPr>
            <p:cNvPr id="28" name="Picture 27">
              <a:extLst>
                <a:ext uri="{FF2B5EF4-FFF2-40B4-BE49-F238E27FC236}">
                  <a16:creationId xmlns:a16="http://schemas.microsoft.com/office/drawing/2014/main" id="{CDFB1E94-A870-0D49-9C51-D85AB1D29898}"/>
                </a:ext>
              </a:extLst>
            </p:cNvPr>
            <p:cNvPicPr>
              <a:picLocks noChangeAspect="1"/>
            </p:cNvPicPr>
            <p:nvPr/>
          </p:nvPicPr>
          <p:blipFill rotWithShape="1">
            <a:blip r:embed="rId14"/>
            <a:srcRect l="5666" t="666" r="93155" b="3741"/>
            <a:stretch/>
          </p:blipFill>
          <p:spPr>
            <a:xfrm rot="10800000">
              <a:off x="5166437" y="-19880"/>
              <a:ext cx="60676" cy="6625147"/>
            </a:xfrm>
            <a:prstGeom prst="rect">
              <a:avLst/>
            </a:prstGeom>
          </p:spPr>
        </p:pic>
        <p:pic>
          <p:nvPicPr>
            <p:cNvPr id="27" name="Picture 26">
              <a:extLst>
                <a:ext uri="{FF2B5EF4-FFF2-40B4-BE49-F238E27FC236}">
                  <a16:creationId xmlns:a16="http://schemas.microsoft.com/office/drawing/2014/main" id="{9777E7B5-79DB-C44B-9CA7-96BF070C0724}"/>
                </a:ext>
              </a:extLst>
            </p:cNvPr>
            <p:cNvPicPr>
              <a:picLocks noChangeAspect="1"/>
            </p:cNvPicPr>
            <p:nvPr/>
          </p:nvPicPr>
          <p:blipFill rotWithShape="1">
            <a:blip r:embed="rId14"/>
            <a:srcRect l="3071" t="666" r="93934" b="3741"/>
            <a:stretch/>
          </p:blipFill>
          <p:spPr>
            <a:xfrm>
              <a:off x="5193234" y="6626"/>
              <a:ext cx="154018" cy="6625148"/>
            </a:xfrm>
            <a:prstGeom prst="rect">
              <a:avLst/>
            </a:prstGeom>
          </p:spPr>
        </p:pic>
        <p:pic>
          <p:nvPicPr>
            <p:cNvPr id="29" name="Picture 28">
              <a:extLst>
                <a:ext uri="{FF2B5EF4-FFF2-40B4-BE49-F238E27FC236}">
                  <a16:creationId xmlns:a16="http://schemas.microsoft.com/office/drawing/2014/main" id="{09E92E69-5C3D-B449-8D80-456EF0444A13}"/>
                </a:ext>
              </a:extLst>
            </p:cNvPr>
            <p:cNvPicPr>
              <a:picLocks noChangeAspect="1"/>
            </p:cNvPicPr>
            <p:nvPr/>
          </p:nvPicPr>
          <p:blipFill rotWithShape="1">
            <a:blip r:embed="rId14"/>
            <a:srcRect l="236" t="39195" r="96897" b="42831"/>
            <a:stretch/>
          </p:blipFill>
          <p:spPr>
            <a:xfrm rot="10800000">
              <a:off x="5353780" y="2748696"/>
              <a:ext cx="147392" cy="1245704"/>
            </a:xfrm>
            <a:prstGeom prst="rect">
              <a:avLst/>
            </a:prstGeom>
          </p:spPr>
        </p:pic>
      </p:grpSp>
      <p:cxnSp>
        <p:nvCxnSpPr>
          <p:cNvPr id="3" name="Straight Connector 2">
            <a:extLst>
              <a:ext uri="{FF2B5EF4-FFF2-40B4-BE49-F238E27FC236}">
                <a16:creationId xmlns:a16="http://schemas.microsoft.com/office/drawing/2014/main" id="{32119036-F878-5D41-AB2A-3329FB72A861}"/>
              </a:ext>
            </a:extLst>
          </p:cNvPr>
          <p:cNvCxnSpPr>
            <a:cxnSpLocks/>
          </p:cNvCxnSpPr>
          <p:nvPr/>
        </p:nvCxnSpPr>
        <p:spPr>
          <a:xfrm>
            <a:off x="1150066" y="78725"/>
            <a:ext cx="4097512" cy="518526"/>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25F1B8C2-073E-AD48-910D-4AA294728C05}"/>
              </a:ext>
            </a:extLst>
          </p:cNvPr>
          <p:cNvSpPr/>
          <p:nvPr/>
        </p:nvSpPr>
        <p:spPr>
          <a:xfrm>
            <a:off x="5783632" y="349008"/>
            <a:ext cx="2908874" cy="756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b="1" dirty="0">
                <a:solidFill>
                  <a:srgbClr val="C00000"/>
                </a:solidFill>
              </a:rPr>
              <a:t>2 offspring / IBI</a:t>
            </a:r>
          </a:p>
        </p:txBody>
      </p:sp>
      <p:cxnSp>
        <p:nvCxnSpPr>
          <p:cNvPr id="14" name="Straight Arrow Connector 13">
            <a:extLst>
              <a:ext uri="{FF2B5EF4-FFF2-40B4-BE49-F238E27FC236}">
                <a16:creationId xmlns:a16="http://schemas.microsoft.com/office/drawing/2014/main" id="{7EE22CF9-0C4D-1644-8153-2FEAFD69F176}"/>
              </a:ext>
            </a:extLst>
          </p:cNvPr>
          <p:cNvCxnSpPr>
            <a:cxnSpLocks/>
            <a:stCxn id="31" idx="1"/>
          </p:cNvCxnSpPr>
          <p:nvPr/>
        </p:nvCxnSpPr>
        <p:spPr>
          <a:xfrm flipH="1" flipV="1">
            <a:off x="5462892" y="625828"/>
            <a:ext cx="320740" cy="101373"/>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E98E4CE-F183-4D4D-8CAF-72A99D073346}"/>
              </a:ext>
            </a:extLst>
          </p:cNvPr>
          <p:cNvSpPr txBox="1"/>
          <p:nvPr/>
        </p:nvSpPr>
        <p:spPr>
          <a:xfrm rot="5400000">
            <a:off x="4468248" y="3320538"/>
            <a:ext cx="2110234" cy="246221"/>
          </a:xfrm>
          <a:prstGeom prst="rect">
            <a:avLst/>
          </a:prstGeom>
          <a:solidFill>
            <a:schemeClr val="bg1"/>
          </a:solidFill>
        </p:spPr>
        <p:txBody>
          <a:bodyPr wrap="square" rtlCol="0">
            <a:spAutoFit/>
          </a:bodyPr>
          <a:lstStyle/>
          <a:p>
            <a:pPr algn="r"/>
            <a:r>
              <a:rPr lang="en-US" sz="1000" dirty="0">
                <a:latin typeface="+mj-lt"/>
                <a:cs typeface="Franklin Gothic Medium"/>
              </a:rPr>
              <a:t>juvenile mortality rate per IBI</a:t>
            </a:r>
          </a:p>
        </p:txBody>
      </p:sp>
      <p:grpSp>
        <p:nvGrpSpPr>
          <p:cNvPr id="34" name="Group 33">
            <a:extLst>
              <a:ext uri="{FF2B5EF4-FFF2-40B4-BE49-F238E27FC236}">
                <a16:creationId xmlns:a16="http://schemas.microsoft.com/office/drawing/2014/main" id="{B5BE2BF4-AA91-0B4D-8E12-D2DA8605E723}"/>
              </a:ext>
            </a:extLst>
          </p:cNvPr>
          <p:cNvGrpSpPr/>
          <p:nvPr/>
        </p:nvGrpSpPr>
        <p:grpSpPr>
          <a:xfrm>
            <a:off x="2235650" y="6720948"/>
            <a:ext cx="1851051" cy="246221"/>
            <a:chOff x="2181305" y="6648848"/>
            <a:chExt cx="1851051" cy="246221"/>
          </a:xfrm>
        </p:grpSpPr>
        <p:sp>
          <p:nvSpPr>
            <p:cNvPr id="35" name="Rectangle 34">
              <a:extLst>
                <a:ext uri="{FF2B5EF4-FFF2-40B4-BE49-F238E27FC236}">
                  <a16:creationId xmlns:a16="http://schemas.microsoft.com/office/drawing/2014/main" id="{F5406B19-3782-2740-A489-2F08246A1E8E}"/>
                </a:ext>
              </a:extLst>
            </p:cNvPr>
            <p:cNvSpPr/>
            <p:nvPr/>
          </p:nvSpPr>
          <p:spPr>
            <a:xfrm>
              <a:off x="2471530" y="6721734"/>
              <a:ext cx="1371600" cy="129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C875D35A-D555-8449-94EF-CF47C3B9433C}"/>
                </a:ext>
              </a:extLst>
            </p:cNvPr>
            <p:cNvSpPr txBox="1"/>
            <p:nvPr/>
          </p:nvSpPr>
          <p:spPr>
            <a:xfrm>
              <a:off x="2181305" y="6648848"/>
              <a:ext cx="1851051" cy="246221"/>
            </a:xfrm>
            <a:prstGeom prst="rect">
              <a:avLst/>
            </a:prstGeom>
            <a:noFill/>
          </p:spPr>
          <p:txBody>
            <a:bodyPr wrap="square" rtlCol="0">
              <a:spAutoFit/>
            </a:bodyPr>
            <a:lstStyle/>
            <a:p>
              <a:pPr algn="ctr"/>
              <a:r>
                <a:rPr lang="en-US" sz="1000" dirty="0">
                  <a:latin typeface="+mj-lt"/>
                  <a:cs typeface="Franklin Gothic Medium"/>
                </a:rPr>
                <a:t>adult mortality rate per IBI</a:t>
              </a:r>
            </a:p>
          </p:txBody>
        </p:sp>
      </p:grpSp>
      <p:sp>
        <p:nvSpPr>
          <p:cNvPr id="2" name="TextBox 1">
            <a:extLst>
              <a:ext uri="{FF2B5EF4-FFF2-40B4-BE49-F238E27FC236}">
                <a16:creationId xmlns:a16="http://schemas.microsoft.com/office/drawing/2014/main" id="{EBBA46CC-7D23-8B35-16A9-75D602FBD99E}"/>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18257610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80647518-E63C-7A4F-A61B-126A4702C56C}"/>
              </a:ext>
            </a:extLst>
          </p:cNvPr>
          <p:cNvGrpSpPr/>
          <p:nvPr/>
        </p:nvGrpSpPr>
        <p:grpSpPr>
          <a:xfrm>
            <a:off x="0" y="-60960"/>
            <a:ext cx="5555517" cy="6930099"/>
            <a:chOff x="-54345" y="-72099"/>
            <a:chExt cx="5555517" cy="6930099"/>
          </a:xfrm>
        </p:grpSpPr>
        <p:grpSp>
          <p:nvGrpSpPr>
            <p:cNvPr id="5" name="Group 4">
              <a:extLst>
                <a:ext uri="{FF2B5EF4-FFF2-40B4-BE49-F238E27FC236}">
                  <a16:creationId xmlns:a16="http://schemas.microsoft.com/office/drawing/2014/main" id="{DF122639-5D57-CE48-9863-E56A3DEA889E}"/>
                </a:ext>
              </a:extLst>
            </p:cNvPr>
            <p:cNvGrpSpPr/>
            <p:nvPr/>
          </p:nvGrpSpPr>
          <p:grpSpPr>
            <a:xfrm>
              <a:off x="-54345" y="-72099"/>
              <a:ext cx="5300797" cy="6930099"/>
              <a:chOff x="-54345" y="-72099"/>
              <a:chExt cx="5300797" cy="6930099"/>
            </a:xfrm>
          </p:grpSpPr>
          <p:pic>
            <p:nvPicPr>
              <p:cNvPr id="11" name="Picture 10">
                <a:extLst>
                  <a:ext uri="{FF2B5EF4-FFF2-40B4-BE49-F238E27FC236}">
                    <a16:creationId xmlns:a16="http://schemas.microsoft.com/office/drawing/2014/main" id="{CCB5EF80-41D6-6747-8777-72D344AA1B0C}"/>
                  </a:ext>
                </a:extLst>
              </p:cNvPr>
              <p:cNvPicPr>
                <a:picLocks noChangeAspect="1"/>
              </p:cNvPicPr>
              <p:nvPr/>
            </p:nvPicPr>
            <p:blipFill rotWithShape="1">
              <a:blip r:embed="rId3"/>
              <a:srcRect l="20388" t="6368" r="23208" b="49665"/>
              <a:stretch/>
            </p:blipFill>
            <p:spPr>
              <a:xfrm>
                <a:off x="-6485" y="553728"/>
                <a:ext cx="850636" cy="657675"/>
              </a:xfrm>
              <a:prstGeom prst="rect">
                <a:avLst/>
              </a:prstGeom>
              <a:ln>
                <a:noFill/>
              </a:ln>
              <a:effectLst>
                <a:softEdge rad="112500"/>
              </a:effectLst>
            </p:spPr>
          </p:pic>
          <p:pic>
            <p:nvPicPr>
              <p:cNvPr id="12" name="Picture 11">
                <a:extLst>
                  <a:ext uri="{FF2B5EF4-FFF2-40B4-BE49-F238E27FC236}">
                    <a16:creationId xmlns:a16="http://schemas.microsoft.com/office/drawing/2014/main" id="{D579FD54-3E63-B244-AD9C-15912E7758BE}"/>
                  </a:ext>
                </a:extLst>
              </p:cNvPr>
              <p:cNvPicPr>
                <a:picLocks noChangeAspect="1"/>
              </p:cNvPicPr>
              <p:nvPr/>
            </p:nvPicPr>
            <p:blipFill rotWithShape="1">
              <a:blip r:embed="rId4"/>
              <a:srcRect l="13813" r="14819" b="-2001"/>
              <a:stretch/>
            </p:blipFill>
            <p:spPr>
              <a:xfrm>
                <a:off x="5290" y="-72099"/>
                <a:ext cx="774176" cy="698015"/>
              </a:xfrm>
              <a:prstGeom prst="rect">
                <a:avLst/>
              </a:prstGeom>
              <a:ln>
                <a:noFill/>
              </a:ln>
              <a:effectLst>
                <a:softEdge rad="112500"/>
              </a:effectLst>
            </p:spPr>
          </p:pic>
          <p:pic>
            <p:nvPicPr>
              <p:cNvPr id="16" name="Picture 15">
                <a:extLst>
                  <a:ext uri="{FF2B5EF4-FFF2-40B4-BE49-F238E27FC236}">
                    <a16:creationId xmlns:a16="http://schemas.microsoft.com/office/drawing/2014/main" id="{F19315B2-656B-C14B-A879-1B4C3FA0DB89}"/>
                  </a:ext>
                </a:extLst>
              </p:cNvPr>
              <p:cNvPicPr>
                <a:picLocks noChangeAspect="1"/>
              </p:cNvPicPr>
              <p:nvPr/>
            </p:nvPicPr>
            <p:blipFill rotWithShape="1">
              <a:blip r:embed="rId5"/>
              <a:srcRect l="-1" t="10740" r="41742" b="54974"/>
              <a:stretch/>
            </p:blipFill>
            <p:spPr>
              <a:xfrm>
                <a:off x="-11412" y="1755600"/>
                <a:ext cx="808480" cy="697934"/>
              </a:xfrm>
              <a:prstGeom prst="rect">
                <a:avLst/>
              </a:prstGeom>
              <a:ln>
                <a:noFill/>
              </a:ln>
              <a:effectLst>
                <a:softEdge rad="112500"/>
              </a:effectLst>
            </p:spPr>
          </p:pic>
          <p:pic>
            <p:nvPicPr>
              <p:cNvPr id="17" name="Picture 16">
                <a:extLst>
                  <a:ext uri="{FF2B5EF4-FFF2-40B4-BE49-F238E27FC236}">
                    <a16:creationId xmlns:a16="http://schemas.microsoft.com/office/drawing/2014/main" id="{1AC98432-98E7-BC4B-BBA3-25B2549CE77B}"/>
                  </a:ext>
                </a:extLst>
              </p:cNvPr>
              <p:cNvPicPr>
                <a:picLocks noChangeAspect="1"/>
              </p:cNvPicPr>
              <p:nvPr/>
            </p:nvPicPr>
            <p:blipFill rotWithShape="1">
              <a:blip r:embed="rId6"/>
              <a:srcRect l="15925" t="5321" r="17485" b="60660"/>
              <a:stretch/>
            </p:blipFill>
            <p:spPr>
              <a:xfrm>
                <a:off x="-53567" y="2404157"/>
                <a:ext cx="818848" cy="657676"/>
              </a:xfrm>
              <a:prstGeom prst="rect">
                <a:avLst/>
              </a:prstGeom>
              <a:ln>
                <a:noFill/>
              </a:ln>
              <a:effectLst>
                <a:softEdge rad="112500"/>
              </a:effectLst>
            </p:spPr>
          </p:pic>
          <p:pic>
            <p:nvPicPr>
              <p:cNvPr id="18" name="Picture 17">
                <a:extLst>
                  <a:ext uri="{FF2B5EF4-FFF2-40B4-BE49-F238E27FC236}">
                    <a16:creationId xmlns:a16="http://schemas.microsoft.com/office/drawing/2014/main" id="{217C94E5-6533-7F4D-97B7-106CCBF65566}"/>
                  </a:ext>
                </a:extLst>
              </p:cNvPr>
              <p:cNvPicPr>
                <a:picLocks noChangeAspect="1"/>
              </p:cNvPicPr>
              <p:nvPr/>
            </p:nvPicPr>
            <p:blipFill>
              <a:blip r:embed="rId7"/>
              <a:stretch>
                <a:fillRect/>
              </a:stretch>
            </p:blipFill>
            <p:spPr>
              <a:xfrm>
                <a:off x="-37746" y="3631781"/>
                <a:ext cx="850636" cy="623188"/>
              </a:xfrm>
              <a:prstGeom prst="rect">
                <a:avLst/>
              </a:prstGeom>
              <a:ln>
                <a:noFill/>
              </a:ln>
              <a:effectLst>
                <a:softEdge rad="112500"/>
              </a:effectLst>
            </p:spPr>
          </p:pic>
          <p:pic>
            <p:nvPicPr>
              <p:cNvPr id="19" name="Picture 18">
                <a:extLst>
                  <a:ext uri="{FF2B5EF4-FFF2-40B4-BE49-F238E27FC236}">
                    <a16:creationId xmlns:a16="http://schemas.microsoft.com/office/drawing/2014/main" id="{46014EE6-5445-ED45-A425-F6A9081EC700}"/>
                  </a:ext>
                </a:extLst>
              </p:cNvPr>
              <p:cNvPicPr>
                <a:picLocks noChangeAspect="1"/>
              </p:cNvPicPr>
              <p:nvPr/>
            </p:nvPicPr>
            <p:blipFill rotWithShape="1">
              <a:blip r:embed="rId8"/>
              <a:srcRect l="43109" t="1" r="13599" b="42253"/>
              <a:stretch/>
            </p:blipFill>
            <p:spPr>
              <a:xfrm>
                <a:off x="-16668" y="2971791"/>
                <a:ext cx="808481" cy="697935"/>
              </a:xfrm>
              <a:prstGeom prst="rect">
                <a:avLst/>
              </a:prstGeom>
              <a:ln>
                <a:noFill/>
              </a:ln>
              <a:effectLst>
                <a:softEdge rad="112500"/>
              </a:effectLst>
            </p:spPr>
          </p:pic>
          <p:pic>
            <p:nvPicPr>
              <p:cNvPr id="20" name="Picture 19">
                <a:extLst>
                  <a:ext uri="{FF2B5EF4-FFF2-40B4-BE49-F238E27FC236}">
                    <a16:creationId xmlns:a16="http://schemas.microsoft.com/office/drawing/2014/main" id="{A628D314-8CC3-F54E-9AA4-8311BA785375}"/>
                  </a:ext>
                </a:extLst>
              </p:cNvPr>
              <p:cNvPicPr>
                <a:picLocks noChangeAspect="1"/>
              </p:cNvPicPr>
              <p:nvPr/>
            </p:nvPicPr>
            <p:blipFill rotWithShape="1">
              <a:blip r:embed="rId9"/>
              <a:srcRect r="31131" b="30619"/>
              <a:stretch/>
            </p:blipFill>
            <p:spPr>
              <a:xfrm>
                <a:off x="-15350" y="4181892"/>
                <a:ext cx="852920" cy="694245"/>
              </a:xfrm>
              <a:prstGeom prst="rect">
                <a:avLst/>
              </a:prstGeom>
              <a:ln>
                <a:noFill/>
              </a:ln>
              <a:effectLst>
                <a:softEdge rad="112500"/>
              </a:effectLst>
            </p:spPr>
          </p:pic>
          <p:pic>
            <p:nvPicPr>
              <p:cNvPr id="21" name="Picture 20">
                <a:extLst>
                  <a:ext uri="{FF2B5EF4-FFF2-40B4-BE49-F238E27FC236}">
                    <a16:creationId xmlns:a16="http://schemas.microsoft.com/office/drawing/2014/main" id="{4D28C1CA-04E5-1840-9981-A4E0B96D3D93}"/>
                  </a:ext>
                </a:extLst>
              </p:cNvPr>
              <p:cNvPicPr>
                <a:picLocks noChangeAspect="1"/>
              </p:cNvPicPr>
              <p:nvPr/>
            </p:nvPicPr>
            <p:blipFill rotWithShape="1">
              <a:blip r:embed="rId10"/>
              <a:srcRect l="26679" t="25356" r="14900" b="40808"/>
              <a:stretch/>
            </p:blipFill>
            <p:spPr>
              <a:xfrm>
                <a:off x="5290" y="1150908"/>
                <a:ext cx="774176" cy="657675"/>
              </a:xfrm>
              <a:prstGeom prst="rect">
                <a:avLst/>
              </a:prstGeom>
              <a:ln>
                <a:noFill/>
              </a:ln>
              <a:effectLst>
                <a:softEdge rad="112500"/>
              </a:effectLst>
            </p:spPr>
          </p:pic>
          <p:pic>
            <p:nvPicPr>
              <p:cNvPr id="22" name="Picture 21">
                <a:extLst>
                  <a:ext uri="{FF2B5EF4-FFF2-40B4-BE49-F238E27FC236}">
                    <a16:creationId xmlns:a16="http://schemas.microsoft.com/office/drawing/2014/main" id="{56C8DF80-E4DA-F542-A372-D88CB12FA3E0}"/>
                  </a:ext>
                </a:extLst>
              </p:cNvPr>
              <p:cNvPicPr>
                <a:picLocks noChangeAspect="1"/>
              </p:cNvPicPr>
              <p:nvPr/>
            </p:nvPicPr>
            <p:blipFill rotWithShape="1">
              <a:blip r:embed="rId11"/>
              <a:srcRect l="14000" r="27174" b="25759"/>
              <a:stretch/>
            </p:blipFill>
            <p:spPr>
              <a:xfrm>
                <a:off x="-36082" y="5381998"/>
                <a:ext cx="892501" cy="663033"/>
              </a:xfrm>
              <a:prstGeom prst="rect">
                <a:avLst/>
              </a:prstGeom>
              <a:ln>
                <a:noFill/>
              </a:ln>
              <a:effectLst>
                <a:softEdge rad="112500"/>
              </a:effectLst>
            </p:spPr>
          </p:pic>
          <p:pic>
            <p:nvPicPr>
              <p:cNvPr id="23" name="Picture 22">
                <a:extLst>
                  <a:ext uri="{FF2B5EF4-FFF2-40B4-BE49-F238E27FC236}">
                    <a16:creationId xmlns:a16="http://schemas.microsoft.com/office/drawing/2014/main" id="{A8B061AE-8E30-774F-A959-18CE3691C5ED}"/>
                  </a:ext>
                </a:extLst>
              </p:cNvPr>
              <p:cNvPicPr>
                <a:picLocks noChangeAspect="1"/>
              </p:cNvPicPr>
              <p:nvPr/>
            </p:nvPicPr>
            <p:blipFill rotWithShape="1">
              <a:blip r:embed="rId12"/>
              <a:srcRect l="18133" t="16489" r="26453" b="20158"/>
              <a:stretch/>
            </p:blipFill>
            <p:spPr>
              <a:xfrm>
                <a:off x="-54345" y="5993988"/>
                <a:ext cx="929867" cy="687990"/>
              </a:xfrm>
              <a:prstGeom prst="rect">
                <a:avLst/>
              </a:prstGeom>
              <a:ln>
                <a:noFill/>
              </a:ln>
              <a:effectLst>
                <a:softEdge rad="112500"/>
              </a:effectLst>
            </p:spPr>
          </p:pic>
          <p:pic>
            <p:nvPicPr>
              <p:cNvPr id="24" name="Picture 23">
                <a:extLst>
                  <a:ext uri="{FF2B5EF4-FFF2-40B4-BE49-F238E27FC236}">
                    <a16:creationId xmlns:a16="http://schemas.microsoft.com/office/drawing/2014/main" id="{85AFFB9D-5A5E-804C-A1D9-5F3EE191BE3A}"/>
                  </a:ext>
                </a:extLst>
              </p:cNvPr>
              <p:cNvPicPr>
                <a:picLocks noChangeAspect="1"/>
              </p:cNvPicPr>
              <p:nvPr/>
            </p:nvPicPr>
            <p:blipFill>
              <a:blip r:embed="rId13"/>
              <a:stretch>
                <a:fillRect/>
              </a:stretch>
            </p:blipFill>
            <p:spPr>
              <a:xfrm>
                <a:off x="-37746" y="4790104"/>
                <a:ext cx="897820" cy="694245"/>
              </a:xfrm>
              <a:prstGeom prst="rect">
                <a:avLst/>
              </a:prstGeom>
              <a:ln>
                <a:noFill/>
              </a:ln>
              <a:effectLst>
                <a:softEdge rad="112500"/>
              </a:effectLst>
            </p:spPr>
          </p:pic>
          <p:pic>
            <p:nvPicPr>
              <p:cNvPr id="26" name="Picture 25">
                <a:extLst>
                  <a:ext uri="{FF2B5EF4-FFF2-40B4-BE49-F238E27FC236}">
                    <a16:creationId xmlns:a16="http://schemas.microsoft.com/office/drawing/2014/main" id="{241F9FFF-6244-3840-96F7-257FF4C7011B}"/>
                  </a:ext>
                </a:extLst>
              </p:cNvPr>
              <p:cNvPicPr>
                <a:picLocks noChangeAspect="1"/>
              </p:cNvPicPr>
              <p:nvPr/>
            </p:nvPicPr>
            <p:blipFill rotWithShape="1">
              <a:blip r:embed="rId14"/>
              <a:srcRect l="9105" t="562" r="9066" b="439"/>
              <a:stretch/>
            </p:blipFill>
            <p:spPr>
              <a:xfrm>
                <a:off x="1037618" y="0"/>
                <a:ext cx="4208834" cy="6858000"/>
              </a:xfrm>
              <a:prstGeom prst="rect">
                <a:avLst/>
              </a:prstGeom>
            </p:spPr>
          </p:pic>
          <p:pic>
            <p:nvPicPr>
              <p:cNvPr id="4" name="Picture 3">
                <a:extLst>
                  <a:ext uri="{FF2B5EF4-FFF2-40B4-BE49-F238E27FC236}">
                    <a16:creationId xmlns:a16="http://schemas.microsoft.com/office/drawing/2014/main" id="{5F8E8D26-B2F2-F94C-842C-42367EBDC686}"/>
                  </a:ext>
                </a:extLst>
              </p:cNvPr>
              <p:cNvPicPr>
                <a:picLocks noChangeAspect="1"/>
              </p:cNvPicPr>
              <p:nvPr/>
            </p:nvPicPr>
            <p:blipFill rotWithShape="1">
              <a:blip r:embed="rId14"/>
              <a:srcRect l="92578" t="666" r="851" b="3741"/>
              <a:stretch/>
            </p:blipFill>
            <p:spPr>
              <a:xfrm>
                <a:off x="757782" y="0"/>
                <a:ext cx="337940" cy="6625148"/>
              </a:xfrm>
              <a:prstGeom prst="rect">
                <a:avLst/>
              </a:prstGeom>
            </p:spPr>
          </p:pic>
        </p:grpSp>
        <p:pic>
          <p:nvPicPr>
            <p:cNvPr id="28" name="Picture 27">
              <a:extLst>
                <a:ext uri="{FF2B5EF4-FFF2-40B4-BE49-F238E27FC236}">
                  <a16:creationId xmlns:a16="http://schemas.microsoft.com/office/drawing/2014/main" id="{CDFB1E94-A870-0D49-9C51-D85AB1D29898}"/>
                </a:ext>
              </a:extLst>
            </p:cNvPr>
            <p:cNvPicPr>
              <a:picLocks noChangeAspect="1"/>
            </p:cNvPicPr>
            <p:nvPr/>
          </p:nvPicPr>
          <p:blipFill rotWithShape="1">
            <a:blip r:embed="rId14"/>
            <a:srcRect l="5666" t="666" r="93155" b="3741"/>
            <a:stretch/>
          </p:blipFill>
          <p:spPr>
            <a:xfrm rot="10800000">
              <a:off x="5166437" y="-19880"/>
              <a:ext cx="60676" cy="6625147"/>
            </a:xfrm>
            <a:prstGeom prst="rect">
              <a:avLst/>
            </a:prstGeom>
          </p:spPr>
        </p:pic>
        <p:pic>
          <p:nvPicPr>
            <p:cNvPr id="27" name="Picture 26">
              <a:extLst>
                <a:ext uri="{FF2B5EF4-FFF2-40B4-BE49-F238E27FC236}">
                  <a16:creationId xmlns:a16="http://schemas.microsoft.com/office/drawing/2014/main" id="{9777E7B5-79DB-C44B-9CA7-96BF070C0724}"/>
                </a:ext>
              </a:extLst>
            </p:cNvPr>
            <p:cNvPicPr>
              <a:picLocks noChangeAspect="1"/>
            </p:cNvPicPr>
            <p:nvPr/>
          </p:nvPicPr>
          <p:blipFill rotWithShape="1">
            <a:blip r:embed="rId14"/>
            <a:srcRect l="3071" t="666" r="93934" b="3741"/>
            <a:stretch/>
          </p:blipFill>
          <p:spPr>
            <a:xfrm>
              <a:off x="5193234" y="6626"/>
              <a:ext cx="154018" cy="6625148"/>
            </a:xfrm>
            <a:prstGeom prst="rect">
              <a:avLst/>
            </a:prstGeom>
          </p:spPr>
        </p:pic>
        <p:pic>
          <p:nvPicPr>
            <p:cNvPr id="29" name="Picture 28">
              <a:extLst>
                <a:ext uri="{FF2B5EF4-FFF2-40B4-BE49-F238E27FC236}">
                  <a16:creationId xmlns:a16="http://schemas.microsoft.com/office/drawing/2014/main" id="{09E92E69-5C3D-B449-8D80-456EF0444A13}"/>
                </a:ext>
              </a:extLst>
            </p:cNvPr>
            <p:cNvPicPr>
              <a:picLocks noChangeAspect="1"/>
            </p:cNvPicPr>
            <p:nvPr/>
          </p:nvPicPr>
          <p:blipFill rotWithShape="1">
            <a:blip r:embed="rId14"/>
            <a:srcRect l="236" t="39195" r="96897" b="42831"/>
            <a:stretch/>
          </p:blipFill>
          <p:spPr>
            <a:xfrm rot="10800000">
              <a:off x="5353780" y="2748696"/>
              <a:ext cx="147392" cy="1245704"/>
            </a:xfrm>
            <a:prstGeom prst="rect">
              <a:avLst/>
            </a:prstGeom>
          </p:spPr>
        </p:pic>
      </p:grpSp>
      <p:sp>
        <p:nvSpPr>
          <p:cNvPr id="31" name="Rectangle 30">
            <a:extLst>
              <a:ext uri="{FF2B5EF4-FFF2-40B4-BE49-F238E27FC236}">
                <a16:creationId xmlns:a16="http://schemas.microsoft.com/office/drawing/2014/main" id="{25F1B8C2-073E-AD48-910D-4AA294728C05}"/>
              </a:ext>
            </a:extLst>
          </p:cNvPr>
          <p:cNvSpPr/>
          <p:nvPr/>
        </p:nvSpPr>
        <p:spPr>
          <a:xfrm>
            <a:off x="5828110" y="6084432"/>
            <a:ext cx="2908874" cy="756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b="1" dirty="0">
                <a:solidFill>
                  <a:srgbClr val="C00000"/>
                </a:solidFill>
              </a:rPr>
              <a:t>Age @ 1</a:t>
            </a:r>
            <a:r>
              <a:rPr lang="en-US" sz="2600" b="1" baseline="30000" dirty="0">
                <a:solidFill>
                  <a:srgbClr val="C00000"/>
                </a:solidFill>
              </a:rPr>
              <a:t>st</a:t>
            </a:r>
            <a:r>
              <a:rPr lang="en-US" sz="2600" b="1" dirty="0">
                <a:solidFill>
                  <a:srgbClr val="C00000"/>
                </a:solidFill>
              </a:rPr>
              <a:t> rep = 6</a:t>
            </a:r>
          </a:p>
        </p:txBody>
      </p:sp>
      <p:cxnSp>
        <p:nvCxnSpPr>
          <p:cNvPr id="14" name="Straight Arrow Connector 13">
            <a:extLst>
              <a:ext uri="{FF2B5EF4-FFF2-40B4-BE49-F238E27FC236}">
                <a16:creationId xmlns:a16="http://schemas.microsoft.com/office/drawing/2014/main" id="{7EE22CF9-0C4D-1644-8153-2FEAFD69F176}"/>
              </a:ext>
            </a:extLst>
          </p:cNvPr>
          <p:cNvCxnSpPr>
            <a:cxnSpLocks/>
            <a:stCxn id="31" idx="1"/>
          </p:cNvCxnSpPr>
          <p:nvPr/>
        </p:nvCxnSpPr>
        <p:spPr>
          <a:xfrm flipH="1">
            <a:off x="5494264" y="6462624"/>
            <a:ext cx="333847"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 name="Freeform 1">
            <a:extLst>
              <a:ext uri="{FF2B5EF4-FFF2-40B4-BE49-F238E27FC236}">
                <a16:creationId xmlns:a16="http://schemas.microsoft.com/office/drawing/2014/main" id="{AD545207-29DC-2147-99C5-0C0106DE1CF6}"/>
              </a:ext>
            </a:extLst>
          </p:cNvPr>
          <p:cNvSpPr/>
          <p:nvPr/>
        </p:nvSpPr>
        <p:spPr>
          <a:xfrm>
            <a:off x="1179760" y="6077831"/>
            <a:ext cx="1345223" cy="501162"/>
          </a:xfrm>
          <a:custGeom>
            <a:avLst/>
            <a:gdLst>
              <a:gd name="connsiteX0" fmla="*/ 0 w 1345223"/>
              <a:gd name="connsiteY0" fmla="*/ 0 h 501162"/>
              <a:gd name="connsiteX1" fmla="*/ 158262 w 1345223"/>
              <a:gd name="connsiteY1" fmla="*/ 43962 h 501162"/>
              <a:gd name="connsiteX2" fmla="*/ 430823 w 1345223"/>
              <a:gd name="connsiteY2" fmla="*/ 123093 h 501162"/>
              <a:gd name="connsiteX3" fmla="*/ 720970 w 1345223"/>
              <a:gd name="connsiteY3" fmla="*/ 219808 h 501162"/>
              <a:gd name="connsiteX4" fmla="*/ 936381 w 1345223"/>
              <a:gd name="connsiteY4" fmla="*/ 303335 h 501162"/>
              <a:gd name="connsiteX5" fmla="*/ 1107831 w 1345223"/>
              <a:gd name="connsiteY5" fmla="*/ 378070 h 501162"/>
              <a:gd name="connsiteX6" fmla="*/ 1345223 w 1345223"/>
              <a:gd name="connsiteY6" fmla="*/ 501162 h 50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223" h="501162">
                <a:moveTo>
                  <a:pt x="0" y="0"/>
                </a:moveTo>
                <a:lnTo>
                  <a:pt x="158262" y="43962"/>
                </a:lnTo>
                <a:cubicBezTo>
                  <a:pt x="230066" y="64477"/>
                  <a:pt x="337038" y="93785"/>
                  <a:pt x="430823" y="123093"/>
                </a:cubicBezTo>
                <a:cubicBezTo>
                  <a:pt x="524608" y="152401"/>
                  <a:pt x="636710" y="189768"/>
                  <a:pt x="720970" y="219808"/>
                </a:cubicBezTo>
                <a:cubicBezTo>
                  <a:pt x="805230" y="249848"/>
                  <a:pt x="871904" y="276958"/>
                  <a:pt x="936381" y="303335"/>
                </a:cubicBezTo>
                <a:cubicBezTo>
                  <a:pt x="1000858" y="329712"/>
                  <a:pt x="1039691" y="345099"/>
                  <a:pt x="1107831" y="378070"/>
                </a:cubicBezTo>
                <a:cubicBezTo>
                  <a:pt x="1175971" y="411041"/>
                  <a:pt x="1260597" y="456101"/>
                  <a:pt x="1345223" y="501162"/>
                </a:cubicBezTo>
              </a:path>
            </a:pathLst>
          </a:cu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
        <p:nvSpPr>
          <p:cNvPr id="25" name="TextBox 24">
            <a:extLst>
              <a:ext uri="{FF2B5EF4-FFF2-40B4-BE49-F238E27FC236}">
                <a16:creationId xmlns:a16="http://schemas.microsoft.com/office/drawing/2014/main" id="{D459294C-2AE2-7149-AFA4-7C451D7758A9}"/>
              </a:ext>
            </a:extLst>
          </p:cNvPr>
          <p:cNvSpPr txBox="1"/>
          <p:nvPr/>
        </p:nvSpPr>
        <p:spPr>
          <a:xfrm rot="5400000">
            <a:off x="4468248" y="3259578"/>
            <a:ext cx="2110234" cy="246221"/>
          </a:xfrm>
          <a:prstGeom prst="rect">
            <a:avLst/>
          </a:prstGeom>
          <a:solidFill>
            <a:schemeClr val="bg1"/>
          </a:solidFill>
        </p:spPr>
        <p:txBody>
          <a:bodyPr wrap="square" rtlCol="0">
            <a:spAutoFit/>
          </a:bodyPr>
          <a:lstStyle/>
          <a:p>
            <a:pPr algn="r"/>
            <a:r>
              <a:rPr lang="en-US" sz="1000" dirty="0">
                <a:latin typeface="+mj-lt"/>
                <a:cs typeface="Franklin Gothic Medium"/>
              </a:rPr>
              <a:t>juvenile mortality rate per IBI</a:t>
            </a:r>
          </a:p>
        </p:txBody>
      </p:sp>
      <p:grpSp>
        <p:nvGrpSpPr>
          <p:cNvPr id="32" name="Group 31">
            <a:extLst>
              <a:ext uri="{FF2B5EF4-FFF2-40B4-BE49-F238E27FC236}">
                <a16:creationId xmlns:a16="http://schemas.microsoft.com/office/drawing/2014/main" id="{FAA8676C-4915-D543-9C32-FC844EF02D5B}"/>
              </a:ext>
            </a:extLst>
          </p:cNvPr>
          <p:cNvGrpSpPr/>
          <p:nvPr/>
        </p:nvGrpSpPr>
        <p:grpSpPr>
          <a:xfrm>
            <a:off x="2235650" y="6659988"/>
            <a:ext cx="1851051" cy="246221"/>
            <a:chOff x="2181305" y="6648848"/>
            <a:chExt cx="1851051" cy="246221"/>
          </a:xfrm>
        </p:grpSpPr>
        <p:sp>
          <p:nvSpPr>
            <p:cNvPr id="33" name="Rectangle 32">
              <a:extLst>
                <a:ext uri="{FF2B5EF4-FFF2-40B4-BE49-F238E27FC236}">
                  <a16:creationId xmlns:a16="http://schemas.microsoft.com/office/drawing/2014/main" id="{BC248C72-3860-EF4E-B705-13221B6F4491}"/>
                </a:ext>
              </a:extLst>
            </p:cNvPr>
            <p:cNvSpPr/>
            <p:nvPr/>
          </p:nvSpPr>
          <p:spPr>
            <a:xfrm>
              <a:off x="2471530" y="6721734"/>
              <a:ext cx="1371600" cy="129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4E45BF37-9E98-2240-8422-93E1F50E0DA0}"/>
                </a:ext>
              </a:extLst>
            </p:cNvPr>
            <p:cNvSpPr txBox="1"/>
            <p:nvPr/>
          </p:nvSpPr>
          <p:spPr>
            <a:xfrm>
              <a:off x="2181305" y="6648848"/>
              <a:ext cx="1851051" cy="246221"/>
            </a:xfrm>
            <a:prstGeom prst="rect">
              <a:avLst/>
            </a:prstGeom>
            <a:noFill/>
          </p:spPr>
          <p:txBody>
            <a:bodyPr wrap="square" rtlCol="0">
              <a:spAutoFit/>
            </a:bodyPr>
            <a:lstStyle/>
            <a:p>
              <a:pPr algn="ctr"/>
              <a:r>
                <a:rPr lang="en-US" sz="1000" dirty="0">
                  <a:latin typeface="+mj-lt"/>
                  <a:cs typeface="Franklin Gothic Medium"/>
                </a:rPr>
                <a:t>adult mortality rate per IBI</a:t>
              </a:r>
            </a:p>
          </p:txBody>
        </p:sp>
      </p:grpSp>
      <p:sp>
        <p:nvSpPr>
          <p:cNvPr id="6" name="TextBox 5">
            <a:extLst>
              <a:ext uri="{FF2B5EF4-FFF2-40B4-BE49-F238E27FC236}">
                <a16:creationId xmlns:a16="http://schemas.microsoft.com/office/drawing/2014/main" id="{28BF08EB-0F30-EA1E-981C-77AABC27BDC0}"/>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29542089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80647518-E63C-7A4F-A61B-126A4702C56C}"/>
              </a:ext>
            </a:extLst>
          </p:cNvPr>
          <p:cNvGrpSpPr/>
          <p:nvPr/>
        </p:nvGrpSpPr>
        <p:grpSpPr>
          <a:xfrm>
            <a:off x="0" y="-72099"/>
            <a:ext cx="5555517" cy="6930099"/>
            <a:chOff x="-54345" y="-72099"/>
            <a:chExt cx="5555517" cy="6930099"/>
          </a:xfrm>
        </p:grpSpPr>
        <p:grpSp>
          <p:nvGrpSpPr>
            <p:cNvPr id="5" name="Group 4">
              <a:extLst>
                <a:ext uri="{FF2B5EF4-FFF2-40B4-BE49-F238E27FC236}">
                  <a16:creationId xmlns:a16="http://schemas.microsoft.com/office/drawing/2014/main" id="{DF122639-5D57-CE48-9863-E56A3DEA889E}"/>
                </a:ext>
              </a:extLst>
            </p:cNvPr>
            <p:cNvGrpSpPr/>
            <p:nvPr/>
          </p:nvGrpSpPr>
          <p:grpSpPr>
            <a:xfrm>
              <a:off x="-54345" y="-72099"/>
              <a:ext cx="5300797" cy="6930099"/>
              <a:chOff x="-54345" y="-72099"/>
              <a:chExt cx="5300797" cy="6930099"/>
            </a:xfrm>
          </p:grpSpPr>
          <p:pic>
            <p:nvPicPr>
              <p:cNvPr id="11" name="Picture 10">
                <a:extLst>
                  <a:ext uri="{FF2B5EF4-FFF2-40B4-BE49-F238E27FC236}">
                    <a16:creationId xmlns:a16="http://schemas.microsoft.com/office/drawing/2014/main" id="{CCB5EF80-41D6-6747-8777-72D344AA1B0C}"/>
                  </a:ext>
                </a:extLst>
              </p:cNvPr>
              <p:cNvPicPr>
                <a:picLocks noChangeAspect="1"/>
              </p:cNvPicPr>
              <p:nvPr/>
            </p:nvPicPr>
            <p:blipFill rotWithShape="1">
              <a:blip r:embed="rId3"/>
              <a:srcRect l="20388" t="6368" r="23208" b="49665"/>
              <a:stretch/>
            </p:blipFill>
            <p:spPr>
              <a:xfrm>
                <a:off x="-6485" y="553728"/>
                <a:ext cx="850636" cy="657675"/>
              </a:xfrm>
              <a:prstGeom prst="rect">
                <a:avLst/>
              </a:prstGeom>
              <a:ln>
                <a:noFill/>
              </a:ln>
              <a:effectLst>
                <a:softEdge rad="112500"/>
              </a:effectLst>
            </p:spPr>
          </p:pic>
          <p:pic>
            <p:nvPicPr>
              <p:cNvPr id="12" name="Picture 11">
                <a:extLst>
                  <a:ext uri="{FF2B5EF4-FFF2-40B4-BE49-F238E27FC236}">
                    <a16:creationId xmlns:a16="http://schemas.microsoft.com/office/drawing/2014/main" id="{D579FD54-3E63-B244-AD9C-15912E7758BE}"/>
                  </a:ext>
                </a:extLst>
              </p:cNvPr>
              <p:cNvPicPr>
                <a:picLocks noChangeAspect="1"/>
              </p:cNvPicPr>
              <p:nvPr/>
            </p:nvPicPr>
            <p:blipFill rotWithShape="1">
              <a:blip r:embed="rId4"/>
              <a:srcRect l="13813" r="14819" b="-2001"/>
              <a:stretch/>
            </p:blipFill>
            <p:spPr>
              <a:xfrm>
                <a:off x="5290" y="-72099"/>
                <a:ext cx="774176" cy="698015"/>
              </a:xfrm>
              <a:prstGeom prst="rect">
                <a:avLst/>
              </a:prstGeom>
              <a:ln>
                <a:noFill/>
              </a:ln>
              <a:effectLst>
                <a:softEdge rad="112500"/>
              </a:effectLst>
            </p:spPr>
          </p:pic>
          <p:pic>
            <p:nvPicPr>
              <p:cNvPr id="16" name="Picture 15">
                <a:extLst>
                  <a:ext uri="{FF2B5EF4-FFF2-40B4-BE49-F238E27FC236}">
                    <a16:creationId xmlns:a16="http://schemas.microsoft.com/office/drawing/2014/main" id="{F19315B2-656B-C14B-A879-1B4C3FA0DB89}"/>
                  </a:ext>
                </a:extLst>
              </p:cNvPr>
              <p:cNvPicPr>
                <a:picLocks noChangeAspect="1"/>
              </p:cNvPicPr>
              <p:nvPr/>
            </p:nvPicPr>
            <p:blipFill rotWithShape="1">
              <a:blip r:embed="rId5"/>
              <a:srcRect l="-1" t="10740" r="41742" b="54974"/>
              <a:stretch/>
            </p:blipFill>
            <p:spPr>
              <a:xfrm>
                <a:off x="-11412" y="1755600"/>
                <a:ext cx="808480" cy="697934"/>
              </a:xfrm>
              <a:prstGeom prst="rect">
                <a:avLst/>
              </a:prstGeom>
              <a:ln>
                <a:noFill/>
              </a:ln>
              <a:effectLst>
                <a:softEdge rad="112500"/>
              </a:effectLst>
            </p:spPr>
          </p:pic>
          <p:pic>
            <p:nvPicPr>
              <p:cNvPr id="17" name="Picture 16">
                <a:extLst>
                  <a:ext uri="{FF2B5EF4-FFF2-40B4-BE49-F238E27FC236}">
                    <a16:creationId xmlns:a16="http://schemas.microsoft.com/office/drawing/2014/main" id="{1AC98432-98E7-BC4B-BBA3-25B2549CE77B}"/>
                  </a:ext>
                </a:extLst>
              </p:cNvPr>
              <p:cNvPicPr>
                <a:picLocks noChangeAspect="1"/>
              </p:cNvPicPr>
              <p:nvPr/>
            </p:nvPicPr>
            <p:blipFill rotWithShape="1">
              <a:blip r:embed="rId6"/>
              <a:srcRect l="15925" t="5321" r="17485" b="60660"/>
              <a:stretch/>
            </p:blipFill>
            <p:spPr>
              <a:xfrm>
                <a:off x="-53567" y="2404157"/>
                <a:ext cx="818848" cy="657676"/>
              </a:xfrm>
              <a:prstGeom prst="rect">
                <a:avLst/>
              </a:prstGeom>
              <a:ln>
                <a:noFill/>
              </a:ln>
              <a:effectLst>
                <a:softEdge rad="112500"/>
              </a:effectLst>
            </p:spPr>
          </p:pic>
          <p:pic>
            <p:nvPicPr>
              <p:cNvPr id="18" name="Picture 17">
                <a:extLst>
                  <a:ext uri="{FF2B5EF4-FFF2-40B4-BE49-F238E27FC236}">
                    <a16:creationId xmlns:a16="http://schemas.microsoft.com/office/drawing/2014/main" id="{217C94E5-6533-7F4D-97B7-106CCBF65566}"/>
                  </a:ext>
                </a:extLst>
              </p:cNvPr>
              <p:cNvPicPr>
                <a:picLocks noChangeAspect="1"/>
              </p:cNvPicPr>
              <p:nvPr/>
            </p:nvPicPr>
            <p:blipFill>
              <a:blip r:embed="rId7"/>
              <a:stretch>
                <a:fillRect/>
              </a:stretch>
            </p:blipFill>
            <p:spPr>
              <a:xfrm>
                <a:off x="-37746" y="3631781"/>
                <a:ext cx="850636" cy="623188"/>
              </a:xfrm>
              <a:prstGeom prst="rect">
                <a:avLst/>
              </a:prstGeom>
              <a:ln>
                <a:noFill/>
              </a:ln>
              <a:effectLst>
                <a:softEdge rad="112500"/>
              </a:effectLst>
            </p:spPr>
          </p:pic>
          <p:pic>
            <p:nvPicPr>
              <p:cNvPr id="19" name="Picture 18">
                <a:extLst>
                  <a:ext uri="{FF2B5EF4-FFF2-40B4-BE49-F238E27FC236}">
                    <a16:creationId xmlns:a16="http://schemas.microsoft.com/office/drawing/2014/main" id="{46014EE6-5445-ED45-A425-F6A9081EC700}"/>
                  </a:ext>
                </a:extLst>
              </p:cNvPr>
              <p:cNvPicPr>
                <a:picLocks noChangeAspect="1"/>
              </p:cNvPicPr>
              <p:nvPr/>
            </p:nvPicPr>
            <p:blipFill rotWithShape="1">
              <a:blip r:embed="rId8"/>
              <a:srcRect l="43109" t="1" r="13599" b="42253"/>
              <a:stretch/>
            </p:blipFill>
            <p:spPr>
              <a:xfrm>
                <a:off x="-16668" y="2971791"/>
                <a:ext cx="808481" cy="697935"/>
              </a:xfrm>
              <a:prstGeom prst="rect">
                <a:avLst/>
              </a:prstGeom>
              <a:ln>
                <a:noFill/>
              </a:ln>
              <a:effectLst>
                <a:softEdge rad="112500"/>
              </a:effectLst>
            </p:spPr>
          </p:pic>
          <p:pic>
            <p:nvPicPr>
              <p:cNvPr id="20" name="Picture 19">
                <a:extLst>
                  <a:ext uri="{FF2B5EF4-FFF2-40B4-BE49-F238E27FC236}">
                    <a16:creationId xmlns:a16="http://schemas.microsoft.com/office/drawing/2014/main" id="{A628D314-8CC3-F54E-9AA4-8311BA785375}"/>
                  </a:ext>
                </a:extLst>
              </p:cNvPr>
              <p:cNvPicPr>
                <a:picLocks noChangeAspect="1"/>
              </p:cNvPicPr>
              <p:nvPr/>
            </p:nvPicPr>
            <p:blipFill rotWithShape="1">
              <a:blip r:embed="rId9"/>
              <a:srcRect r="31131" b="30619"/>
              <a:stretch/>
            </p:blipFill>
            <p:spPr>
              <a:xfrm>
                <a:off x="-15350" y="4181892"/>
                <a:ext cx="852920" cy="694245"/>
              </a:xfrm>
              <a:prstGeom prst="rect">
                <a:avLst/>
              </a:prstGeom>
              <a:ln>
                <a:noFill/>
              </a:ln>
              <a:effectLst>
                <a:softEdge rad="112500"/>
              </a:effectLst>
            </p:spPr>
          </p:pic>
          <p:pic>
            <p:nvPicPr>
              <p:cNvPr id="21" name="Picture 20">
                <a:extLst>
                  <a:ext uri="{FF2B5EF4-FFF2-40B4-BE49-F238E27FC236}">
                    <a16:creationId xmlns:a16="http://schemas.microsoft.com/office/drawing/2014/main" id="{4D28C1CA-04E5-1840-9981-A4E0B96D3D93}"/>
                  </a:ext>
                </a:extLst>
              </p:cNvPr>
              <p:cNvPicPr>
                <a:picLocks noChangeAspect="1"/>
              </p:cNvPicPr>
              <p:nvPr/>
            </p:nvPicPr>
            <p:blipFill rotWithShape="1">
              <a:blip r:embed="rId10"/>
              <a:srcRect l="26679" t="25356" r="14900" b="40808"/>
              <a:stretch/>
            </p:blipFill>
            <p:spPr>
              <a:xfrm>
                <a:off x="5290" y="1150908"/>
                <a:ext cx="774176" cy="657675"/>
              </a:xfrm>
              <a:prstGeom prst="rect">
                <a:avLst/>
              </a:prstGeom>
              <a:ln>
                <a:noFill/>
              </a:ln>
              <a:effectLst>
                <a:softEdge rad="112500"/>
              </a:effectLst>
            </p:spPr>
          </p:pic>
          <p:pic>
            <p:nvPicPr>
              <p:cNvPr id="22" name="Picture 21">
                <a:extLst>
                  <a:ext uri="{FF2B5EF4-FFF2-40B4-BE49-F238E27FC236}">
                    <a16:creationId xmlns:a16="http://schemas.microsoft.com/office/drawing/2014/main" id="{56C8DF80-E4DA-F542-A372-D88CB12FA3E0}"/>
                  </a:ext>
                </a:extLst>
              </p:cNvPr>
              <p:cNvPicPr>
                <a:picLocks noChangeAspect="1"/>
              </p:cNvPicPr>
              <p:nvPr/>
            </p:nvPicPr>
            <p:blipFill rotWithShape="1">
              <a:blip r:embed="rId11"/>
              <a:srcRect l="14000" r="27174" b="25759"/>
              <a:stretch/>
            </p:blipFill>
            <p:spPr>
              <a:xfrm>
                <a:off x="-36082" y="5381998"/>
                <a:ext cx="892501" cy="663033"/>
              </a:xfrm>
              <a:prstGeom prst="rect">
                <a:avLst/>
              </a:prstGeom>
              <a:ln>
                <a:noFill/>
              </a:ln>
              <a:effectLst>
                <a:softEdge rad="112500"/>
              </a:effectLst>
            </p:spPr>
          </p:pic>
          <p:pic>
            <p:nvPicPr>
              <p:cNvPr id="23" name="Picture 22">
                <a:extLst>
                  <a:ext uri="{FF2B5EF4-FFF2-40B4-BE49-F238E27FC236}">
                    <a16:creationId xmlns:a16="http://schemas.microsoft.com/office/drawing/2014/main" id="{A8B061AE-8E30-774F-A959-18CE3691C5ED}"/>
                  </a:ext>
                </a:extLst>
              </p:cNvPr>
              <p:cNvPicPr>
                <a:picLocks noChangeAspect="1"/>
              </p:cNvPicPr>
              <p:nvPr/>
            </p:nvPicPr>
            <p:blipFill rotWithShape="1">
              <a:blip r:embed="rId12"/>
              <a:srcRect l="18133" t="16489" r="26453" b="20158"/>
              <a:stretch/>
            </p:blipFill>
            <p:spPr>
              <a:xfrm>
                <a:off x="-54345" y="5993988"/>
                <a:ext cx="929867" cy="687990"/>
              </a:xfrm>
              <a:prstGeom prst="rect">
                <a:avLst/>
              </a:prstGeom>
              <a:ln>
                <a:noFill/>
              </a:ln>
              <a:effectLst>
                <a:softEdge rad="112500"/>
              </a:effectLst>
            </p:spPr>
          </p:pic>
          <p:pic>
            <p:nvPicPr>
              <p:cNvPr id="24" name="Picture 23">
                <a:extLst>
                  <a:ext uri="{FF2B5EF4-FFF2-40B4-BE49-F238E27FC236}">
                    <a16:creationId xmlns:a16="http://schemas.microsoft.com/office/drawing/2014/main" id="{85AFFB9D-5A5E-804C-A1D9-5F3EE191BE3A}"/>
                  </a:ext>
                </a:extLst>
              </p:cNvPr>
              <p:cNvPicPr>
                <a:picLocks noChangeAspect="1"/>
              </p:cNvPicPr>
              <p:nvPr/>
            </p:nvPicPr>
            <p:blipFill>
              <a:blip r:embed="rId13"/>
              <a:stretch>
                <a:fillRect/>
              </a:stretch>
            </p:blipFill>
            <p:spPr>
              <a:xfrm>
                <a:off x="-37746" y="4790104"/>
                <a:ext cx="897820" cy="694245"/>
              </a:xfrm>
              <a:prstGeom prst="rect">
                <a:avLst/>
              </a:prstGeom>
              <a:ln>
                <a:noFill/>
              </a:ln>
              <a:effectLst>
                <a:softEdge rad="112500"/>
              </a:effectLst>
            </p:spPr>
          </p:pic>
          <p:pic>
            <p:nvPicPr>
              <p:cNvPr id="26" name="Picture 25">
                <a:extLst>
                  <a:ext uri="{FF2B5EF4-FFF2-40B4-BE49-F238E27FC236}">
                    <a16:creationId xmlns:a16="http://schemas.microsoft.com/office/drawing/2014/main" id="{241F9FFF-6244-3840-96F7-257FF4C7011B}"/>
                  </a:ext>
                </a:extLst>
              </p:cNvPr>
              <p:cNvPicPr>
                <a:picLocks noChangeAspect="1"/>
              </p:cNvPicPr>
              <p:nvPr/>
            </p:nvPicPr>
            <p:blipFill rotWithShape="1">
              <a:blip r:embed="rId14"/>
              <a:srcRect l="9105" t="562" r="9066" b="439"/>
              <a:stretch/>
            </p:blipFill>
            <p:spPr>
              <a:xfrm>
                <a:off x="1037618" y="0"/>
                <a:ext cx="4208834" cy="6858000"/>
              </a:xfrm>
              <a:prstGeom prst="rect">
                <a:avLst/>
              </a:prstGeom>
            </p:spPr>
          </p:pic>
          <p:pic>
            <p:nvPicPr>
              <p:cNvPr id="4" name="Picture 3">
                <a:extLst>
                  <a:ext uri="{FF2B5EF4-FFF2-40B4-BE49-F238E27FC236}">
                    <a16:creationId xmlns:a16="http://schemas.microsoft.com/office/drawing/2014/main" id="{5F8E8D26-B2F2-F94C-842C-42367EBDC686}"/>
                  </a:ext>
                </a:extLst>
              </p:cNvPr>
              <p:cNvPicPr>
                <a:picLocks noChangeAspect="1"/>
              </p:cNvPicPr>
              <p:nvPr/>
            </p:nvPicPr>
            <p:blipFill rotWithShape="1">
              <a:blip r:embed="rId14"/>
              <a:srcRect l="92578" t="666" r="851" b="3741"/>
              <a:stretch/>
            </p:blipFill>
            <p:spPr>
              <a:xfrm>
                <a:off x="757782" y="0"/>
                <a:ext cx="337940" cy="6625148"/>
              </a:xfrm>
              <a:prstGeom prst="rect">
                <a:avLst/>
              </a:prstGeom>
            </p:spPr>
          </p:pic>
        </p:grpSp>
        <p:pic>
          <p:nvPicPr>
            <p:cNvPr id="28" name="Picture 27">
              <a:extLst>
                <a:ext uri="{FF2B5EF4-FFF2-40B4-BE49-F238E27FC236}">
                  <a16:creationId xmlns:a16="http://schemas.microsoft.com/office/drawing/2014/main" id="{CDFB1E94-A870-0D49-9C51-D85AB1D29898}"/>
                </a:ext>
              </a:extLst>
            </p:cNvPr>
            <p:cNvPicPr>
              <a:picLocks noChangeAspect="1"/>
            </p:cNvPicPr>
            <p:nvPr/>
          </p:nvPicPr>
          <p:blipFill rotWithShape="1">
            <a:blip r:embed="rId14"/>
            <a:srcRect l="5666" t="666" r="93155" b="3741"/>
            <a:stretch/>
          </p:blipFill>
          <p:spPr>
            <a:xfrm rot="10800000">
              <a:off x="5166437" y="-19880"/>
              <a:ext cx="60676" cy="6625147"/>
            </a:xfrm>
            <a:prstGeom prst="rect">
              <a:avLst/>
            </a:prstGeom>
          </p:spPr>
        </p:pic>
        <p:pic>
          <p:nvPicPr>
            <p:cNvPr id="27" name="Picture 26">
              <a:extLst>
                <a:ext uri="{FF2B5EF4-FFF2-40B4-BE49-F238E27FC236}">
                  <a16:creationId xmlns:a16="http://schemas.microsoft.com/office/drawing/2014/main" id="{9777E7B5-79DB-C44B-9CA7-96BF070C0724}"/>
                </a:ext>
              </a:extLst>
            </p:cNvPr>
            <p:cNvPicPr>
              <a:picLocks noChangeAspect="1"/>
            </p:cNvPicPr>
            <p:nvPr/>
          </p:nvPicPr>
          <p:blipFill rotWithShape="1">
            <a:blip r:embed="rId14"/>
            <a:srcRect l="3071" t="666" r="93934" b="3741"/>
            <a:stretch/>
          </p:blipFill>
          <p:spPr>
            <a:xfrm>
              <a:off x="5193234" y="6626"/>
              <a:ext cx="154018" cy="6625148"/>
            </a:xfrm>
            <a:prstGeom prst="rect">
              <a:avLst/>
            </a:prstGeom>
          </p:spPr>
        </p:pic>
        <p:pic>
          <p:nvPicPr>
            <p:cNvPr id="29" name="Picture 28">
              <a:extLst>
                <a:ext uri="{FF2B5EF4-FFF2-40B4-BE49-F238E27FC236}">
                  <a16:creationId xmlns:a16="http://schemas.microsoft.com/office/drawing/2014/main" id="{09E92E69-5C3D-B449-8D80-456EF0444A13}"/>
                </a:ext>
              </a:extLst>
            </p:cNvPr>
            <p:cNvPicPr>
              <a:picLocks noChangeAspect="1"/>
            </p:cNvPicPr>
            <p:nvPr/>
          </p:nvPicPr>
          <p:blipFill rotWithShape="1">
            <a:blip r:embed="rId14"/>
            <a:srcRect l="236" t="39195" r="96897" b="42831"/>
            <a:stretch/>
          </p:blipFill>
          <p:spPr>
            <a:xfrm rot="10800000">
              <a:off x="5353780" y="2748696"/>
              <a:ext cx="147392" cy="1245704"/>
            </a:xfrm>
            <a:prstGeom prst="rect">
              <a:avLst/>
            </a:prstGeom>
          </p:spPr>
        </p:pic>
      </p:grpSp>
      <p:sp>
        <p:nvSpPr>
          <p:cNvPr id="31" name="Rectangle 30">
            <a:extLst>
              <a:ext uri="{FF2B5EF4-FFF2-40B4-BE49-F238E27FC236}">
                <a16:creationId xmlns:a16="http://schemas.microsoft.com/office/drawing/2014/main" id="{25F1B8C2-073E-AD48-910D-4AA294728C05}"/>
              </a:ext>
            </a:extLst>
          </p:cNvPr>
          <p:cNvSpPr/>
          <p:nvPr/>
        </p:nvSpPr>
        <p:spPr>
          <a:xfrm>
            <a:off x="5956646" y="6163439"/>
            <a:ext cx="2908874" cy="756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b="1" dirty="0">
                <a:solidFill>
                  <a:srgbClr val="C00000"/>
                </a:solidFill>
              </a:rPr>
              <a:t>Age @ 1</a:t>
            </a:r>
            <a:r>
              <a:rPr lang="en-US" sz="2600" b="1" baseline="30000" dirty="0">
                <a:solidFill>
                  <a:srgbClr val="C00000"/>
                </a:solidFill>
              </a:rPr>
              <a:t>st</a:t>
            </a:r>
            <a:r>
              <a:rPr lang="en-US" sz="2600" b="1" dirty="0">
                <a:solidFill>
                  <a:srgbClr val="C00000"/>
                </a:solidFill>
              </a:rPr>
              <a:t> rep = 9</a:t>
            </a:r>
          </a:p>
        </p:txBody>
      </p:sp>
      <p:cxnSp>
        <p:nvCxnSpPr>
          <p:cNvPr id="14" name="Straight Arrow Connector 13">
            <a:extLst>
              <a:ext uri="{FF2B5EF4-FFF2-40B4-BE49-F238E27FC236}">
                <a16:creationId xmlns:a16="http://schemas.microsoft.com/office/drawing/2014/main" id="{7EE22CF9-0C4D-1644-8153-2FEAFD69F176}"/>
              </a:ext>
            </a:extLst>
          </p:cNvPr>
          <p:cNvCxnSpPr>
            <a:cxnSpLocks/>
            <a:stCxn id="31" idx="1"/>
          </p:cNvCxnSpPr>
          <p:nvPr/>
        </p:nvCxnSpPr>
        <p:spPr>
          <a:xfrm flipH="1">
            <a:off x="5622800" y="6541631"/>
            <a:ext cx="333847"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7" name="Freeform 36">
            <a:extLst>
              <a:ext uri="{FF2B5EF4-FFF2-40B4-BE49-F238E27FC236}">
                <a16:creationId xmlns:a16="http://schemas.microsoft.com/office/drawing/2014/main" id="{C32D7ECC-4199-C743-9ED6-79DEAA81377D}"/>
              </a:ext>
            </a:extLst>
          </p:cNvPr>
          <p:cNvSpPr/>
          <p:nvPr/>
        </p:nvSpPr>
        <p:spPr>
          <a:xfrm>
            <a:off x="1202204" y="6104106"/>
            <a:ext cx="1090247" cy="501162"/>
          </a:xfrm>
          <a:custGeom>
            <a:avLst/>
            <a:gdLst>
              <a:gd name="connsiteX0" fmla="*/ 0 w 1090247"/>
              <a:gd name="connsiteY0" fmla="*/ 0 h 501162"/>
              <a:gd name="connsiteX1" fmla="*/ 276958 w 1090247"/>
              <a:gd name="connsiteY1" fmla="*/ 74735 h 501162"/>
              <a:gd name="connsiteX2" fmla="*/ 514350 w 1090247"/>
              <a:gd name="connsiteY2" fmla="*/ 162658 h 501162"/>
              <a:gd name="connsiteX3" fmla="*/ 729762 w 1090247"/>
              <a:gd name="connsiteY3" fmla="*/ 263770 h 501162"/>
              <a:gd name="connsiteX4" fmla="*/ 949570 w 1090247"/>
              <a:gd name="connsiteY4" fmla="*/ 395654 h 501162"/>
              <a:gd name="connsiteX5" fmla="*/ 1090247 w 1090247"/>
              <a:gd name="connsiteY5" fmla="*/ 501162 h 50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0247" h="501162">
                <a:moveTo>
                  <a:pt x="0" y="0"/>
                </a:moveTo>
                <a:cubicBezTo>
                  <a:pt x="95616" y="23812"/>
                  <a:pt x="191233" y="47625"/>
                  <a:pt x="276958" y="74735"/>
                </a:cubicBezTo>
                <a:cubicBezTo>
                  <a:pt x="362683" y="101845"/>
                  <a:pt x="438883" y="131152"/>
                  <a:pt x="514350" y="162658"/>
                </a:cubicBezTo>
                <a:cubicBezTo>
                  <a:pt x="589817" y="194164"/>
                  <a:pt x="657225" y="224937"/>
                  <a:pt x="729762" y="263770"/>
                </a:cubicBezTo>
                <a:cubicBezTo>
                  <a:pt x="802299" y="302603"/>
                  <a:pt x="889489" y="356089"/>
                  <a:pt x="949570" y="395654"/>
                </a:cubicBezTo>
                <a:cubicBezTo>
                  <a:pt x="1009651" y="435219"/>
                  <a:pt x="1049949" y="468190"/>
                  <a:pt x="1090247" y="501162"/>
                </a:cubicBezTo>
              </a:path>
            </a:pathLst>
          </a:cu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3BD50D2E-459F-7246-A1B3-EDD2AE72595A}"/>
              </a:ext>
            </a:extLst>
          </p:cNvPr>
          <p:cNvSpPr txBox="1"/>
          <p:nvPr/>
        </p:nvSpPr>
        <p:spPr>
          <a:xfrm rot="5400000">
            <a:off x="4503865" y="3076742"/>
            <a:ext cx="2110234" cy="246221"/>
          </a:xfrm>
          <a:prstGeom prst="rect">
            <a:avLst/>
          </a:prstGeom>
          <a:solidFill>
            <a:schemeClr val="bg1"/>
          </a:solidFill>
        </p:spPr>
        <p:txBody>
          <a:bodyPr wrap="square" rtlCol="0">
            <a:spAutoFit/>
          </a:bodyPr>
          <a:lstStyle/>
          <a:p>
            <a:pPr algn="r"/>
            <a:r>
              <a:rPr lang="en-US" sz="1000" dirty="0">
                <a:latin typeface="+mj-lt"/>
                <a:cs typeface="Franklin Gothic Medium"/>
              </a:rPr>
              <a:t>juvenile mortality rate per IBI</a:t>
            </a:r>
          </a:p>
        </p:txBody>
      </p:sp>
      <p:sp>
        <p:nvSpPr>
          <p:cNvPr id="3" name="TextBox 2">
            <a:extLst>
              <a:ext uri="{FF2B5EF4-FFF2-40B4-BE49-F238E27FC236}">
                <a16:creationId xmlns:a16="http://schemas.microsoft.com/office/drawing/2014/main" id="{FACBA589-AB74-197F-3CDB-9EFD8A40EE51}"/>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40935073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287771C-1688-954A-9FBE-49B3C6B97895}"/>
              </a:ext>
            </a:extLst>
          </p:cNvPr>
          <p:cNvSpPr txBox="1">
            <a:spLocks/>
          </p:cNvSpPr>
          <p:nvPr/>
        </p:nvSpPr>
        <p:spPr>
          <a:xfrm>
            <a:off x="5608635" y="820967"/>
            <a:ext cx="3591050"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solidFill>
                  <a:schemeClr val="bg1">
                    <a:lumMod val="65000"/>
                  </a:schemeClr>
                </a:solidFill>
                <a:latin typeface="+mn-lt"/>
              </a:rPr>
              <a:t>We plotted </a:t>
            </a:r>
            <a:r>
              <a:rPr lang="en-US" sz="2800" dirty="0">
                <a:solidFill>
                  <a:schemeClr val="bg1">
                    <a:lumMod val="65000"/>
                  </a:schemeClr>
                </a:solidFill>
              </a:rPr>
              <a:t>             </a:t>
            </a:r>
            <a:r>
              <a:rPr lang="en-US" sz="2800" b="1" dirty="0">
                <a:solidFill>
                  <a:schemeClr val="bg1">
                    <a:lumMod val="65000"/>
                  </a:schemeClr>
                </a:solidFill>
                <a:latin typeface="+mn-lt"/>
              </a:rPr>
              <a:t>zero-growth lines</a:t>
            </a:r>
            <a:r>
              <a:rPr lang="en-US" sz="2800" dirty="0">
                <a:solidFill>
                  <a:schemeClr val="bg1">
                    <a:lumMod val="65000"/>
                  </a:schemeClr>
                </a:solidFill>
                <a:latin typeface="+mn-lt"/>
              </a:rPr>
              <a:t> to evaluate lemur population trajectories across different </a:t>
            </a:r>
            <a:r>
              <a:rPr lang="en-US" sz="2800" b="1" dirty="0">
                <a:solidFill>
                  <a:schemeClr val="bg1">
                    <a:lumMod val="65000"/>
                  </a:schemeClr>
                </a:solidFill>
                <a:latin typeface="+mn-lt"/>
              </a:rPr>
              <a:t>mortality rates</a:t>
            </a:r>
            <a:r>
              <a:rPr lang="en-US" sz="2800" dirty="0">
                <a:solidFill>
                  <a:schemeClr val="bg1">
                    <a:lumMod val="65000"/>
                  </a:schemeClr>
                </a:solidFill>
                <a:latin typeface="+mn-lt"/>
              </a:rPr>
              <a:t>.</a:t>
            </a:r>
          </a:p>
        </p:txBody>
      </p:sp>
      <p:grpSp>
        <p:nvGrpSpPr>
          <p:cNvPr id="30" name="Group 29">
            <a:extLst>
              <a:ext uri="{FF2B5EF4-FFF2-40B4-BE49-F238E27FC236}">
                <a16:creationId xmlns:a16="http://schemas.microsoft.com/office/drawing/2014/main" id="{80647518-E63C-7A4F-A61B-126A4702C56C}"/>
              </a:ext>
            </a:extLst>
          </p:cNvPr>
          <p:cNvGrpSpPr/>
          <p:nvPr/>
        </p:nvGrpSpPr>
        <p:grpSpPr>
          <a:xfrm>
            <a:off x="0" y="6626"/>
            <a:ext cx="5555517" cy="6930099"/>
            <a:chOff x="-54345" y="-72099"/>
            <a:chExt cx="5555517" cy="6930099"/>
          </a:xfrm>
        </p:grpSpPr>
        <p:grpSp>
          <p:nvGrpSpPr>
            <p:cNvPr id="5" name="Group 4">
              <a:extLst>
                <a:ext uri="{FF2B5EF4-FFF2-40B4-BE49-F238E27FC236}">
                  <a16:creationId xmlns:a16="http://schemas.microsoft.com/office/drawing/2014/main" id="{DF122639-5D57-CE48-9863-E56A3DEA889E}"/>
                </a:ext>
              </a:extLst>
            </p:cNvPr>
            <p:cNvGrpSpPr/>
            <p:nvPr/>
          </p:nvGrpSpPr>
          <p:grpSpPr>
            <a:xfrm>
              <a:off x="-54345" y="-72099"/>
              <a:ext cx="5300797" cy="6930099"/>
              <a:chOff x="-54345" y="-72099"/>
              <a:chExt cx="5300797" cy="6930099"/>
            </a:xfrm>
          </p:grpSpPr>
          <p:pic>
            <p:nvPicPr>
              <p:cNvPr id="11" name="Picture 10">
                <a:extLst>
                  <a:ext uri="{FF2B5EF4-FFF2-40B4-BE49-F238E27FC236}">
                    <a16:creationId xmlns:a16="http://schemas.microsoft.com/office/drawing/2014/main" id="{CCB5EF80-41D6-6747-8777-72D344AA1B0C}"/>
                  </a:ext>
                </a:extLst>
              </p:cNvPr>
              <p:cNvPicPr>
                <a:picLocks noChangeAspect="1"/>
              </p:cNvPicPr>
              <p:nvPr/>
            </p:nvPicPr>
            <p:blipFill rotWithShape="1">
              <a:blip r:embed="rId3"/>
              <a:srcRect l="20388" t="6368" r="23208" b="49665"/>
              <a:stretch/>
            </p:blipFill>
            <p:spPr>
              <a:xfrm>
                <a:off x="-6485" y="553728"/>
                <a:ext cx="850636" cy="657675"/>
              </a:xfrm>
              <a:prstGeom prst="rect">
                <a:avLst/>
              </a:prstGeom>
              <a:ln>
                <a:noFill/>
              </a:ln>
              <a:effectLst>
                <a:softEdge rad="112500"/>
              </a:effectLst>
            </p:spPr>
          </p:pic>
          <p:pic>
            <p:nvPicPr>
              <p:cNvPr id="12" name="Picture 11">
                <a:extLst>
                  <a:ext uri="{FF2B5EF4-FFF2-40B4-BE49-F238E27FC236}">
                    <a16:creationId xmlns:a16="http://schemas.microsoft.com/office/drawing/2014/main" id="{D579FD54-3E63-B244-AD9C-15912E7758BE}"/>
                  </a:ext>
                </a:extLst>
              </p:cNvPr>
              <p:cNvPicPr>
                <a:picLocks noChangeAspect="1"/>
              </p:cNvPicPr>
              <p:nvPr/>
            </p:nvPicPr>
            <p:blipFill rotWithShape="1">
              <a:blip r:embed="rId4"/>
              <a:srcRect l="13813" r="14819" b="-2001"/>
              <a:stretch/>
            </p:blipFill>
            <p:spPr>
              <a:xfrm>
                <a:off x="5290" y="-72099"/>
                <a:ext cx="774176" cy="698015"/>
              </a:xfrm>
              <a:prstGeom prst="rect">
                <a:avLst/>
              </a:prstGeom>
              <a:ln>
                <a:noFill/>
              </a:ln>
              <a:effectLst>
                <a:softEdge rad="112500"/>
              </a:effectLst>
            </p:spPr>
          </p:pic>
          <p:pic>
            <p:nvPicPr>
              <p:cNvPr id="16" name="Picture 15">
                <a:extLst>
                  <a:ext uri="{FF2B5EF4-FFF2-40B4-BE49-F238E27FC236}">
                    <a16:creationId xmlns:a16="http://schemas.microsoft.com/office/drawing/2014/main" id="{F19315B2-656B-C14B-A879-1B4C3FA0DB89}"/>
                  </a:ext>
                </a:extLst>
              </p:cNvPr>
              <p:cNvPicPr>
                <a:picLocks noChangeAspect="1"/>
              </p:cNvPicPr>
              <p:nvPr/>
            </p:nvPicPr>
            <p:blipFill rotWithShape="1">
              <a:blip r:embed="rId5"/>
              <a:srcRect l="-1" t="10740" r="41742" b="54974"/>
              <a:stretch/>
            </p:blipFill>
            <p:spPr>
              <a:xfrm>
                <a:off x="-11412" y="1755600"/>
                <a:ext cx="808480" cy="697934"/>
              </a:xfrm>
              <a:prstGeom prst="rect">
                <a:avLst/>
              </a:prstGeom>
              <a:ln>
                <a:noFill/>
              </a:ln>
              <a:effectLst>
                <a:softEdge rad="112500"/>
              </a:effectLst>
            </p:spPr>
          </p:pic>
          <p:pic>
            <p:nvPicPr>
              <p:cNvPr id="17" name="Picture 16">
                <a:extLst>
                  <a:ext uri="{FF2B5EF4-FFF2-40B4-BE49-F238E27FC236}">
                    <a16:creationId xmlns:a16="http://schemas.microsoft.com/office/drawing/2014/main" id="{1AC98432-98E7-BC4B-BBA3-25B2549CE77B}"/>
                  </a:ext>
                </a:extLst>
              </p:cNvPr>
              <p:cNvPicPr>
                <a:picLocks noChangeAspect="1"/>
              </p:cNvPicPr>
              <p:nvPr/>
            </p:nvPicPr>
            <p:blipFill rotWithShape="1">
              <a:blip r:embed="rId6"/>
              <a:srcRect l="15925" t="5321" r="17485" b="60660"/>
              <a:stretch/>
            </p:blipFill>
            <p:spPr>
              <a:xfrm>
                <a:off x="-53567" y="2404157"/>
                <a:ext cx="818848" cy="657676"/>
              </a:xfrm>
              <a:prstGeom prst="rect">
                <a:avLst/>
              </a:prstGeom>
              <a:ln>
                <a:noFill/>
              </a:ln>
              <a:effectLst>
                <a:softEdge rad="112500"/>
              </a:effectLst>
            </p:spPr>
          </p:pic>
          <p:pic>
            <p:nvPicPr>
              <p:cNvPr id="18" name="Picture 17">
                <a:extLst>
                  <a:ext uri="{FF2B5EF4-FFF2-40B4-BE49-F238E27FC236}">
                    <a16:creationId xmlns:a16="http://schemas.microsoft.com/office/drawing/2014/main" id="{217C94E5-6533-7F4D-97B7-106CCBF65566}"/>
                  </a:ext>
                </a:extLst>
              </p:cNvPr>
              <p:cNvPicPr>
                <a:picLocks noChangeAspect="1"/>
              </p:cNvPicPr>
              <p:nvPr/>
            </p:nvPicPr>
            <p:blipFill>
              <a:blip r:embed="rId7"/>
              <a:stretch>
                <a:fillRect/>
              </a:stretch>
            </p:blipFill>
            <p:spPr>
              <a:xfrm>
                <a:off x="-37746" y="3631781"/>
                <a:ext cx="850636" cy="623188"/>
              </a:xfrm>
              <a:prstGeom prst="rect">
                <a:avLst/>
              </a:prstGeom>
              <a:ln>
                <a:noFill/>
              </a:ln>
              <a:effectLst>
                <a:softEdge rad="112500"/>
              </a:effectLst>
            </p:spPr>
          </p:pic>
          <p:pic>
            <p:nvPicPr>
              <p:cNvPr id="19" name="Picture 18">
                <a:extLst>
                  <a:ext uri="{FF2B5EF4-FFF2-40B4-BE49-F238E27FC236}">
                    <a16:creationId xmlns:a16="http://schemas.microsoft.com/office/drawing/2014/main" id="{46014EE6-5445-ED45-A425-F6A9081EC700}"/>
                  </a:ext>
                </a:extLst>
              </p:cNvPr>
              <p:cNvPicPr>
                <a:picLocks noChangeAspect="1"/>
              </p:cNvPicPr>
              <p:nvPr/>
            </p:nvPicPr>
            <p:blipFill rotWithShape="1">
              <a:blip r:embed="rId8"/>
              <a:srcRect l="43109" t="1" r="13599" b="42253"/>
              <a:stretch/>
            </p:blipFill>
            <p:spPr>
              <a:xfrm>
                <a:off x="-16668" y="2971791"/>
                <a:ext cx="808481" cy="697935"/>
              </a:xfrm>
              <a:prstGeom prst="rect">
                <a:avLst/>
              </a:prstGeom>
              <a:ln>
                <a:noFill/>
              </a:ln>
              <a:effectLst>
                <a:softEdge rad="112500"/>
              </a:effectLst>
            </p:spPr>
          </p:pic>
          <p:pic>
            <p:nvPicPr>
              <p:cNvPr id="20" name="Picture 19">
                <a:extLst>
                  <a:ext uri="{FF2B5EF4-FFF2-40B4-BE49-F238E27FC236}">
                    <a16:creationId xmlns:a16="http://schemas.microsoft.com/office/drawing/2014/main" id="{A628D314-8CC3-F54E-9AA4-8311BA785375}"/>
                  </a:ext>
                </a:extLst>
              </p:cNvPr>
              <p:cNvPicPr>
                <a:picLocks noChangeAspect="1"/>
              </p:cNvPicPr>
              <p:nvPr/>
            </p:nvPicPr>
            <p:blipFill rotWithShape="1">
              <a:blip r:embed="rId9"/>
              <a:srcRect r="31131" b="30619"/>
              <a:stretch/>
            </p:blipFill>
            <p:spPr>
              <a:xfrm>
                <a:off x="-15350" y="4181892"/>
                <a:ext cx="852920" cy="694245"/>
              </a:xfrm>
              <a:prstGeom prst="rect">
                <a:avLst/>
              </a:prstGeom>
              <a:ln>
                <a:noFill/>
              </a:ln>
              <a:effectLst>
                <a:softEdge rad="112500"/>
              </a:effectLst>
            </p:spPr>
          </p:pic>
          <p:pic>
            <p:nvPicPr>
              <p:cNvPr id="21" name="Picture 20">
                <a:extLst>
                  <a:ext uri="{FF2B5EF4-FFF2-40B4-BE49-F238E27FC236}">
                    <a16:creationId xmlns:a16="http://schemas.microsoft.com/office/drawing/2014/main" id="{4D28C1CA-04E5-1840-9981-A4E0B96D3D93}"/>
                  </a:ext>
                </a:extLst>
              </p:cNvPr>
              <p:cNvPicPr>
                <a:picLocks noChangeAspect="1"/>
              </p:cNvPicPr>
              <p:nvPr/>
            </p:nvPicPr>
            <p:blipFill rotWithShape="1">
              <a:blip r:embed="rId10"/>
              <a:srcRect l="26679" t="25356" r="14900" b="40808"/>
              <a:stretch/>
            </p:blipFill>
            <p:spPr>
              <a:xfrm>
                <a:off x="5290" y="1150908"/>
                <a:ext cx="774176" cy="657675"/>
              </a:xfrm>
              <a:prstGeom prst="rect">
                <a:avLst/>
              </a:prstGeom>
              <a:ln>
                <a:noFill/>
              </a:ln>
              <a:effectLst>
                <a:softEdge rad="112500"/>
              </a:effectLst>
            </p:spPr>
          </p:pic>
          <p:pic>
            <p:nvPicPr>
              <p:cNvPr id="22" name="Picture 21">
                <a:extLst>
                  <a:ext uri="{FF2B5EF4-FFF2-40B4-BE49-F238E27FC236}">
                    <a16:creationId xmlns:a16="http://schemas.microsoft.com/office/drawing/2014/main" id="{56C8DF80-E4DA-F542-A372-D88CB12FA3E0}"/>
                  </a:ext>
                </a:extLst>
              </p:cNvPr>
              <p:cNvPicPr>
                <a:picLocks noChangeAspect="1"/>
              </p:cNvPicPr>
              <p:nvPr/>
            </p:nvPicPr>
            <p:blipFill rotWithShape="1">
              <a:blip r:embed="rId11"/>
              <a:srcRect l="14000" r="27174" b="25759"/>
              <a:stretch/>
            </p:blipFill>
            <p:spPr>
              <a:xfrm>
                <a:off x="-36082" y="5381998"/>
                <a:ext cx="892501" cy="663033"/>
              </a:xfrm>
              <a:prstGeom prst="rect">
                <a:avLst/>
              </a:prstGeom>
              <a:ln>
                <a:noFill/>
              </a:ln>
              <a:effectLst>
                <a:softEdge rad="112500"/>
              </a:effectLst>
            </p:spPr>
          </p:pic>
          <p:pic>
            <p:nvPicPr>
              <p:cNvPr id="23" name="Picture 22">
                <a:extLst>
                  <a:ext uri="{FF2B5EF4-FFF2-40B4-BE49-F238E27FC236}">
                    <a16:creationId xmlns:a16="http://schemas.microsoft.com/office/drawing/2014/main" id="{A8B061AE-8E30-774F-A959-18CE3691C5ED}"/>
                  </a:ext>
                </a:extLst>
              </p:cNvPr>
              <p:cNvPicPr>
                <a:picLocks noChangeAspect="1"/>
              </p:cNvPicPr>
              <p:nvPr/>
            </p:nvPicPr>
            <p:blipFill rotWithShape="1">
              <a:blip r:embed="rId12"/>
              <a:srcRect l="18133" t="16489" r="26453" b="20158"/>
              <a:stretch/>
            </p:blipFill>
            <p:spPr>
              <a:xfrm>
                <a:off x="-54345" y="5993988"/>
                <a:ext cx="929867" cy="687990"/>
              </a:xfrm>
              <a:prstGeom prst="rect">
                <a:avLst/>
              </a:prstGeom>
              <a:ln>
                <a:noFill/>
              </a:ln>
              <a:effectLst>
                <a:softEdge rad="112500"/>
              </a:effectLst>
            </p:spPr>
          </p:pic>
          <p:pic>
            <p:nvPicPr>
              <p:cNvPr id="24" name="Picture 23">
                <a:extLst>
                  <a:ext uri="{FF2B5EF4-FFF2-40B4-BE49-F238E27FC236}">
                    <a16:creationId xmlns:a16="http://schemas.microsoft.com/office/drawing/2014/main" id="{85AFFB9D-5A5E-804C-A1D9-5F3EE191BE3A}"/>
                  </a:ext>
                </a:extLst>
              </p:cNvPr>
              <p:cNvPicPr>
                <a:picLocks noChangeAspect="1"/>
              </p:cNvPicPr>
              <p:nvPr/>
            </p:nvPicPr>
            <p:blipFill>
              <a:blip r:embed="rId13"/>
              <a:stretch>
                <a:fillRect/>
              </a:stretch>
            </p:blipFill>
            <p:spPr>
              <a:xfrm>
                <a:off x="-37746" y="4790104"/>
                <a:ext cx="897820" cy="694245"/>
              </a:xfrm>
              <a:prstGeom prst="rect">
                <a:avLst/>
              </a:prstGeom>
              <a:ln>
                <a:noFill/>
              </a:ln>
              <a:effectLst>
                <a:softEdge rad="112500"/>
              </a:effectLst>
            </p:spPr>
          </p:pic>
          <p:pic>
            <p:nvPicPr>
              <p:cNvPr id="26" name="Picture 25">
                <a:extLst>
                  <a:ext uri="{FF2B5EF4-FFF2-40B4-BE49-F238E27FC236}">
                    <a16:creationId xmlns:a16="http://schemas.microsoft.com/office/drawing/2014/main" id="{241F9FFF-6244-3840-96F7-257FF4C7011B}"/>
                  </a:ext>
                </a:extLst>
              </p:cNvPr>
              <p:cNvPicPr>
                <a:picLocks noChangeAspect="1"/>
              </p:cNvPicPr>
              <p:nvPr/>
            </p:nvPicPr>
            <p:blipFill rotWithShape="1">
              <a:blip r:embed="rId14"/>
              <a:srcRect l="9105" t="562" r="9066" b="439"/>
              <a:stretch/>
            </p:blipFill>
            <p:spPr>
              <a:xfrm>
                <a:off x="1037618" y="0"/>
                <a:ext cx="4208834" cy="6858000"/>
              </a:xfrm>
              <a:prstGeom prst="rect">
                <a:avLst/>
              </a:prstGeom>
            </p:spPr>
          </p:pic>
          <p:pic>
            <p:nvPicPr>
              <p:cNvPr id="4" name="Picture 3">
                <a:extLst>
                  <a:ext uri="{FF2B5EF4-FFF2-40B4-BE49-F238E27FC236}">
                    <a16:creationId xmlns:a16="http://schemas.microsoft.com/office/drawing/2014/main" id="{5F8E8D26-B2F2-F94C-842C-42367EBDC686}"/>
                  </a:ext>
                </a:extLst>
              </p:cNvPr>
              <p:cNvPicPr>
                <a:picLocks noChangeAspect="1"/>
              </p:cNvPicPr>
              <p:nvPr/>
            </p:nvPicPr>
            <p:blipFill rotWithShape="1">
              <a:blip r:embed="rId14"/>
              <a:srcRect l="92578" t="666" r="851" b="3741"/>
              <a:stretch/>
            </p:blipFill>
            <p:spPr>
              <a:xfrm>
                <a:off x="757782" y="0"/>
                <a:ext cx="337940" cy="6625148"/>
              </a:xfrm>
              <a:prstGeom prst="rect">
                <a:avLst/>
              </a:prstGeom>
            </p:spPr>
          </p:pic>
        </p:grpSp>
        <p:pic>
          <p:nvPicPr>
            <p:cNvPr id="28" name="Picture 27">
              <a:extLst>
                <a:ext uri="{FF2B5EF4-FFF2-40B4-BE49-F238E27FC236}">
                  <a16:creationId xmlns:a16="http://schemas.microsoft.com/office/drawing/2014/main" id="{CDFB1E94-A870-0D49-9C51-D85AB1D29898}"/>
                </a:ext>
              </a:extLst>
            </p:cNvPr>
            <p:cNvPicPr>
              <a:picLocks noChangeAspect="1"/>
            </p:cNvPicPr>
            <p:nvPr/>
          </p:nvPicPr>
          <p:blipFill rotWithShape="1">
            <a:blip r:embed="rId14"/>
            <a:srcRect l="5666" t="666" r="93155" b="3741"/>
            <a:stretch/>
          </p:blipFill>
          <p:spPr>
            <a:xfrm rot="10800000">
              <a:off x="5166437" y="-19880"/>
              <a:ext cx="60676" cy="6625147"/>
            </a:xfrm>
            <a:prstGeom prst="rect">
              <a:avLst/>
            </a:prstGeom>
          </p:spPr>
        </p:pic>
        <p:pic>
          <p:nvPicPr>
            <p:cNvPr id="27" name="Picture 26">
              <a:extLst>
                <a:ext uri="{FF2B5EF4-FFF2-40B4-BE49-F238E27FC236}">
                  <a16:creationId xmlns:a16="http://schemas.microsoft.com/office/drawing/2014/main" id="{9777E7B5-79DB-C44B-9CA7-96BF070C0724}"/>
                </a:ext>
              </a:extLst>
            </p:cNvPr>
            <p:cNvPicPr>
              <a:picLocks noChangeAspect="1"/>
            </p:cNvPicPr>
            <p:nvPr/>
          </p:nvPicPr>
          <p:blipFill rotWithShape="1">
            <a:blip r:embed="rId14"/>
            <a:srcRect l="3071" t="666" r="93934" b="3741"/>
            <a:stretch/>
          </p:blipFill>
          <p:spPr>
            <a:xfrm>
              <a:off x="5193234" y="6626"/>
              <a:ext cx="154018" cy="6625148"/>
            </a:xfrm>
            <a:prstGeom prst="rect">
              <a:avLst/>
            </a:prstGeom>
          </p:spPr>
        </p:pic>
        <p:pic>
          <p:nvPicPr>
            <p:cNvPr id="29" name="Picture 28">
              <a:extLst>
                <a:ext uri="{FF2B5EF4-FFF2-40B4-BE49-F238E27FC236}">
                  <a16:creationId xmlns:a16="http://schemas.microsoft.com/office/drawing/2014/main" id="{09E92E69-5C3D-B449-8D80-456EF0444A13}"/>
                </a:ext>
              </a:extLst>
            </p:cNvPr>
            <p:cNvPicPr>
              <a:picLocks noChangeAspect="1"/>
            </p:cNvPicPr>
            <p:nvPr/>
          </p:nvPicPr>
          <p:blipFill rotWithShape="1">
            <a:blip r:embed="rId14"/>
            <a:srcRect l="236" t="39195" r="96897" b="42831"/>
            <a:stretch/>
          </p:blipFill>
          <p:spPr>
            <a:xfrm rot="10800000">
              <a:off x="5353780" y="2748696"/>
              <a:ext cx="147392" cy="1245704"/>
            </a:xfrm>
            <a:prstGeom prst="rect">
              <a:avLst/>
            </a:prstGeom>
          </p:spPr>
        </p:pic>
      </p:grpSp>
      <p:sp>
        <p:nvSpPr>
          <p:cNvPr id="31" name="Title 1">
            <a:extLst>
              <a:ext uri="{FF2B5EF4-FFF2-40B4-BE49-F238E27FC236}">
                <a16:creationId xmlns:a16="http://schemas.microsoft.com/office/drawing/2014/main" id="{C6751A9F-EAB9-C34C-A84B-9685E8C81071}"/>
              </a:ext>
            </a:extLst>
          </p:cNvPr>
          <p:cNvSpPr txBox="1">
            <a:spLocks/>
          </p:cNvSpPr>
          <p:nvPr/>
        </p:nvSpPr>
        <p:spPr>
          <a:xfrm>
            <a:off x="5608636" y="2869378"/>
            <a:ext cx="3322663"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Lemurs with </a:t>
            </a:r>
            <a:r>
              <a:rPr lang="en-US" sz="2800" b="1" dirty="0">
                <a:solidFill>
                  <a:srgbClr val="C00000"/>
                </a:solidFill>
                <a:latin typeface="+mn-lt"/>
              </a:rPr>
              <a:t>faster life histories</a:t>
            </a:r>
            <a:r>
              <a:rPr lang="en-US" sz="2800" dirty="0">
                <a:latin typeface="+mn-lt"/>
              </a:rPr>
              <a:t> are resilient to </a:t>
            </a:r>
            <a:r>
              <a:rPr lang="en-US" sz="2800" b="1" dirty="0">
                <a:solidFill>
                  <a:srgbClr val="C00000"/>
                </a:solidFill>
                <a:latin typeface="+mn-lt"/>
              </a:rPr>
              <a:t>mortality</a:t>
            </a:r>
            <a:r>
              <a:rPr lang="en-US" sz="2800" dirty="0">
                <a:latin typeface="+mn-lt"/>
              </a:rPr>
              <a:t>.</a:t>
            </a:r>
          </a:p>
        </p:txBody>
      </p:sp>
      <p:sp>
        <p:nvSpPr>
          <p:cNvPr id="32" name="Rectangle 31">
            <a:extLst>
              <a:ext uri="{FF2B5EF4-FFF2-40B4-BE49-F238E27FC236}">
                <a16:creationId xmlns:a16="http://schemas.microsoft.com/office/drawing/2014/main" id="{2C3BBB92-070E-794B-91ED-71B5569C8AF8}"/>
              </a:ext>
            </a:extLst>
          </p:cNvPr>
          <p:cNvSpPr/>
          <p:nvPr/>
        </p:nvSpPr>
        <p:spPr>
          <a:xfrm>
            <a:off x="1170832" y="99733"/>
            <a:ext cx="4076746" cy="532721"/>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2D8CB8F-8693-BF4F-B1EF-0EAC7AAC2F46}"/>
              </a:ext>
            </a:extLst>
          </p:cNvPr>
          <p:cNvSpPr/>
          <p:nvPr/>
        </p:nvSpPr>
        <p:spPr>
          <a:xfrm>
            <a:off x="1172676" y="653461"/>
            <a:ext cx="4076746" cy="576173"/>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BE3A225-303A-FD4B-8AFA-DE1879999266}"/>
              </a:ext>
            </a:extLst>
          </p:cNvPr>
          <p:cNvSpPr txBox="1"/>
          <p:nvPr/>
        </p:nvSpPr>
        <p:spPr>
          <a:xfrm rot="5400000">
            <a:off x="4452718" y="3194604"/>
            <a:ext cx="2110234" cy="246221"/>
          </a:xfrm>
          <a:prstGeom prst="rect">
            <a:avLst/>
          </a:prstGeom>
          <a:solidFill>
            <a:schemeClr val="bg1"/>
          </a:solidFill>
        </p:spPr>
        <p:txBody>
          <a:bodyPr wrap="square" rtlCol="0">
            <a:spAutoFit/>
          </a:bodyPr>
          <a:lstStyle/>
          <a:p>
            <a:pPr algn="r"/>
            <a:r>
              <a:rPr lang="en-US" sz="1000" dirty="0">
                <a:latin typeface="+mj-lt"/>
                <a:cs typeface="Franklin Gothic Medium"/>
              </a:rPr>
              <a:t>juvenile mortality rate per IBI</a:t>
            </a:r>
          </a:p>
        </p:txBody>
      </p:sp>
      <p:sp>
        <p:nvSpPr>
          <p:cNvPr id="35" name="Rectangle 34">
            <a:extLst>
              <a:ext uri="{FF2B5EF4-FFF2-40B4-BE49-F238E27FC236}">
                <a16:creationId xmlns:a16="http://schemas.microsoft.com/office/drawing/2014/main" id="{C1958778-7925-FC46-8B3F-64F64361012F}"/>
              </a:ext>
            </a:extLst>
          </p:cNvPr>
          <p:cNvSpPr/>
          <p:nvPr/>
        </p:nvSpPr>
        <p:spPr>
          <a:xfrm>
            <a:off x="3995531" y="6721735"/>
            <a:ext cx="1371600" cy="129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9C94D77-7EBC-AD97-061D-DD15CD222814}"/>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30370159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80647518-E63C-7A4F-A61B-126A4702C56C}"/>
              </a:ext>
            </a:extLst>
          </p:cNvPr>
          <p:cNvGrpSpPr/>
          <p:nvPr/>
        </p:nvGrpSpPr>
        <p:grpSpPr>
          <a:xfrm>
            <a:off x="113296" y="6626"/>
            <a:ext cx="5555517" cy="6930099"/>
            <a:chOff x="-54345" y="-72099"/>
            <a:chExt cx="5555517" cy="6930099"/>
          </a:xfrm>
        </p:grpSpPr>
        <p:grpSp>
          <p:nvGrpSpPr>
            <p:cNvPr id="5" name="Group 4">
              <a:extLst>
                <a:ext uri="{FF2B5EF4-FFF2-40B4-BE49-F238E27FC236}">
                  <a16:creationId xmlns:a16="http://schemas.microsoft.com/office/drawing/2014/main" id="{DF122639-5D57-CE48-9863-E56A3DEA889E}"/>
                </a:ext>
              </a:extLst>
            </p:cNvPr>
            <p:cNvGrpSpPr/>
            <p:nvPr/>
          </p:nvGrpSpPr>
          <p:grpSpPr>
            <a:xfrm>
              <a:off x="-54345" y="-72099"/>
              <a:ext cx="5300797" cy="6930099"/>
              <a:chOff x="-54345" y="-72099"/>
              <a:chExt cx="5300797" cy="6930099"/>
            </a:xfrm>
          </p:grpSpPr>
          <p:pic>
            <p:nvPicPr>
              <p:cNvPr id="11" name="Picture 10">
                <a:extLst>
                  <a:ext uri="{FF2B5EF4-FFF2-40B4-BE49-F238E27FC236}">
                    <a16:creationId xmlns:a16="http://schemas.microsoft.com/office/drawing/2014/main" id="{CCB5EF80-41D6-6747-8777-72D344AA1B0C}"/>
                  </a:ext>
                </a:extLst>
              </p:cNvPr>
              <p:cNvPicPr>
                <a:picLocks noChangeAspect="1"/>
              </p:cNvPicPr>
              <p:nvPr/>
            </p:nvPicPr>
            <p:blipFill rotWithShape="1">
              <a:blip r:embed="rId3"/>
              <a:srcRect l="20388" t="6368" r="23208" b="49665"/>
              <a:stretch/>
            </p:blipFill>
            <p:spPr>
              <a:xfrm>
                <a:off x="-6485" y="553728"/>
                <a:ext cx="850636" cy="657675"/>
              </a:xfrm>
              <a:prstGeom prst="rect">
                <a:avLst/>
              </a:prstGeom>
              <a:ln>
                <a:noFill/>
              </a:ln>
              <a:effectLst>
                <a:softEdge rad="112500"/>
              </a:effectLst>
            </p:spPr>
          </p:pic>
          <p:pic>
            <p:nvPicPr>
              <p:cNvPr id="12" name="Picture 11">
                <a:extLst>
                  <a:ext uri="{FF2B5EF4-FFF2-40B4-BE49-F238E27FC236}">
                    <a16:creationId xmlns:a16="http://schemas.microsoft.com/office/drawing/2014/main" id="{D579FD54-3E63-B244-AD9C-15912E7758BE}"/>
                  </a:ext>
                </a:extLst>
              </p:cNvPr>
              <p:cNvPicPr>
                <a:picLocks noChangeAspect="1"/>
              </p:cNvPicPr>
              <p:nvPr/>
            </p:nvPicPr>
            <p:blipFill rotWithShape="1">
              <a:blip r:embed="rId4"/>
              <a:srcRect l="13813" r="14819" b="-2001"/>
              <a:stretch/>
            </p:blipFill>
            <p:spPr>
              <a:xfrm>
                <a:off x="5290" y="-72099"/>
                <a:ext cx="774176" cy="698015"/>
              </a:xfrm>
              <a:prstGeom prst="rect">
                <a:avLst/>
              </a:prstGeom>
              <a:ln>
                <a:noFill/>
              </a:ln>
              <a:effectLst>
                <a:softEdge rad="112500"/>
              </a:effectLst>
            </p:spPr>
          </p:pic>
          <p:pic>
            <p:nvPicPr>
              <p:cNvPr id="16" name="Picture 15">
                <a:extLst>
                  <a:ext uri="{FF2B5EF4-FFF2-40B4-BE49-F238E27FC236}">
                    <a16:creationId xmlns:a16="http://schemas.microsoft.com/office/drawing/2014/main" id="{F19315B2-656B-C14B-A879-1B4C3FA0DB89}"/>
                  </a:ext>
                </a:extLst>
              </p:cNvPr>
              <p:cNvPicPr>
                <a:picLocks noChangeAspect="1"/>
              </p:cNvPicPr>
              <p:nvPr/>
            </p:nvPicPr>
            <p:blipFill rotWithShape="1">
              <a:blip r:embed="rId5"/>
              <a:srcRect l="-1" t="10740" r="41742" b="54974"/>
              <a:stretch/>
            </p:blipFill>
            <p:spPr>
              <a:xfrm>
                <a:off x="-11412" y="1755600"/>
                <a:ext cx="808480" cy="697934"/>
              </a:xfrm>
              <a:prstGeom prst="rect">
                <a:avLst/>
              </a:prstGeom>
              <a:ln>
                <a:noFill/>
              </a:ln>
              <a:effectLst>
                <a:softEdge rad="112500"/>
              </a:effectLst>
            </p:spPr>
          </p:pic>
          <p:pic>
            <p:nvPicPr>
              <p:cNvPr id="17" name="Picture 16">
                <a:extLst>
                  <a:ext uri="{FF2B5EF4-FFF2-40B4-BE49-F238E27FC236}">
                    <a16:creationId xmlns:a16="http://schemas.microsoft.com/office/drawing/2014/main" id="{1AC98432-98E7-BC4B-BBA3-25B2549CE77B}"/>
                  </a:ext>
                </a:extLst>
              </p:cNvPr>
              <p:cNvPicPr>
                <a:picLocks noChangeAspect="1"/>
              </p:cNvPicPr>
              <p:nvPr/>
            </p:nvPicPr>
            <p:blipFill rotWithShape="1">
              <a:blip r:embed="rId6"/>
              <a:srcRect l="15925" t="5321" r="17485" b="60660"/>
              <a:stretch/>
            </p:blipFill>
            <p:spPr>
              <a:xfrm>
                <a:off x="-53567" y="2404157"/>
                <a:ext cx="818848" cy="657676"/>
              </a:xfrm>
              <a:prstGeom prst="rect">
                <a:avLst/>
              </a:prstGeom>
              <a:ln>
                <a:noFill/>
              </a:ln>
              <a:effectLst>
                <a:softEdge rad="112500"/>
              </a:effectLst>
            </p:spPr>
          </p:pic>
          <p:pic>
            <p:nvPicPr>
              <p:cNvPr id="18" name="Picture 17">
                <a:extLst>
                  <a:ext uri="{FF2B5EF4-FFF2-40B4-BE49-F238E27FC236}">
                    <a16:creationId xmlns:a16="http://schemas.microsoft.com/office/drawing/2014/main" id="{217C94E5-6533-7F4D-97B7-106CCBF65566}"/>
                  </a:ext>
                </a:extLst>
              </p:cNvPr>
              <p:cNvPicPr>
                <a:picLocks noChangeAspect="1"/>
              </p:cNvPicPr>
              <p:nvPr/>
            </p:nvPicPr>
            <p:blipFill>
              <a:blip r:embed="rId7"/>
              <a:stretch>
                <a:fillRect/>
              </a:stretch>
            </p:blipFill>
            <p:spPr>
              <a:xfrm>
                <a:off x="-37746" y="3631781"/>
                <a:ext cx="850636" cy="623188"/>
              </a:xfrm>
              <a:prstGeom prst="rect">
                <a:avLst/>
              </a:prstGeom>
              <a:ln>
                <a:noFill/>
              </a:ln>
              <a:effectLst>
                <a:softEdge rad="112500"/>
              </a:effectLst>
            </p:spPr>
          </p:pic>
          <p:pic>
            <p:nvPicPr>
              <p:cNvPr id="19" name="Picture 18">
                <a:extLst>
                  <a:ext uri="{FF2B5EF4-FFF2-40B4-BE49-F238E27FC236}">
                    <a16:creationId xmlns:a16="http://schemas.microsoft.com/office/drawing/2014/main" id="{46014EE6-5445-ED45-A425-F6A9081EC700}"/>
                  </a:ext>
                </a:extLst>
              </p:cNvPr>
              <p:cNvPicPr>
                <a:picLocks noChangeAspect="1"/>
              </p:cNvPicPr>
              <p:nvPr/>
            </p:nvPicPr>
            <p:blipFill rotWithShape="1">
              <a:blip r:embed="rId8"/>
              <a:srcRect l="43109" t="1" r="13599" b="42253"/>
              <a:stretch/>
            </p:blipFill>
            <p:spPr>
              <a:xfrm>
                <a:off x="-16668" y="2971791"/>
                <a:ext cx="808481" cy="697935"/>
              </a:xfrm>
              <a:prstGeom prst="rect">
                <a:avLst/>
              </a:prstGeom>
              <a:ln>
                <a:noFill/>
              </a:ln>
              <a:effectLst>
                <a:softEdge rad="112500"/>
              </a:effectLst>
            </p:spPr>
          </p:pic>
          <p:pic>
            <p:nvPicPr>
              <p:cNvPr id="20" name="Picture 19">
                <a:extLst>
                  <a:ext uri="{FF2B5EF4-FFF2-40B4-BE49-F238E27FC236}">
                    <a16:creationId xmlns:a16="http://schemas.microsoft.com/office/drawing/2014/main" id="{A628D314-8CC3-F54E-9AA4-8311BA785375}"/>
                  </a:ext>
                </a:extLst>
              </p:cNvPr>
              <p:cNvPicPr>
                <a:picLocks noChangeAspect="1"/>
              </p:cNvPicPr>
              <p:nvPr/>
            </p:nvPicPr>
            <p:blipFill rotWithShape="1">
              <a:blip r:embed="rId9"/>
              <a:srcRect r="31131" b="30619"/>
              <a:stretch/>
            </p:blipFill>
            <p:spPr>
              <a:xfrm>
                <a:off x="-15350" y="4181892"/>
                <a:ext cx="852920" cy="694245"/>
              </a:xfrm>
              <a:prstGeom prst="rect">
                <a:avLst/>
              </a:prstGeom>
              <a:ln>
                <a:noFill/>
              </a:ln>
              <a:effectLst>
                <a:softEdge rad="112500"/>
              </a:effectLst>
            </p:spPr>
          </p:pic>
          <p:pic>
            <p:nvPicPr>
              <p:cNvPr id="21" name="Picture 20">
                <a:extLst>
                  <a:ext uri="{FF2B5EF4-FFF2-40B4-BE49-F238E27FC236}">
                    <a16:creationId xmlns:a16="http://schemas.microsoft.com/office/drawing/2014/main" id="{4D28C1CA-04E5-1840-9981-A4E0B96D3D93}"/>
                  </a:ext>
                </a:extLst>
              </p:cNvPr>
              <p:cNvPicPr>
                <a:picLocks noChangeAspect="1"/>
              </p:cNvPicPr>
              <p:nvPr/>
            </p:nvPicPr>
            <p:blipFill rotWithShape="1">
              <a:blip r:embed="rId10"/>
              <a:srcRect l="26679" t="25356" r="14900" b="40808"/>
              <a:stretch/>
            </p:blipFill>
            <p:spPr>
              <a:xfrm>
                <a:off x="5290" y="1150908"/>
                <a:ext cx="774176" cy="657675"/>
              </a:xfrm>
              <a:prstGeom prst="rect">
                <a:avLst/>
              </a:prstGeom>
              <a:ln>
                <a:noFill/>
              </a:ln>
              <a:effectLst>
                <a:softEdge rad="112500"/>
              </a:effectLst>
            </p:spPr>
          </p:pic>
          <p:pic>
            <p:nvPicPr>
              <p:cNvPr id="22" name="Picture 21">
                <a:extLst>
                  <a:ext uri="{FF2B5EF4-FFF2-40B4-BE49-F238E27FC236}">
                    <a16:creationId xmlns:a16="http://schemas.microsoft.com/office/drawing/2014/main" id="{56C8DF80-E4DA-F542-A372-D88CB12FA3E0}"/>
                  </a:ext>
                </a:extLst>
              </p:cNvPr>
              <p:cNvPicPr>
                <a:picLocks noChangeAspect="1"/>
              </p:cNvPicPr>
              <p:nvPr/>
            </p:nvPicPr>
            <p:blipFill rotWithShape="1">
              <a:blip r:embed="rId11"/>
              <a:srcRect l="14000" r="27174" b="25759"/>
              <a:stretch/>
            </p:blipFill>
            <p:spPr>
              <a:xfrm>
                <a:off x="-36082" y="5381998"/>
                <a:ext cx="892501" cy="663033"/>
              </a:xfrm>
              <a:prstGeom prst="rect">
                <a:avLst/>
              </a:prstGeom>
              <a:ln>
                <a:noFill/>
              </a:ln>
              <a:effectLst>
                <a:softEdge rad="112500"/>
              </a:effectLst>
            </p:spPr>
          </p:pic>
          <p:pic>
            <p:nvPicPr>
              <p:cNvPr id="23" name="Picture 22">
                <a:extLst>
                  <a:ext uri="{FF2B5EF4-FFF2-40B4-BE49-F238E27FC236}">
                    <a16:creationId xmlns:a16="http://schemas.microsoft.com/office/drawing/2014/main" id="{A8B061AE-8E30-774F-A959-18CE3691C5ED}"/>
                  </a:ext>
                </a:extLst>
              </p:cNvPr>
              <p:cNvPicPr>
                <a:picLocks noChangeAspect="1"/>
              </p:cNvPicPr>
              <p:nvPr/>
            </p:nvPicPr>
            <p:blipFill rotWithShape="1">
              <a:blip r:embed="rId12"/>
              <a:srcRect l="18133" t="16489" r="26453" b="20158"/>
              <a:stretch/>
            </p:blipFill>
            <p:spPr>
              <a:xfrm>
                <a:off x="-54345" y="5993988"/>
                <a:ext cx="929867" cy="687990"/>
              </a:xfrm>
              <a:prstGeom prst="rect">
                <a:avLst/>
              </a:prstGeom>
              <a:ln>
                <a:noFill/>
              </a:ln>
              <a:effectLst>
                <a:softEdge rad="112500"/>
              </a:effectLst>
            </p:spPr>
          </p:pic>
          <p:pic>
            <p:nvPicPr>
              <p:cNvPr id="24" name="Picture 23">
                <a:extLst>
                  <a:ext uri="{FF2B5EF4-FFF2-40B4-BE49-F238E27FC236}">
                    <a16:creationId xmlns:a16="http://schemas.microsoft.com/office/drawing/2014/main" id="{85AFFB9D-5A5E-804C-A1D9-5F3EE191BE3A}"/>
                  </a:ext>
                </a:extLst>
              </p:cNvPr>
              <p:cNvPicPr>
                <a:picLocks noChangeAspect="1"/>
              </p:cNvPicPr>
              <p:nvPr/>
            </p:nvPicPr>
            <p:blipFill>
              <a:blip r:embed="rId13"/>
              <a:stretch>
                <a:fillRect/>
              </a:stretch>
            </p:blipFill>
            <p:spPr>
              <a:xfrm>
                <a:off x="-37746" y="4790104"/>
                <a:ext cx="897820" cy="694245"/>
              </a:xfrm>
              <a:prstGeom prst="rect">
                <a:avLst/>
              </a:prstGeom>
              <a:ln>
                <a:noFill/>
              </a:ln>
              <a:effectLst>
                <a:softEdge rad="112500"/>
              </a:effectLst>
            </p:spPr>
          </p:pic>
          <p:pic>
            <p:nvPicPr>
              <p:cNvPr id="26" name="Picture 25">
                <a:extLst>
                  <a:ext uri="{FF2B5EF4-FFF2-40B4-BE49-F238E27FC236}">
                    <a16:creationId xmlns:a16="http://schemas.microsoft.com/office/drawing/2014/main" id="{241F9FFF-6244-3840-96F7-257FF4C7011B}"/>
                  </a:ext>
                </a:extLst>
              </p:cNvPr>
              <p:cNvPicPr>
                <a:picLocks noChangeAspect="1"/>
              </p:cNvPicPr>
              <p:nvPr/>
            </p:nvPicPr>
            <p:blipFill rotWithShape="1">
              <a:blip r:embed="rId14"/>
              <a:srcRect l="9105" t="562" r="9066" b="439"/>
              <a:stretch/>
            </p:blipFill>
            <p:spPr>
              <a:xfrm>
                <a:off x="1037618" y="0"/>
                <a:ext cx="4208834" cy="6858000"/>
              </a:xfrm>
              <a:prstGeom prst="rect">
                <a:avLst/>
              </a:prstGeom>
            </p:spPr>
          </p:pic>
          <p:pic>
            <p:nvPicPr>
              <p:cNvPr id="4" name="Picture 3">
                <a:extLst>
                  <a:ext uri="{FF2B5EF4-FFF2-40B4-BE49-F238E27FC236}">
                    <a16:creationId xmlns:a16="http://schemas.microsoft.com/office/drawing/2014/main" id="{5F8E8D26-B2F2-F94C-842C-42367EBDC686}"/>
                  </a:ext>
                </a:extLst>
              </p:cNvPr>
              <p:cNvPicPr>
                <a:picLocks noChangeAspect="1"/>
              </p:cNvPicPr>
              <p:nvPr/>
            </p:nvPicPr>
            <p:blipFill rotWithShape="1">
              <a:blip r:embed="rId14"/>
              <a:srcRect l="92578" t="666" r="851" b="3741"/>
              <a:stretch/>
            </p:blipFill>
            <p:spPr>
              <a:xfrm>
                <a:off x="757782" y="0"/>
                <a:ext cx="337940" cy="6625148"/>
              </a:xfrm>
              <a:prstGeom prst="rect">
                <a:avLst/>
              </a:prstGeom>
            </p:spPr>
          </p:pic>
        </p:grpSp>
        <p:pic>
          <p:nvPicPr>
            <p:cNvPr id="28" name="Picture 27">
              <a:extLst>
                <a:ext uri="{FF2B5EF4-FFF2-40B4-BE49-F238E27FC236}">
                  <a16:creationId xmlns:a16="http://schemas.microsoft.com/office/drawing/2014/main" id="{CDFB1E94-A870-0D49-9C51-D85AB1D29898}"/>
                </a:ext>
              </a:extLst>
            </p:cNvPr>
            <p:cNvPicPr>
              <a:picLocks noChangeAspect="1"/>
            </p:cNvPicPr>
            <p:nvPr/>
          </p:nvPicPr>
          <p:blipFill rotWithShape="1">
            <a:blip r:embed="rId14"/>
            <a:srcRect l="5666" t="666" r="93155" b="3741"/>
            <a:stretch/>
          </p:blipFill>
          <p:spPr>
            <a:xfrm rot="10800000">
              <a:off x="5166437" y="-19880"/>
              <a:ext cx="60676" cy="6625147"/>
            </a:xfrm>
            <a:prstGeom prst="rect">
              <a:avLst/>
            </a:prstGeom>
          </p:spPr>
        </p:pic>
        <p:pic>
          <p:nvPicPr>
            <p:cNvPr id="27" name="Picture 26">
              <a:extLst>
                <a:ext uri="{FF2B5EF4-FFF2-40B4-BE49-F238E27FC236}">
                  <a16:creationId xmlns:a16="http://schemas.microsoft.com/office/drawing/2014/main" id="{9777E7B5-79DB-C44B-9CA7-96BF070C0724}"/>
                </a:ext>
              </a:extLst>
            </p:cNvPr>
            <p:cNvPicPr>
              <a:picLocks noChangeAspect="1"/>
            </p:cNvPicPr>
            <p:nvPr/>
          </p:nvPicPr>
          <p:blipFill rotWithShape="1">
            <a:blip r:embed="rId14"/>
            <a:srcRect l="3071" t="666" r="93934" b="3741"/>
            <a:stretch/>
          </p:blipFill>
          <p:spPr>
            <a:xfrm>
              <a:off x="5193234" y="6626"/>
              <a:ext cx="154018" cy="6625148"/>
            </a:xfrm>
            <a:prstGeom prst="rect">
              <a:avLst/>
            </a:prstGeom>
          </p:spPr>
        </p:pic>
        <p:pic>
          <p:nvPicPr>
            <p:cNvPr id="29" name="Picture 28">
              <a:extLst>
                <a:ext uri="{FF2B5EF4-FFF2-40B4-BE49-F238E27FC236}">
                  <a16:creationId xmlns:a16="http://schemas.microsoft.com/office/drawing/2014/main" id="{09E92E69-5C3D-B449-8D80-456EF0444A13}"/>
                </a:ext>
              </a:extLst>
            </p:cNvPr>
            <p:cNvPicPr>
              <a:picLocks noChangeAspect="1"/>
            </p:cNvPicPr>
            <p:nvPr/>
          </p:nvPicPr>
          <p:blipFill rotWithShape="1">
            <a:blip r:embed="rId14"/>
            <a:srcRect l="236" t="39195" r="96897" b="42831"/>
            <a:stretch/>
          </p:blipFill>
          <p:spPr>
            <a:xfrm rot="10800000">
              <a:off x="5353780" y="2748696"/>
              <a:ext cx="147392" cy="1245704"/>
            </a:xfrm>
            <a:prstGeom prst="rect">
              <a:avLst/>
            </a:prstGeom>
          </p:spPr>
        </p:pic>
      </p:grpSp>
      <p:sp>
        <p:nvSpPr>
          <p:cNvPr id="25" name="Title 1">
            <a:extLst>
              <a:ext uri="{FF2B5EF4-FFF2-40B4-BE49-F238E27FC236}">
                <a16:creationId xmlns:a16="http://schemas.microsoft.com/office/drawing/2014/main" id="{A8F70278-ABFC-ED44-8CA8-33FD359CC1A6}"/>
              </a:ext>
            </a:extLst>
          </p:cNvPr>
          <p:cNvSpPr txBox="1">
            <a:spLocks/>
          </p:cNvSpPr>
          <p:nvPr/>
        </p:nvSpPr>
        <p:spPr>
          <a:xfrm>
            <a:off x="5721932" y="4515545"/>
            <a:ext cx="3451617"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Lemurs with </a:t>
            </a:r>
            <a:r>
              <a:rPr lang="en-US" sz="2800" b="1" dirty="0">
                <a:solidFill>
                  <a:srgbClr val="C00000"/>
                </a:solidFill>
                <a:latin typeface="+mn-lt"/>
              </a:rPr>
              <a:t>slower life histories</a:t>
            </a:r>
            <a:r>
              <a:rPr lang="en-US" sz="2800" dirty="0">
                <a:latin typeface="+mn-lt"/>
              </a:rPr>
              <a:t> are particularly </a:t>
            </a:r>
            <a:r>
              <a:rPr lang="en-US" sz="2800" b="1" dirty="0">
                <a:solidFill>
                  <a:srgbClr val="C00000"/>
                </a:solidFill>
                <a:latin typeface="+mn-lt"/>
              </a:rPr>
              <a:t>vulnerable</a:t>
            </a:r>
            <a:r>
              <a:rPr lang="en-US" sz="2800" dirty="0">
                <a:latin typeface="+mn-lt"/>
              </a:rPr>
              <a:t>.</a:t>
            </a:r>
          </a:p>
        </p:txBody>
      </p:sp>
      <p:sp>
        <p:nvSpPr>
          <p:cNvPr id="33" name="Rectangle 32">
            <a:extLst>
              <a:ext uri="{FF2B5EF4-FFF2-40B4-BE49-F238E27FC236}">
                <a16:creationId xmlns:a16="http://schemas.microsoft.com/office/drawing/2014/main" id="{D6086CD9-FACF-1E4F-8B98-E60BE566E6F2}"/>
              </a:ext>
            </a:extLst>
          </p:cNvPr>
          <p:cNvSpPr/>
          <p:nvPr/>
        </p:nvSpPr>
        <p:spPr>
          <a:xfrm>
            <a:off x="1273745" y="6107821"/>
            <a:ext cx="4076746" cy="576173"/>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6FBB17C-158C-5648-8DEB-F7BC5BCE8BA9}"/>
              </a:ext>
            </a:extLst>
          </p:cNvPr>
          <p:cNvSpPr/>
          <p:nvPr/>
        </p:nvSpPr>
        <p:spPr>
          <a:xfrm>
            <a:off x="1284128" y="4292657"/>
            <a:ext cx="4076746" cy="576173"/>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itle 1">
            <a:extLst>
              <a:ext uri="{FF2B5EF4-FFF2-40B4-BE49-F238E27FC236}">
                <a16:creationId xmlns:a16="http://schemas.microsoft.com/office/drawing/2014/main" id="{DB4BD943-F688-7F4B-9C7D-75E21F0C0E05}"/>
              </a:ext>
            </a:extLst>
          </p:cNvPr>
          <p:cNvSpPr txBox="1">
            <a:spLocks/>
          </p:cNvSpPr>
          <p:nvPr/>
        </p:nvSpPr>
        <p:spPr>
          <a:xfrm>
            <a:off x="5721931" y="820967"/>
            <a:ext cx="3591050"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solidFill>
                  <a:schemeClr val="bg1">
                    <a:lumMod val="65000"/>
                  </a:schemeClr>
                </a:solidFill>
                <a:latin typeface="+mn-lt"/>
              </a:rPr>
              <a:t>We plotted </a:t>
            </a:r>
          </a:p>
          <a:p>
            <a:r>
              <a:rPr lang="en-US" sz="2800" b="1" dirty="0">
                <a:solidFill>
                  <a:schemeClr val="bg1">
                    <a:lumMod val="65000"/>
                  </a:schemeClr>
                </a:solidFill>
                <a:latin typeface="+mn-lt"/>
              </a:rPr>
              <a:t>zero-growth lines</a:t>
            </a:r>
            <a:r>
              <a:rPr lang="en-US" sz="2800" dirty="0">
                <a:solidFill>
                  <a:schemeClr val="bg1">
                    <a:lumMod val="65000"/>
                  </a:schemeClr>
                </a:solidFill>
                <a:latin typeface="+mn-lt"/>
              </a:rPr>
              <a:t> to evaluate lemur population trajectories across different </a:t>
            </a:r>
            <a:r>
              <a:rPr lang="en-US" sz="2800" b="1" dirty="0">
                <a:solidFill>
                  <a:schemeClr val="bg1">
                    <a:lumMod val="65000"/>
                  </a:schemeClr>
                </a:solidFill>
                <a:latin typeface="+mn-lt"/>
              </a:rPr>
              <a:t>mortality rates</a:t>
            </a:r>
            <a:r>
              <a:rPr lang="en-US" sz="2800" dirty="0">
                <a:solidFill>
                  <a:schemeClr val="bg1">
                    <a:lumMod val="65000"/>
                  </a:schemeClr>
                </a:solidFill>
                <a:latin typeface="+mn-lt"/>
              </a:rPr>
              <a:t>.</a:t>
            </a:r>
          </a:p>
        </p:txBody>
      </p:sp>
      <p:sp>
        <p:nvSpPr>
          <p:cNvPr id="36" name="Title 1">
            <a:extLst>
              <a:ext uri="{FF2B5EF4-FFF2-40B4-BE49-F238E27FC236}">
                <a16:creationId xmlns:a16="http://schemas.microsoft.com/office/drawing/2014/main" id="{67379A4A-A9A9-184A-8E58-1DA059E5E54F}"/>
              </a:ext>
            </a:extLst>
          </p:cNvPr>
          <p:cNvSpPr txBox="1">
            <a:spLocks/>
          </p:cNvSpPr>
          <p:nvPr/>
        </p:nvSpPr>
        <p:spPr>
          <a:xfrm>
            <a:off x="5721932" y="2869378"/>
            <a:ext cx="3322663"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solidFill>
                  <a:schemeClr val="bg1">
                    <a:lumMod val="65000"/>
                  </a:schemeClr>
                </a:solidFill>
                <a:latin typeface="+mn-lt"/>
              </a:rPr>
              <a:t>Lemurs with </a:t>
            </a:r>
            <a:r>
              <a:rPr lang="en-US" sz="2800" b="1" dirty="0">
                <a:solidFill>
                  <a:schemeClr val="bg1">
                    <a:lumMod val="65000"/>
                  </a:schemeClr>
                </a:solidFill>
                <a:latin typeface="+mn-lt"/>
              </a:rPr>
              <a:t>faster life histories</a:t>
            </a:r>
            <a:r>
              <a:rPr lang="en-US" sz="2800" dirty="0">
                <a:solidFill>
                  <a:schemeClr val="bg1">
                    <a:lumMod val="65000"/>
                  </a:schemeClr>
                </a:solidFill>
                <a:latin typeface="+mn-lt"/>
              </a:rPr>
              <a:t> are resilient to </a:t>
            </a:r>
            <a:r>
              <a:rPr lang="en-US" sz="2800" b="1" dirty="0">
                <a:solidFill>
                  <a:schemeClr val="bg1">
                    <a:lumMod val="65000"/>
                  </a:schemeClr>
                </a:solidFill>
                <a:latin typeface="+mn-lt"/>
              </a:rPr>
              <a:t>mortality</a:t>
            </a:r>
            <a:r>
              <a:rPr lang="en-US" sz="2800" dirty="0">
                <a:solidFill>
                  <a:schemeClr val="bg1">
                    <a:lumMod val="65000"/>
                  </a:schemeClr>
                </a:solidFill>
                <a:latin typeface="+mn-lt"/>
              </a:rPr>
              <a:t>.</a:t>
            </a:r>
          </a:p>
        </p:txBody>
      </p:sp>
      <p:sp>
        <p:nvSpPr>
          <p:cNvPr id="31" name="TextBox 30">
            <a:extLst>
              <a:ext uri="{FF2B5EF4-FFF2-40B4-BE49-F238E27FC236}">
                <a16:creationId xmlns:a16="http://schemas.microsoft.com/office/drawing/2014/main" id="{BBF68B5E-B492-2D41-9380-BDBA813DC0BF}"/>
              </a:ext>
            </a:extLst>
          </p:cNvPr>
          <p:cNvSpPr txBox="1"/>
          <p:nvPr/>
        </p:nvSpPr>
        <p:spPr>
          <a:xfrm rot="5400000">
            <a:off x="4613695" y="3155467"/>
            <a:ext cx="2110234" cy="246221"/>
          </a:xfrm>
          <a:prstGeom prst="rect">
            <a:avLst/>
          </a:prstGeom>
          <a:solidFill>
            <a:schemeClr val="bg1"/>
          </a:solidFill>
        </p:spPr>
        <p:txBody>
          <a:bodyPr wrap="square" rtlCol="0">
            <a:spAutoFit/>
          </a:bodyPr>
          <a:lstStyle/>
          <a:p>
            <a:pPr algn="r"/>
            <a:r>
              <a:rPr lang="en-US" sz="1000" dirty="0">
                <a:latin typeface="+mj-lt"/>
                <a:cs typeface="Franklin Gothic Medium"/>
              </a:rPr>
              <a:t>juvenile mortality rate per IBI</a:t>
            </a:r>
          </a:p>
        </p:txBody>
      </p:sp>
      <p:sp>
        <p:nvSpPr>
          <p:cNvPr id="37" name="Rectangle 36">
            <a:extLst>
              <a:ext uri="{FF2B5EF4-FFF2-40B4-BE49-F238E27FC236}">
                <a16:creationId xmlns:a16="http://schemas.microsoft.com/office/drawing/2014/main" id="{EFFC8DF1-FB27-9C43-9D07-76165327D81C}"/>
              </a:ext>
            </a:extLst>
          </p:cNvPr>
          <p:cNvSpPr/>
          <p:nvPr/>
        </p:nvSpPr>
        <p:spPr>
          <a:xfrm>
            <a:off x="3995531" y="6721735"/>
            <a:ext cx="1371600" cy="129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0DA1AC9-6FAD-A0BA-E551-79E8163DAD14}"/>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2869411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39EE9DEC-DA1B-D24C-81EF-90B9BB695483}"/>
              </a:ext>
            </a:extLst>
          </p:cNvPr>
          <p:cNvGrpSpPr/>
          <p:nvPr/>
        </p:nvGrpSpPr>
        <p:grpSpPr>
          <a:xfrm>
            <a:off x="7847342" y="122634"/>
            <a:ext cx="2682263" cy="1908063"/>
            <a:chOff x="6037801" y="0"/>
            <a:chExt cx="3029177" cy="2186833"/>
          </a:xfrm>
        </p:grpSpPr>
        <p:pic>
          <p:nvPicPr>
            <p:cNvPr id="52" name="Picture 51">
              <a:extLst>
                <a:ext uri="{FF2B5EF4-FFF2-40B4-BE49-F238E27FC236}">
                  <a16:creationId xmlns:a16="http://schemas.microsoft.com/office/drawing/2014/main" id="{A8BC461C-E300-DB46-AE2D-CC873F008A0D}"/>
                </a:ext>
              </a:extLst>
            </p:cNvPr>
            <p:cNvPicPr>
              <a:picLocks noChangeAspect="1"/>
            </p:cNvPicPr>
            <p:nvPr/>
          </p:nvPicPr>
          <p:blipFill>
            <a:blip r:embed="rId3"/>
            <a:stretch>
              <a:fillRect/>
            </a:stretch>
          </p:blipFill>
          <p:spPr>
            <a:xfrm>
              <a:off x="6037801" y="330398"/>
              <a:ext cx="594069" cy="1165860"/>
            </a:xfrm>
            <a:prstGeom prst="rect">
              <a:avLst/>
            </a:prstGeom>
          </p:spPr>
        </p:pic>
        <p:sp>
          <p:nvSpPr>
            <p:cNvPr id="53" name="Oval 52">
              <a:extLst>
                <a:ext uri="{FF2B5EF4-FFF2-40B4-BE49-F238E27FC236}">
                  <a16:creationId xmlns:a16="http://schemas.microsoft.com/office/drawing/2014/main" id="{6A00C0D9-D877-5645-AFC7-3396255DE208}"/>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5206E1B1-F6A3-C647-95C5-780BEF0DFA04}"/>
                </a:ext>
              </a:extLst>
            </p:cNvPr>
            <p:cNvPicPr>
              <a:picLocks noChangeAspect="1"/>
            </p:cNvPicPr>
            <p:nvPr/>
          </p:nvPicPr>
          <p:blipFill rotWithShape="1">
            <a:blip r:embed="rId4"/>
            <a:srcRect l="18805" t="12685" r="12860" b="15424"/>
            <a:stretch/>
          </p:blipFill>
          <p:spPr>
            <a:xfrm>
              <a:off x="6988277" y="0"/>
              <a:ext cx="2078700" cy="2186833"/>
            </a:xfrm>
            <a:prstGeom prst="rect">
              <a:avLst/>
            </a:prstGeom>
          </p:spPr>
        </p:pic>
        <p:cxnSp>
          <p:nvCxnSpPr>
            <p:cNvPr id="55" name="Straight Connector 54">
              <a:extLst>
                <a:ext uri="{FF2B5EF4-FFF2-40B4-BE49-F238E27FC236}">
                  <a16:creationId xmlns:a16="http://schemas.microsoft.com/office/drawing/2014/main" id="{9092C8AE-1DE9-8246-913F-D768E32AC121}"/>
                </a:ext>
              </a:extLst>
            </p:cNvPr>
            <p:cNvCxnSpPr>
              <a:cxnSpLocks/>
              <a:stCxn id="53"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0786284-2596-CC44-BD1E-FA686BD7A8FA}"/>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4B5FE3E-32E4-4141-883A-968C5024E617}"/>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 name="Title 1">
            <a:extLst>
              <a:ext uri="{FF2B5EF4-FFF2-40B4-BE49-F238E27FC236}">
                <a16:creationId xmlns:a16="http://schemas.microsoft.com/office/drawing/2014/main" id="{CD2FED6C-D3F4-AF40-B080-6BFD2847649E}"/>
              </a:ext>
            </a:extLst>
          </p:cNvPr>
          <p:cNvSpPr txBox="1">
            <a:spLocks/>
          </p:cNvSpPr>
          <p:nvPr/>
        </p:nvSpPr>
        <p:spPr>
          <a:xfrm>
            <a:off x="106680" y="127573"/>
            <a:ext cx="7909101"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600" dirty="0">
                <a:latin typeface="+mn-lt"/>
              </a:rPr>
              <a:t>We paired household consumption data with </a:t>
            </a:r>
            <a:r>
              <a:rPr lang="en-US" sz="2600" b="1" dirty="0">
                <a:solidFill>
                  <a:srgbClr val="C00000"/>
                </a:solidFill>
                <a:latin typeface="+mn-lt"/>
              </a:rPr>
              <a:t>lemur densities </a:t>
            </a:r>
            <a:r>
              <a:rPr lang="en-US" sz="2600" dirty="0">
                <a:latin typeface="+mn-lt"/>
              </a:rPr>
              <a:t>for 7 species at 7 sites to estimate hunt-based </a:t>
            </a:r>
            <a:r>
              <a:rPr lang="en-US" sz="2600" b="1" dirty="0">
                <a:solidFill>
                  <a:srgbClr val="C00000"/>
                </a:solidFill>
                <a:latin typeface="+mn-lt"/>
              </a:rPr>
              <a:t>mortality rates </a:t>
            </a:r>
            <a:r>
              <a:rPr lang="en-US" sz="2600" dirty="0">
                <a:latin typeface="+mn-lt"/>
              </a:rPr>
              <a:t>and assess </a:t>
            </a:r>
            <a:r>
              <a:rPr lang="en-US" sz="2600" b="1" dirty="0">
                <a:solidFill>
                  <a:srgbClr val="C00000"/>
                </a:solidFill>
                <a:latin typeface="+mn-lt"/>
              </a:rPr>
              <a:t>harvest sustainability</a:t>
            </a:r>
            <a:r>
              <a:rPr lang="en-US" sz="2600" dirty="0">
                <a:latin typeface="+mn-lt"/>
              </a:rPr>
              <a:t>.</a:t>
            </a:r>
          </a:p>
        </p:txBody>
      </p:sp>
      <p:sp>
        <p:nvSpPr>
          <p:cNvPr id="2" name="TextBox 1">
            <a:extLst>
              <a:ext uri="{FF2B5EF4-FFF2-40B4-BE49-F238E27FC236}">
                <a16:creationId xmlns:a16="http://schemas.microsoft.com/office/drawing/2014/main" id="{41F512E2-FC6F-46CD-2578-89C82B6A9E70}"/>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261916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Harvesting</a:t>
            </a:r>
            <a:endParaRPr lang="en-US" b="1" u="sng" dirty="0"/>
          </a:p>
          <a:p>
            <a:r>
              <a:rPr lang="en-US" dirty="0"/>
              <a:t>Humans have attempted to leverage the </a:t>
            </a:r>
            <a:r>
              <a:rPr lang="en-US" u="sng" dirty="0"/>
              <a:t>density-dependent growth rate</a:t>
            </a:r>
            <a:r>
              <a:rPr lang="en-US" dirty="0"/>
              <a:t> of the logistic growth equation to sustainable harvest populations, especially fisheries.</a:t>
            </a:r>
          </a:p>
          <a:p>
            <a:r>
              <a:rPr lang="en-US" dirty="0"/>
              <a:t>The </a:t>
            </a:r>
            <a:r>
              <a:rPr lang="en-US" u="sng" dirty="0"/>
              <a:t>maximum sustainable yield (MSY)</a:t>
            </a:r>
            <a:r>
              <a:rPr lang="en-US" dirty="0"/>
              <a:t> is the highest theoretical harvest that can be extracted sustainably, when the population is growing maximally at half carrying capacity. H_MSY = </a:t>
            </a:r>
            <a:r>
              <a:rPr lang="en-US" dirty="0" err="1"/>
              <a:t>rK</a:t>
            </a:r>
            <a:r>
              <a:rPr lang="en-US" dirty="0"/>
              <a:t>/4</a:t>
            </a:r>
          </a:p>
          <a:p>
            <a:r>
              <a:rPr lang="en-US" dirty="0"/>
              <a:t>There are many problems with MSY – can you name a few?</a:t>
            </a:r>
          </a:p>
          <a:p>
            <a:pPr lvl="1"/>
            <a:r>
              <a:rPr lang="en-US" dirty="0"/>
              <a:t>Single species, no pop structure, constant harvesting</a:t>
            </a:r>
          </a:p>
          <a:p>
            <a:pPr lvl="1"/>
            <a:r>
              <a:rPr lang="en-US" dirty="0"/>
              <a:t> Stochastic (as opposed to deterministic) processes and a semi-stable equilibrium</a:t>
            </a:r>
          </a:p>
          <a:p>
            <a:r>
              <a:rPr lang="en-US" dirty="0"/>
              <a:t>Overfishing is one form of an ecological ‘Tragedy of the Commons’, depletion of a common-pool resource. Managers attempt to mitigate this with strategies like TAC, IFQs, and ITQs.</a:t>
            </a:r>
          </a:p>
          <a:p>
            <a:endParaRPr lang="en-US" dirty="0"/>
          </a:p>
          <a:p>
            <a:endParaRPr lang="en-US" dirty="0"/>
          </a:p>
        </p:txBody>
      </p:sp>
      <p:sp>
        <p:nvSpPr>
          <p:cNvPr id="4" name="Rectangle 3">
            <a:extLst>
              <a:ext uri="{FF2B5EF4-FFF2-40B4-BE49-F238E27FC236}">
                <a16:creationId xmlns:a16="http://schemas.microsoft.com/office/drawing/2014/main" id="{207680B0-36B4-78D9-29BA-D52D78CA50B8}"/>
              </a:ext>
            </a:extLst>
          </p:cNvPr>
          <p:cNvSpPr/>
          <p:nvPr/>
        </p:nvSpPr>
        <p:spPr>
          <a:xfrm>
            <a:off x="444230" y="1108955"/>
            <a:ext cx="11303540" cy="5690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13262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39EE9DEC-DA1B-D24C-81EF-90B9BB695483}"/>
              </a:ext>
            </a:extLst>
          </p:cNvPr>
          <p:cNvGrpSpPr/>
          <p:nvPr/>
        </p:nvGrpSpPr>
        <p:grpSpPr>
          <a:xfrm>
            <a:off x="7847342" y="122634"/>
            <a:ext cx="2682263" cy="1908063"/>
            <a:chOff x="6037801" y="0"/>
            <a:chExt cx="3029177" cy="2186833"/>
          </a:xfrm>
        </p:grpSpPr>
        <p:pic>
          <p:nvPicPr>
            <p:cNvPr id="52" name="Picture 51">
              <a:extLst>
                <a:ext uri="{FF2B5EF4-FFF2-40B4-BE49-F238E27FC236}">
                  <a16:creationId xmlns:a16="http://schemas.microsoft.com/office/drawing/2014/main" id="{A8BC461C-E300-DB46-AE2D-CC873F008A0D}"/>
                </a:ext>
              </a:extLst>
            </p:cNvPr>
            <p:cNvPicPr>
              <a:picLocks noChangeAspect="1"/>
            </p:cNvPicPr>
            <p:nvPr/>
          </p:nvPicPr>
          <p:blipFill>
            <a:blip r:embed="rId3"/>
            <a:stretch>
              <a:fillRect/>
            </a:stretch>
          </p:blipFill>
          <p:spPr>
            <a:xfrm>
              <a:off x="6037801" y="330398"/>
              <a:ext cx="594069" cy="1165860"/>
            </a:xfrm>
            <a:prstGeom prst="rect">
              <a:avLst/>
            </a:prstGeom>
          </p:spPr>
        </p:pic>
        <p:sp>
          <p:nvSpPr>
            <p:cNvPr id="53" name="Oval 52">
              <a:extLst>
                <a:ext uri="{FF2B5EF4-FFF2-40B4-BE49-F238E27FC236}">
                  <a16:creationId xmlns:a16="http://schemas.microsoft.com/office/drawing/2014/main" id="{6A00C0D9-D877-5645-AFC7-3396255DE208}"/>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5206E1B1-F6A3-C647-95C5-780BEF0DFA04}"/>
                </a:ext>
              </a:extLst>
            </p:cNvPr>
            <p:cNvPicPr>
              <a:picLocks noChangeAspect="1"/>
            </p:cNvPicPr>
            <p:nvPr/>
          </p:nvPicPr>
          <p:blipFill rotWithShape="1">
            <a:blip r:embed="rId4"/>
            <a:srcRect l="18805" t="12685" r="12860" b="15424"/>
            <a:stretch/>
          </p:blipFill>
          <p:spPr>
            <a:xfrm>
              <a:off x="6988277" y="0"/>
              <a:ext cx="2078700" cy="2186833"/>
            </a:xfrm>
            <a:prstGeom prst="rect">
              <a:avLst/>
            </a:prstGeom>
          </p:spPr>
        </p:pic>
        <p:cxnSp>
          <p:nvCxnSpPr>
            <p:cNvPr id="55" name="Straight Connector 54">
              <a:extLst>
                <a:ext uri="{FF2B5EF4-FFF2-40B4-BE49-F238E27FC236}">
                  <a16:creationId xmlns:a16="http://schemas.microsoft.com/office/drawing/2014/main" id="{9092C8AE-1DE9-8246-913F-D768E32AC121}"/>
                </a:ext>
              </a:extLst>
            </p:cNvPr>
            <p:cNvCxnSpPr>
              <a:cxnSpLocks/>
              <a:stCxn id="53"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0786284-2596-CC44-BD1E-FA686BD7A8FA}"/>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4B5FE3E-32E4-4141-883A-968C5024E617}"/>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 name="Title 1">
            <a:extLst>
              <a:ext uri="{FF2B5EF4-FFF2-40B4-BE49-F238E27FC236}">
                <a16:creationId xmlns:a16="http://schemas.microsoft.com/office/drawing/2014/main" id="{CD2FED6C-D3F4-AF40-B080-6BFD2847649E}"/>
              </a:ext>
            </a:extLst>
          </p:cNvPr>
          <p:cNvSpPr txBox="1">
            <a:spLocks/>
          </p:cNvSpPr>
          <p:nvPr/>
        </p:nvSpPr>
        <p:spPr>
          <a:xfrm>
            <a:off x="106680" y="127573"/>
            <a:ext cx="7909101"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600" dirty="0">
                <a:latin typeface="+mn-lt"/>
              </a:rPr>
              <a:t>We paired household consumption data with </a:t>
            </a:r>
            <a:r>
              <a:rPr lang="en-US" sz="2600" b="1" dirty="0">
                <a:solidFill>
                  <a:srgbClr val="C00000"/>
                </a:solidFill>
                <a:latin typeface="+mn-lt"/>
              </a:rPr>
              <a:t>lemur densities </a:t>
            </a:r>
            <a:r>
              <a:rPr lang="en-US" sz="2600" dirty="0">
                <a:latin typeface="+mn-lt"/>
              </a:rPr>
              <a:t>for 7 species at 7 sites to estimate hunt-based </a:t>
            </a:r>
            <a:r>
              <a:rPr lang="en-US" sz="2600" b="1" dirty="0">
                <a:solidFill>
                  <a:srgbClr val="C00000"/>
                </a:solidFill>
                <a:latin typeface="+mn-lt"/>
              </a:rPr>
              <a:t>mortality rates </a:t>
            </a:r>
            <a:r>
              <a:rPr lang="en-US" sz="2600" dirty="0">
                <a:latin typeface="+mn-lt"/>
              </a:rPr>
              <a:t>and assess </a:t>
            </a:r>
            <a:r>
              <a:rPr lang="en-US" sz="2600" b="1" dirty="0">
                <a:solidFill>
                  <a:srgbClr val="C00000"/>
                </a:solidFill>
                <a:latin typeface="+mn-lt"/>
              </a:rPr>
              <a:t>harvest sustainability</a:t>
            </a:r>
            <a:r>
              <a:rPr lang="en-US" sz="2600" dirty="0">
                <a:latin typeface="+mn-lt"/>
              </a:rPr>
              <a:t>.</a:t>
            </a:r>
          </a:p>
        </p:txBody>
      </p:sp>
      <p:sp>
        <p:nvSpPr>
          <p:cNvPr id="2" name="TextBox 1">
            <a:extLst>
              <a:ext uri="{FF2B5EF4-FFF2-40B4-BE49-F238E27FC236}">
                <a16:creationId xmlns:a16="http://schemas.microsoft.com/office/drawing/2014/main" id="{41F512E2-FC6F-46CD-2578-89C82B6A9E70}"/>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grpSp>
        <p:nvGrpSpPr>
          <p:cNvPr id="3" name="Group 2">
            <a:extLst>
              <a:ext uri="{FF2B5EF4-FFF2-40B4-BE49-F238E27FC236}">
                <a16:creationId xmlns:a16="http://schemas.microsoft.com/office/drawing/2014/main" id="{FBCBCA85-FB89-0A77-F639-A1342113BC11}"/>
              </a:ext>
            </a:extLst>
          </p:cNvPr>
          <p:cNvGrpSpPr/>
          <p:nvPr/>
        </p:nvGrpSpPr>
        <p:grpSpPr>
          <a:xfrm>
            <a:off x="14781" y="1424603"/>
            <a:ext cx="7347134" cy="5434974"/>
            <a:chOff x="-100174" y="1327717"/>
            <a:chExt cx="5601346" cy="4463085"/>
          </a:xfrm>
        </p:grpSpPr>
        <p:pic>
          <p:nvPicPr>
            <p:cNvPr id="4" name="Picture 3">
              <a:extLst>
                <a:ext uri="{FF2B5EF4-FFF2-40B4-BE49-F238E27FC236}">
                  <a16:creationId xmlns:a16="http://schemas.microsoft.com/office/drawing/2014/main" id="{2828749C-E9BD-99BA-5BAD-5E89480AF86F}"/>
                </a:ext>
              </a:extLst>
            </p:cNvPr>
            <p:cNvPicPr>
              <a:picLocks noChangeAspect="1"/>
            </p:cNvPicPr>
            <p:nvPr/>
          </p:nvPicPr>
          <p:blipFill rotWithShape="1">
            <a:blip r:embed="rId5"/>
            <a:srcRect l="236" t="39195" r="96897" b="42831"/>
            <a:stretch/>
          </p:blipFill>
          <p:spPr>
            <a:xfrm rot="10800000">
              <a:off x="5353780" y="2748696"/>
              <a:ext cx="147392" cy="1245704"/>
            </a:xfrm>
            <a:prstGeom prst="rect">
              <a:avLst/>
            </a:prstGeom>
          </p:spPr>
        </p:pic>
        <p:grpSp>
          <p:nvGrpSpPr>
            <p:cNvPr id="5" name="Group 4">
              <a:extLst>
                <a:ext uri="{FF2B5EF4-FFF2-40B4-BE49-F238E27FC236}">
                  <a16:creationId xmlns:a16="http://schemas.microsoft.com/office/drawing/2014/main" id="{4C5FD6F9-71BE-467D-ABC5-4C1553064416}"/>
                </a:ext>
              </a:extLst>
            </p:cNvPr>
            <p:cNvGrpSpPr/>
            <p:nvPr/>
          </p:nvGrpSpPr>
          <p:grpSpPr>
            <a:xfrm>
              <a:off x="-100174" y="1327717"/>
              <a:ext cx="5440645" cy="4463085"/>
              <a:chOff x="-67993" y="2378595"/>
              <a:chExt cx="5440645" cy="4463085"/>
            </a:xfrm>
          </p:grpSpPr>
          <p:grpSp>
            <p:nvGrpSpPr>
              <p:cNvPr id="6" name="Group 5">
                <a:extLst>
                  <a:ext uri="{FF2B5EF4-FFF2-40B4-BE49-F238E27FC236}">
                    <a16:creationId xmlns:a16="http://schemas.microsoft.com/office/drawing/2014/main" id="{99C0BD98-C4BB-23E1-93CB-FC2158A47650}"/>
                  </a:ext>
                </a:extLst>
              </p:cNvPr>
              <p:cNvGrpSpPr/>
              <p:nvPr/>
            </p:nvGrpSpPr>
            <p:grpSpPr>
              <a:xfrm>
                <a:off x="-54345" y="5362006"/>
                <a:ext cx="5426997" cy="1479674"/>
                <a:chOff x="-54345" y="5362006"/>
                <a:chExt cx="5426997" cy="1479674"/>
              </a:xfrm>
            </p:grpSpPr>
            <p:pic>
              <p:nvPicPr>
                <p:cNvPr id="28" name="Picture 27" descr="A screenshot of a computer&#10;&#10;Description automatically generated">
                  <a:extLst>
                    <a:ext uri="{FF2B5EF4-FFF2-40B4-BE49-F238E27FC236}">
                      <a16:creationId xmlns:a16="http://schemas.microsoft.com/office/drawing/2014/main" id="{855382E9-8B8A-2AD0-C870-0484E54D077E}"/>
                    </a:ext>
                  </a:extLst>
                </p:cNvPr>
                <p:cNvPicPr>
                  <a:picLocks noChangeAspect="1"/>
                </p:cNvPicPr>
                <p:nvPr/>
              </p:nvPicPr>
              <p:blipFill rotWithShape="1">
                <a:blip r:embed="rId6"/>
                <a:srcRect l="9411" t="78014" r="8974" b="703"/>
                <a:stretch/>
              </p:blipFill>
              <p:spPr>
                <a:xfrm>
                  <a:off x="1057190" y="5362006"/>
                  <a:ext cx="4194942" cy="1479674"/>
                </a:xfrm>
                <a:prstGeom prst="rect">
                  <a:avLst/>
                </a:prstGeom>
              </p:spPr>
            </p:pic>
            <p:pic>
              <p:nvPicPr>
                <p:cNvPr id="29" name="Picture 28">
                  <a:extLst>
                    <a:ext uri="{FF2B5EF4-FFF2-40B4-BE49-F238E27FC236}">
                      <a16:creationId xmlns:a16="http://schemas.microsoft.com/office/drawing/2014/main" id="{03CB9301-E0B3-AAD0-84D2-F0F2684DAB57}"/>
                    </a:ext>
                  </a:extLst>
                </p:cNvPr>
                <p:cNvPicPr>
                  <a:picLocks noChangeAspect="1"/>
                </p:cNvPicPr>
                <p:nvPr/>
              </p:nvPicPr>
              <p:blipFill rotWithShape="1">
                <a:blip r:embed="rId7"/>
                <a:srcRect l="14000" r="27174" b="25759"/>
                <a:stretch/>
              </p:blipFill>
              <p:spPr>
                <a:xfrm>
                  <a:off x="-36082" y="5381998"/>
                  <a:ext cx="892501" cy="663033"/>
                </a:xfrm>
                <a:prstGeom prst="rect">
                  <a:avLst/>
                </a:prstGeom>
                <a:ln>
                  <a:noFill/>
                </a:ln>
                <a:effectLst>
                  <a:softEdge rad="112500"/>
                </a:effectLst>
              </p:spPr>
            </p:pic>
            <p:pic>
              <p:nvPicPr>
                <p:cNvPr id="30" name="Picture 29">
                  <a:extLst>
                    <a:ext uri="{FF2B5EF4-FFF2-40B4-BE49-F238E27FC236}">
                      <a16:creationId xmlns:a16="http://schemas.microsoft.com/office/drawing/2014/main" id="{F2269528-C745-9DCE-C2B1-0B23100F0657}"/>
                    </a:ext>
                  </a:extLst>
                </p:cNvPr>
                <p:cNvPicPr>
                  <a:picLocks noChangeAspect="1"/>
                </p:cNvPicPr>
                <p:nvPr/>
              </p:nvPicPr>
              <p:blipFill rotWithShape="1">
                <a:blip r:embed="rId8"/>
                <a:srcRect l="18133" t="16489" r="26453" b="20158"/>
                <a:stretch/>
              </p:blipFill>
              <p:spPr>
                <a:xfrm>
                  <a:off x="-54345" y="5993988"/>
                  <a:ext cx="929867" cy="687990"/>
                </a:xfrm>
                <a:prstGeom prst="rect">
                  <a:avLst/>
                </a:prstGeom>
                <a:ln>
                  <a:noFill/>
                </a:ln>
                <a:effectLst>
                  <a:softEdge rad="112500"/>
                </a:effectLst>
              </p:spPr>
            </p:pic>
            <p:pic>
              <p:nvPicPr>
                <p:cNvPr id="31" name="Picture 30">
                  <a:extLst>
                    <a:ext uri="{FF2B5EF4-FFF2-40B4-BE49-F238E27FC236}">
                      <a16:creationId xmlns:a16="http://schemas.microsoft.com/office/drawing/2014/main" id="{A71119D0-D6F6-9617-EB57-389F2020792D}"/>
                    </a:ext>
                  </a:extLst>
                </p:cNvPr>
                <p:cNvPicPr>
                  <a:picLocks noChangeAspect="1"/>
                </p:cNvPicPr>
                <p:nvPr/>
              </p:nvPicPr>
              <p:blipFill rotWithShape="1">
                <a:blip r:embed="rId5"/>
                <a:srcRect l="93000" t="78784" r="851" b="3741"/>
                <a:stretch/>
              </p:blipFill>
              <p:spPr>
                <a:xfrm>
                  <a:off x="779466" y="5414020"/>
                  <a:ext cx="316256" cy="1211128"/>
                </a:xfrm>
                <a:prstGeom prst="rect">
                  <a:avLst/>
                </a:prstGeom>
              </p:spPr>
            </p:pic>
            <p:pic>
              <p:nvPicPr>
                <p:cNvPr id="32" name="Picture 31">
                  <a:extLst>
                    <a:ext uri="{FF2B5EF4-FFF2-40B4-BE49-F238E27FC236}">
                      <a16:creationId xmlns:a16="http://schemas.microsoft.com/office/drawing/2014/main" id="{40D841DB-4C3C-062C-E31D-1A949051AEF1}"/>
                    </a:ext>
                  </a:extLst>
                </p:cNvPr>
                <p:cNvPicPr>
                  <a:picLocks noChangeAspect="1"/>
                </p:cNvPicPr>
                <p:nvPr/>
              </p:nvPicPr>
              <p:blipFill rotWithShape="1">
                <a:blip r:embed="rId5"/>
                <a:srcRect l="5666" t="667" r="93155" b="81683"/>
                <a:stretch/>
              </p:blipFill>
              <p:spPr>
                <a:xfrm rot="10800000">
                  <a:off x="5166436" y="5381997"/>
                  <a:ext cx="60677" cy="1223269"/>
                </a:xfrm>
                <a:prstGeom prst="rect">
                  <a:avLst/>
                </a:prstGeom>
              </p:spPr>
            </p:pic>
            <p:pic>
              <p:nvPicPr>
                <p:cNvPr id="33" name="Picture 32">
                  <a:extLst>
                    <a:ext uri="{FF2B5EF4-FFF2-40B4-BE49-F238E27FC236}">
                      <a16:creationId xmlns:a16="http://schemas.microsoft.com/office/drawing/2014/main" id="{C51C56B2-78CB-DB53-75F0-D17A48E7EC34}"/>
                    </a:ext>
                  </a:extLst>
                </p:cNvPr>
                <p:cNvPicPr>
                  <a:picLocks noChangeAspect="1"/>
                </p:cNvPicPr>
                <p:nvPr/>
              </p:nvPicPr>
              <p:blipFill rotWithShape="1">
                <a:blip r:embed="rId5"/>
                <a:srcRect l="2550" t="78227" r="93934" b="3741"/>
                <a:stretch/>
              </p:blipFill>
              <p:spPr>
                <a:xfrm>
                  <a:off x="5191836" y="5381998"/>
                  <a:ext cx="180816" cy="1249776"/>
                </a:xfrm>
                <a:prstGeom prst="rect">
                  <a:avLst/>
                </a:prstGeom>
              </p:spPr>
            </p:pic>
          </p:grpSp>
          <p:grpSp>
            <p:nvGrpSpPr>
              <p:cNvPr id="7" name="Group 6">
                <a:extLst>
                  <a:ext uri="{FF2B5EF4-FFF2-40B4-BE49-F238E27FC236}">
                    <a16:creationId xmlns:a16="http://schemas.microsoft.com/office/drawing/2014/main" id="{618C1954-37E6-79FD-D0B5-7F61A0B5D2FC}"/>
                  </a:ext>
                </a:extLst>
              </p:cNvPr>
              <p:cNvGrpSpPr/>
              <p:nvPr/>
            </p:nvGrpSpPr>
            <p:grpSpPr>
              <a:xfrm>
                <a:off x="-67993" y="3577432"/>
                <a:ext cx="5396594" cy="1308058"/>
                <a:chOff x="-53567" y="1753775"/>
                <a:chExt cx="5396594" cy="1308058"/>
              </a:xfrm>
            </p:grpSpPr>
            <p:pic>
              <p:nvPicPr>
                <p:cNvPr id="22" name="Picture 21" descr="A screenshot of a computer&#10;&#10;Description automatically generated">
                  <a:extLst>
                    <a:ext uri="{FF2B5EF4-FFF2-40B4-BE49-F238E27FC236}">
                      <a16:creationId xmlns:a16="http://schemas.microsoft.com/office/drawing/2014/main" id="{743547F9-6DBB-262E-6A60-DCF6B6C5B6C6}"/>
                    </a:ext>
                  </a:extLst>
                </p:cNvPr>
                <p:cNvPicPr>
                  <a:picLocks noChangeAspect="1"/>
                </p:cNvPicPr>
                <p:nvPr/>
              </p:nvPicPr>
              <p:blipFill rotWithShape="1">
                <a:blip r:embed="rId6"/>
                <a:srcRect l="8982" t="26195" r="9403" b="55890"/>
                <a:stretch/>
              </p:blipFill>
              <p:spPr>
                <a:xfrm>
                  <a:off x="1036392" y="1766550"/>
                  <a:ext cx="4194942" cy="1245705"/>
                </a:xfrm>
                <a:prstGeom prst="rect">
                  <a:avLst/>
                </a:prstGeom>
              </p:spPr>
            </p:pic>
            <p:pic>
              <p:nvPicPr>
                <p:cNvPr id="23" name="Picture 22">
                  <a:extLst>
                    <a:ext uri="{FF2B5EF4-FFF2-40B4-BE49-F238E27FC236}">
                      <a16:creationId xmlns:a16="http://schemas.microsoft.com/office/drawing/2014/main" id="{7B1D9198-A581-5C91-188A-30F1A071816B}"/>
                    </a:ext>
                  </a:extLst>
                </p:cNvPr>
                <p:cNvPicPr>
                  <a:picLocks noChangeAspect="1"/>
                </p:cNvPicPr>
                <p:nvPr/>
              </p:nvPicPr>
              <p:blipFill rotWithShape="1">
                <a:blip r:embed="rId9"/>
                <a:srcRect l="-1" t="10740" r="41742" b="54974"/>
                <a:stretch/>
              </p:blipFill>
              <p:spPr>
                <a:xfrm>
                  <a:off x="-11412" y="1755600"/>
                  <a:ext cx="808480" cy="697934"/>
                </a:xfrm>
                <a:prstGeom prst="rect">
                  <a:avLst/>
                </a:prstGeom>
                <a:ln>
                  <a:noFill/>
                </a:ln>
                <a:effectLst>
                  <a:softEdge rad="112500"/>
                </a:effectLst>
              </p:spPr>
            </p:pic>
            <p:pic>
              <p:nvPicPr>
                <p:cNvPr id="24" name="Picture 23">
                  <a:extLst>
                    <a:ext uri="{FF2B5EF4-FFF2-40B4-BE49-F238E27FC236}">
                      <a16:creationId xmlns:a16="http://schemas.microsoft.com/office/drawing/2014/main" id="{CA6581FD-72DE-CE7F-77BA-CFE47CA87815}"/>
                    </a:ext>
                  </a:extLst>
                </p:cNvPr>
                <p:cNvPicPr>
                  <a:picLocks noChangeAspect="1"/>
                </p:cNvPicPr>
                <p:nvPr/>
              </p:nvPicPr>
              <p:blipFill rotWithShape="1">
                <a:blip r:embed="rId10"/>
                <a:srcRect l="15925" t="5321" r="17485" b="60660"/>
                <a:stretch/>
              </p:blipFill>
              <p:spPr>
                <a:xfrm>
                  <a:off x="-53567" y="2404157"/>
                  <a:ext cx="818848" cy="657676"/>
                </a:xfrm>
                <a:prstGeom prst="rect">
                  <a:avLst/>
                </a:prstGeom>
                <a:ln>
                  <a:noFill/>
                </a:ln>
                <a:effectLst>
                  <a:softEdge rad="112500"/>
                </a:effectLst>
              </p:spPr>
            </p:pic>
            <p:pic>
              <p:nvPicPr>
                <p:cNvPr id="25" name="Picture 24">
                  <a:extLst>
                    <a:ext uri="{FF2B5EF4-FFF2-40B4-BE49-F238E27FC236}">
                      <a16:creationId xmlns:a16="http://schemas.microsoft.com/office/drawing/2014/main" id="{C333102B-1A6F-29B9-BADA-6B15EC59EE4E}"/>
                    </a:ext>
                  </a:extLst>
                </p:cNvPr>
                <p:cNvPicPr>
                  <a:picLocks noChangeAspect="1"/>
                </p:cNvPicPr>
                <p:nvPr/>
              </p:nvPicPr>
              <p:blipFill rotWithShape="1">
                <a:blip r:embed="rId5"/>
                <a:srcRect l="5666" t="667" r="93155" b="81683"/>
                <a:stretch/>
              </p:blipFill>
              <p:spPr>
                <a:xfrm rot="10800000">
                  <a:off x="5153736" y="1753775"/>
                  <a:ext cx="60677" cy="1223269"/>
                </a:xfrm>
                <a:prstGeom prst="rect">
                  <a:avLst/>
                </a:prstGeom>
              </p:spPr>
            </p:pic>
            <p:pic>
              <p:nvPicPr>
                <p:cNvPr id="26" name="Picture 25">
                  <a:extLst>
                    <a:ext uri="{FF2B5EF4-FFF2-40B4-BE49-F238E27FC236}">
                      <a16:creationId xmlns:a16="http://schemas.microsoft.com/office/drawing/2014/main" id="{D0EECF7B-CF5F-CD38-7D31-F29FBED6EF2F}"/>
                    </a:ext>
                  </a:extLst>
                </p:cNvPr>
                <p:cNvPicPr>
                  <a:picLocks noChangeAspect="1"/>
                </p:cNvPicPr>
                <p:nvPr/>
              </p:nvPicPr>
              <p:blipFill rotWithShape="1">
                <a:blip r:embed="rId5"/>
                <a:srcRect l="3148" t="79116" r="93913" b="3740"/>
                <a:stretch/>
              </p:blipFill>
              <p:spPr>
                <a:xfrm>
                  <a:off x="5191836" y="1817274"/>
                  <a:ext cx="151191" cy="1188147"/>
                </a:xfrm>
                <a:prstGeom prst="rect">
                  <a:avLst/>
                </a:prstGeom>
              </p:spPr>
            </p:pic>
            <p:pic>
              <p:nvPicPr>
                <p:cNvPr id="27" name="Picture 26">
                  <a:extLst>
                    <a:ext uri="{FF2B5EF4-FFF2-40B4-BE49-F238E27FC236}">
                      <a16:creationId xmlns:a16="http://schemas.microsoft.com/office/drawing/2014/main" id="{5FCD125C-5541-D291-D41B-FA1E7181716D}"/>
                    </a:ext>
                  </a:extLst>
                </p:cNvPr>
                <p:cNvPicPr>
                  <a:picLocks noChangeAspect="1"/>
                </p:cNvPicPr>
                <p:nvPr/>
              </p:nvPicPr>
              <p:blipFill rotWithShape="1">
                <a:blip r:embed="rId5"/>
                <a:srcRect l="92849" t="26867" r="726" b="56196"/>
                <a:stretch/>
              </p:blipFill>
              <p:spPr>
                <a:xfrm>
                  <a:off x="778205" y="1817274"/>
                  <a:ext cx="330441" cy="1173766"/>
                </a:xfrm>
                <a:prstGeom prst="rect">
                  <a:avLst/>
                </a:prstGeom>
              </p:spPr>
            </p:pic>
          </p:grpSp>
          <p:grpSp>
            <p:nvGrpSpPr>
              <p:cNvPr id="8" name="Group 7">
                <a:extLst>
                  <a:ext uri="{FF2B5EF4-FFF2-40B4-BE49-F238E27FC236}">
                    <a16:creationId xmlns:a16="http://schemas.microsoft.com/office/drawing/2014/main" id="{285311BB-479D-5A38-E098-580FE1C9374C}"/>
                  </a:ext>
                </a:extLst>
              </p:cNvPr>
              <p:cNvGrpSpPr/>
              <p:nvPr/>
            </p:nvGrpSpPr>
            <p:grpSpPr>
              <a:xfrm>
                <a:off x="-13461" y="2378595"/>
                <a:ext cx="5351816" cy="1283502"/>
                <a:chOff x="-6485" y="-36659"/>
                <a:chExt cx="5351816" cy="1283502"/>
              </a:xfrm>
            </p:grpSpPr>
            <p:pic>
              <p:nvPicPr>
                <p:cNvPr id="15" name="Picture 14">
                  <a:extLst>
                    <a:ext uri="{FF2B5EF4-FFF2-40B4-BE49-F238E27FC236}">
                      <a16:creationId xmlns:a16="http://schemas.microsoft.com/office/drawing/2014/main" id="{8E552090-91BF-D67A-6207-8B76DB995D8A}"/>
                    </a:ext>
                  </a:extLst>
                </p:cNvPr>
                <p:cNvPicPr>
                  <a:picLocks noChangeAspect="1"/>
                </p:cNvPicPr>
                <p:nvPr/>
              </p:nvPicPr>
              <p:blipFill rotWithShape="1">
                <a:blip r:embed="rId11"/>
                <a:srcRect l="20388" t="6368" r="23208" b="49665"/>
                <a:stretch/>
              </p:blipFill>
              <p:spPr>
                <a:xfrm>
                  <a:off x="-6485" y="589168"/>
                  <a:ext cx="850636" cy="657675"/>
                </a:xfrm>
                <a:prstGeom prst="rect">
                  <a:avLst/>
                </a:prstGeom>
                <a:ln>
                  <a:noFill/>
                </a:ln>
                <a:effectLst>
                  <a:softEdge rad="112500"/>
                </a:effectLst>
              </p:spPr>
            </p:pic>
            <p:pic>
              <p:nvPicPr>
                <p:cNvPr id="16" name="Picture 15">
                  <a:extLst>
                    <a:ext uri="{FF2B5EF4-FFF2-40B4-BE49-F238E27FC236}">
                      <a16:creationId xmlns:a16="http://schemas.microsoft.com/office/drawing/2014/main" id="{C693AAE0-36DD-00DA-9D40-C6C607120627}"/>
                    </a:ext>
                  </a:extLst>
                </p:cNvPr>
                <p:cNvPicPr>
                  <a:picLocks noChangeAspect="1"/>
                </p:cNvPicPr>
                <p:nvPr/>
              </p:nvPicPr>
              <p:blipFill rotWithShape="1">
                <a:blip r:embed="rId12"/>
                <a:srcRect l="13813" r="14819" b="-2001"/>
                <a:stretch/>
              </p:blipFill>
              <p:spPr>
                <a:xfrm>
                  <a:off x="5290" y="-36659"/>
                  <a:ext cx="774176" cy="698015"/>
                </a:xfrm>
                <a:prstGeom prst="rect">
                  <a:avLst/>
                </a:prstGeom>
                <a:ln>
                  <a:noFill/>
                </a:ln>
                <a:effectLst>
                  <a:softEdge rad="112500"/>
                </a:effectLst>
              </p:spPr>
            </p:pic>
            <p:grpSp>
              <p:nvGrpSpPr>
                <p:cNvPr id="17" name="Group 16">
                  <a:extLst>
                    <a:ext uri="{FF2B5EF4-FFF2-40B4-BE49-F238E27FC236}">
                      <a16:creationId xmlns:a16="http://schemas.microsoft.com/office/drawing/2014/main" id="{5BD8DADF-89BE-6B68-BD59-41B08CD6A699}"/>
                    </a:ext>
                  </a:extLst>
                </p:cNvPr>
                <p:cNvGrpSpPr/>
                <p:nvPr/>
              </p:nvGrpSpPr>
              <p:grpSpPr>
                <a:xfrm>
                  <a:off x="1021779" y="18221"/>
                  <a:ext cx="4323552" cy="1193182"/>
                  <a:chOff x="1021779" y="18221"/>
                  <a:chExt cx="4323552" cy="1193182"/>
                </a:xfrm>
              </p:grpSpPr>
              <p:pic>
                <p:nvPicPr>
                  <p:cNvPr id="19" name="Picture 18" descr="A screenshot of a computer&#10;&#10;Description automatically generated">
                    <a:extLst>
                      <a:ext uri="{FF2B5EF4-FFF2-40B4-BE49-F238E27FC236}">
                        <a16:creationId xmlns:a16="http://schemas.microsoft.com/office/drawing/2014/main" id="{4670096F-2E49-1DEA-99BF-C756AEDD1A97}"/>
                      </a:ext>
                    </a:extLst>
                  </p:cNvPr>
                  <p:cNvPicPr>
                    <a:picLocks noChangeAspect="1"/>
                  </p:cNvPicPr>
                  <p:nvPr/>
                </p:nvPicPr>
                <p:blipFill rotWithShape="1">
                  <a:blip r:embed="rId6"/>
                  <a:srcRect l="8982" t="639" r="9403" b="82479"/>
                  <a:stretch/>
                </p:blipFill>
                <p:spPr>
                  <a:xfrm>
                    <a:off x="1021779" y="18221"/>
                    <a:ext cx="4194942" cy="1173766"/>
                  </a:xfrm>
                  <a:prstGeom prst="rect">
                    <a:avLst/>
                  </a:prstGeom>
                </p:spPr>
              </p:pic>
              <p:pic>
                <p:nvPicPr>
                  <p:cNvPr id="20" name="Picture 19">
                    <a:extLst>
                      <a:ext uri="{FF2B5EF4-FFF2-40B4-BE49-F238E27FC236}">
                        <a16:creationId xmlns:a16="http://schemas.microsoft.com/office/drawing/2014/main" id="{E148354A-FEB2-BB5E-4A85-148DAB755E9C}"/>
                      </a:ext>
                    </a:extLst>
                  </p:cNvPr>
                  <p:cNvPicPr>
                    <a:picLocks noChangeAspect="1"/>
                  </p:cNvPicPr>
                  <p:nvPr/>
                </p:nvPicPr>
                <p:blipFill rotWithShape="1">
                  <a:blip r:embed="rId5"/>
                  <a:srcRect l="5666" t="667" r="93357" b="82599"/>
                  <a:stretch/>
                </p:blipFill>
                <p:spPr>
                  <a:xfrm rot="10800000">
                    <a:off x="5166434" y="23254"/>
                    <a:ext cx="50282" cy="1159771"/>
                  </a:xfrm>
                  <a:prstGeom prst="rect">
                    <a:avLst/>
                  </a:prstGeom>
                </p:spPr>
              </p:pic>
              <p:pic>
                <p:nvPicPr>
                  <p:cNvPr id="21" name="Picture 20">
                    <a:extLst>
                      <a:ext uri="{FF2B5EF4-FFF2-40B4-BE49-F238E27FC236}">
                        <a16:creationId xmlns:a16="http://schemas.microsoft.com/office/drawing/2014/main" id="{DF1F132D-D851-4B51-9D9F-A8CD6C1FC7D6}"/>
                      </a:ext>
                    </a:extLst>
                  </p:cNvPr>
                  <p:cNvPicPr>
                    <a:picLocks noChangeAspect="1"/>
                  </p:cNvPicPr>
                  <p:nvPr/>
                </p:nvPicPr>
                <p:blipFill rotWithShape="1">
                  <a:blip r:embed="rId5"/>
                  <a:srcRect l="3148" t="79116" r="93913" b="3740"/>
                  <a:stretch/>
                </p:blipFill>
                <p:spPr>
                  <a:xfrm>
                    <a:off x="5194140" y="23256"/>
                    <a:ext cx="151191" cy="1188147"/>
                  </a:xfrm>
                  <a:prstGeom prst="rect">
                    <a:avLst/>
                  </a:prstGeom>
                </p:spPr>
              </p:pic>
            </p:grpSp>
            <p:pic>
              <p:nvPicPr>
                <p:cNvPr id="18" name="Picture 17">
                  <a:extLst>
                    <a:ext uri="{FF2B5EF4-FFF2-40B4-BE49-F238E27FC236}">
                      <a16:creationId xmlns:a16="http://schemas.microsoft.com/office/drawing/2014/main" id="{48C173E5-408E-42F0-915F-8E8F46C4D9E3}"/>
                    </a:ext>
                  </a:extLst>
                </p:cNvPr>
                <p:cNvPicPr>
                  <a:picLocks noChangeAspect="1"/>
                </p:cNvPicPr>
                <p:nvPr/>
              </p:nvPicPr>
              <p:blipFill rotWithShape="1">
                <a:blip r:embed="rId5"/>
                <a:srcRect l="92907" t="504" r="668" b="82559"/>
                <a:stretch/>
              </p:blipFill>
              <p:spPr>
                <a:xfrm>
                  <a:off x="765281" y="20736"/>
                  <a:ext cx="330441" cy="1173766"/>
                </a:xfrm>
                <a:prstGeom prst="rect">
                  <a:avLst/>
                </a:prstGeom>
              </p:spPr>
            </p:pic>
          </p:grpSp>
          <p:grpSp>
            <p:nvGrpSpPr>
              <p:cNvPr id="9" name="Group 8">
                <a:extLst>
                  <a:ext uri="{FF2B5EF4-FFF2-40B4-BE49-F238E27FC236}">
                    <a16:creationId xmlns:a16="http://schemas.microsoft.com/office/drawing/2014/main" id="{5499FE67-1836-28FC-7EF1-B0DFC58586A0}"/>
                  </a:ext>
                </a:extLst>
              </p:cNvPr>
              <p:cNvGrpSpPr/>
              <p:nvPr/>
            </p:nvGrpSpPr>
            <p:grpSpPr>
              <a:xfrm>
                <a:off x="-50447" y="4786049"/>
                <a:ext cx="5402450" cy="665949"/>
                <a:chOff x="-37746" y="3589020"/>
                <a:chExt cx="5402450" cy="665949"/>
              </a:xfrm>
            </p:grpSpPr>
            <p:pic>
              <p:nvPicPr>
                <p:cNvPr id="10" name="Picture 9" descr="A screenshot of a computer&#10;&#10;Description automatically generated">
                  <a:extLst>
                    <a:ext uri="{FF2B5EF4-FFF2-40B4-BE49-F238E27FC236}">
                      <a16:creationId xmlns:a16="http://schemas.microsoft.com/office/drawing/2014/main" id="{8B4543B2-4F67-40ED-43D2-BCA14C84E6A5}"/>
                    </a:ext>
                  </a:extLst>
                </p:cNvPr>
                <p:cNvPicPr>
                  <a:picLocks noChangeAspect="1"/>
                </p:cNvPicPr>
                <p:nvPr/>
              </p:nvPicPr>
              <p:blipFill rotWithShape="1">
                <a:blip r:embed="rId6"/>
                <a:srcRect l="8982" t="52258" r="9403" b="38244"/>
                <a:stretch/>
              </p:blipFill>
              <p:spPr>
                <a:xfrm>
                  <a:off x="1030425" y="3589020"/>
                  <a:ext cx="4211661" cy="663033"/>
                </a:xfrm>
                <a:prstGeom prst="rect">
                  <a:avLst/>
                </a:prstGeom>
              </p:spPr>
            </p:pic>
            <p:pic>
              <p:nvPicPr>
                <p:cNvPr id="11" name="Picture 10">
                  <a:extLst>
                    <a:ext uri="{FF2B5EF4-FFF2-40B4-BE49-F238E27FC236}">
                      <a16:creationId xmlns:a16="http://schemas.microsoft.com/office/drawing/2014/main" id="{8F4B4292-76C2-F599-8325-9F11AF4BA903}"/>
                    </a:ext>
                  </a:extLst>
                </p:cNvPr>
                <p:cNvPicPr>
                  <a:picLocks noChangeAspect="1"/>
                </p:cNvPicPr>
                <p:nvPr/>
              </p:nvPicPr>
              <p:blipFill>
                <a:blip r:embed="rId13"/>
                <a:stretch>
                  <a:fillRect/>
                </a:stretch>
              </p:blipFill>
              <p:spPr>
                <a:xfrm>
                  <a:off x="-37746" y="3631781"/>
                  <a:ext cx="850636" cy="623188"/>
                </a:xfrm>
                <a:prstGeom prst="rect">
                  <a:avLst/>
                </a:prstGeom>
                <a:ln>
                  <a:noFill/>
                </a:ln>
                <a:effectLst>
                  <a:softEdge rad="112500"/>
                </a:effectLst>
              </p:spPr>
            </p:pic>
            <p:pic>
              <p:nvPicPr>
                <p:cNvPr id="12" name="Picture 11">
                  <a:extLst>
                    <a:ext uri="{FF2B5EF4-FFF2-40B4-BE49-F238E27FC236}">
                      <a16:creationId xmlns:a16="http://schemas.microsoft.com/office/drawing/2014/main" id="{AC2B61E8-660F-3934-0AA6-BC9F6046AC68}"/>
                    </a:ext>
                  </a:extLst>
                </p:cNvPr>
                <p:cNvPicPr>
                  <a:picLocks noChangeAspect="1"/>
                </p:cNvPicPr>
                <p:nvPr/>
              </p:nvPicPr>
              <p:blipFill rotWithShape="1">
                <a:blip r:embed="rId5"/>
                <a:srcRect l="5666" t="667" r="93446" b="91249"/>
                <a:stretch/>
              </p:blipFill>
              <p:spPr>
                <a:xfrm rot="10800000">
                  <a:off x="5190370" y="3603420"/>
                  <a:ext cx="45719" cy="560256"/>
                </a:xfrm>
                <a:prstGeom prst="rect">
                  <a:avLst/>
                </a:prstGeom>
              </p:spPr>
            </p:pic>
            <p:pic>
              <p:nvPicPr>
                <p:cNvPr id="13" name="Picture 12">
                  <a:extLst>
                    <a:ext uri="{FF2B5EF4-FFF2-40B4-BE49-F238E27FC236}">
                      <a16:creationId xmlns:a16="http://schemas.microsoft.com/office/drawing/2014/main" id="{47978EB4-1389-62CC-FD7D-0841A94BB5A0}"/>
                    </a:ext>
                  </a:extLst>
                </p:cNvPr>
                <p:cNvPicPr>
                  <a:picLocks noChangeAspect="1"/>
                </p:cNvPicPr>
                <p:nvPr/>
              </p:nvPicPr>
              <p:blipFill rotWithShape="1">
                <a:blip r:embed="rId5"/>
                <a:srcRect l="3148" t="87668" r="93913" b="3740"/>
                <a:stretch/>
              </p:blipFill>
              <p:spPr>
                <a:xfrm>
                  <a:off x="5213513" y="3596587"/>
                  <a:ext cx="151191" cy="595467"/>
                </a:xfrm>
                <a:prstGeom prst="rect">
                  <a:avLst/>
                </a:prstGeom>
              </p:spPr>
            </p:pic>
            <p:pic>
              <p:nvPicPr>
                <p:cNvPr id="14" name="Picture 13">
                  <a:extLst>
                    <a:ext uri="{FF2B5EF4-FFF2-40B4-BE49-F238E27FC236}">
                      <a16:creationId xmlns:a16="http://schemas.microsoft.com/office/drawing/2014/main" id="{C1466F42-C44E-0C0C-9BFF-34BB3E2D1A85}"/>
                    </a:ext>
                  </a:extLst>
                </p:cNvPr>
                <p:cNvPicPr>
                  <a:picLocks noChangeAspect="1"/>
                </p:cNvPicPr>
                <p:nvPr/>
              </p:nvPicPr>
              <p:blipFill rotWithShape="1">
                <a:blip r:embed="rId5"/>
                <a:srcRect l="92847" t="52524" r="729" b="39006"/>
                <a:stretch/>
              </p:blipFill>
              <p:spPr>
                <a:xfrm>
                  <a:off x="770694" y="3603419"/>
                  <a:ext cx="330441" cy="586997"/>
                </a:xfrm>
                <a:prstGeom prst="rect">
                  <a:avLst/>
                </a:prstGeom>
              </p:spPr>
            </p:pic>
          </p:grpSp>
        </p:grpSp>
      </p:grpSp>
    </p:spTree>
    <p:extLst>
      <p:ext uri="{BB962C8B-B14F-4D97-AF65-F5344CB8AC3E}">
        <p14:creationId xmlns:p14="http://schemas.microsoft.com/office/powerpoint/2010/main" val="21083430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39EE9DEC-DA1B-D24C-81EF-90B9BB695483}"/>
              </a:ext>
            </a:extLst>
          </p:cNvPr>
          <p:cNvGrpSpPr/>
          <p:nvPr/>
        </p:nvGrpSpPr>
        <p:grpSpPr>
          <a:xfrm>
            <a:off x="7847342" y="122634"/>
            <a:ext cx="2682263" cy="1908063"/>
            <a:chOff x="6037801" y="0"/>
            <a:chExt cx="3029177" cy="2186833"/>
          </a:xfrm>
        </p:grpSpPr>
        <p:pic>
          <p:nvPicPr>
            <p:cNvPr id="52" name="Picture 51">
              <a:extLst>
                <a:ext uri="{FF2B5EF4-FFF2-40B4-BE49-F238E27FC236}">
                  <a16:creationId xmlns:a16="http://schemas.microsoft.com/office/drawing/2014/main" id="{A8BC461C-E300-DB46-AE2D-CC873F008A0D}"/>
                </a:ext>
              </a:extLst>
            </p:cNvPr>
            <p:cNvPicPr>
              <a:picLocks noChangeAspect="1"/>
            </p:cNvPicPr>
            <p:nvPr/>
          </p:nvPicPr>
          <p:blipFill>
            <a:blip r:embed="rId3"/>
            <a:stretch>
              <a:fillRect/>
            </a:stretch>
          </p:blipFill>
          <p:spPr>
            <a:xfrm>
              <a:off x="6037801" y="330398"/>
              <a:ext cx="594069" cy="1165860"/>
            </a:xfrm>
            <a:prstGeom prst="rect">
              <a:avLst/>
            </a:prstGeom>
          </p:spPr>
        </p:pic>
        <p:sp>
          <p:nvSpPr>
            <p:cNvPr id="53" name="Oval 52">
              <a:extLst>
                <a:ext uri="{FF2B5EF4-FFF2-40B4-BE49-F238E27FC236}">
                  <a16:creationId xmlns:a16="http://schemas.microsoft.com/office/drawing/2014/main" id="{6A00C0D9-D877-5645-AFC7-3396255DE208}"/>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5206E1B1-F6A3-C647-95C5-780BEF0DFA04}"/>
                </a:ext>
              </a:extLst>
            </p:cNvPr>
            <p:cNvPicPr>
              <a:picLocks noChangeAspect="1"/>
            </p:cNvPicPr>
            <p:nvPr/>
          </p:nvPicPr>
          <p:blipFill rotWithShape="1">
            <a:blip r:embed="rId4"/>
            <a:srcRect l="18805" t="12685" r="12860" b="15424"/>
            <a:stretch/>
          </p:blipFill>
          <p:spPr>
            <a:xfrm>
              <a:off x="6988277" y="0"/>
              <a:ext cx="2078700" cy="2186833"/>
            </a:xfrm>
            <a:prstGeom prst="rect">
              <a:avLst/>
            </a:prstGeom>
          </p:spPr>
        </p:pic>
        <p:cxnSp>
          <p:nvCxnSpPr>
            <p:cNvPr id="55" name="Straight Connector 54">
              <a:extLst>
                <a:ext uri="{FF2B5EF4-FFF2-40B4-BE49-F238E27FC236}">
                  <a16:creationId xmlns:a16="http://schemas.microsoft.com/office/drawing/2014/main" id="{9092C8AE-1DE9-8246-913F-D768E32AC121}"/>
                </a:ext>
              </a:extLst>
            </p:cNvPr>
            <p:cNvCxnSpPr>
              <a:cxnSpLocks/>
              <a:stCxn id="53"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0786284-2596-CC44-BD1E-FA686BD7A8FA}"/>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4B5FE3E-32E4-4141-883A-968C5024E617}"/>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41F512E2-FC6F-46CD-2578-89C82B6A9E70}"/>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grpSp>
        <p:nvGrpSpPr>
          <p:cNvPr id="3" name="Group 2">
            <a:extLst>
              <a:ext uri="{FF2B5EF4-FFF2-40B4-BE49-F238E27FC236}">
                <a16:creationId xmlns:a16="http://schemas.microsoft.com/office/drawing/2014/main" id="{FBCBCA85-FB89-0A77-F639-A1342113BC11}"/>
              </a:ext>
            </a:extLst>
          </p:cNvPr>
          <p:cNvGrpSpPr/>
          <p:nvPr/>
        </p:nvGrpSpPr>
        <p:grpSpPr>
          <a:xfrm>
            <a:off x="14781" y="1424603"/>
            <a:ext cx="7347134" cy="5434974"/>
            <a:chOff x="-100174" y="1327717"/>
            <a:chExt cx="5601346" cy="4463085"/>
          </a:xfrm>
        </p:grpSpPr>
        <p:pic>
          <p:nvPicPr>
            <p:cNvPr id="4" name="Picture 3">
              <a:extLst>
                <a:ext uri="{FF2B5EF4-FFF2-40B4-BE49-F238E27FC236}">
                  <a16:creationId xmlns:a16="http://schemas.microsoft.com/office/drawing/2014/main" id="{2828749C-E9BD-99BA-5BAD-5E89480AF86F}"/>
                </a:ext>
              </a:extLst>
            </p:cNvPr>
            <p:cNvPicPr>
              <a:picLocks noChangeAspect="1"/>
            </p:cNvPicPr>
            <p:nvPr/>
          </p:nvPicPr>
          <p:blipFill rotWithShape="1">
            <a:blip r:embed="rId5"/>
            <a:srcRect l="236" t="39195" r="96897" b="42831"/>
            <a:stretch/>
          </p:blipFill>
          <p:spPr>
            <a:xfrm rot="10800000">
              <a:off x="5353780" y="2748696"/>
              <a:ext cx="147392" cy="1245704"/>
            </a:xfrm>
            <a:prstGeom prst="rect">
              <a:avLst/>
            </a:prstGeom>
          </p:spPr>
        </p:pic>
        <p:grpSp>
          <p:nvGrpSpPr>
            <p:cNvPr id="5" name="Group 4">
              <a:extLst>
                <a:ext uri="{FF2B5EF4-FFF2-40B4-BE49-F238E27FC236}">
                  <a16:creationId xmlns:a16="http://schemas.microsoft.com/office/drawing/2014/main" id="{4C5FD6F9-71BE-467D-ABC5-4C1553064416}"/>
                </a:ext>
              </a:extLst>
            </p:cNvPr>
            <p:cNvGrpSpPr/>
            <p:nvPr/>
          </p:nvGrpSpPr>
          <p:grpSpPr>
            <a:xfrm>
              <a:off x="-100174" y="1327717"/>
              <a:ext cx="5440645" cy="4463085"/>
              <a:chOff x="-67993" y="2378595"/>
              <a:chExt cx="5440645" cy="4463085"/>
            </a:xfrm>
          </p:grpSpPr>
          <p:grpSp>
            <p:nvGrpSpPr>
              <p:cNvPr id="6" name="Group 5">
                <a:extLst>
                  <a:ext uri="{FF2B5EF4-FFF2-40B4-BE49-F238E27FC236}">
                    <a16:creationId xmlns:a16="http://schemas.microsoft.com/office/drawing/2014/main" id="{99C0BD98-C4BB-23E1-93CB-FC2158A47650}"/>
                  </a:ext>
                </a:extLst>
              </p:cNvPr>
              <p:cNvGrpSpPr/>
              <p:nvPr/>
            </p:nvGrpSpPr>
            <p:grpSpPr>
              <a:xfrm>
                <a:off x="-54345" y="5362006"/>
                <a:ext cx="5426997" cy="1479674"/>
                <a:chOff x="-54345" y="5362006"/>
                <a:chExt cx="5426997" cy="1479674"/>
              </a:xfrm>
            </p:grpSpPr>
            <p:pic>
              <p:nvPicPr>
                <p:cNvPr id="28" name="Picture 27" descr="A screenshot of a computer&#10;&#10;Description automatically generated">
                  <a:extLst>
                    <a:ext uri="{FF2B5EF4-FFF2-40B4-BE49-F238E27FC236}">
                      <a16:creationId xmlns:a16="http://schemas.microsoft.com/office/drawing/2014/main" id="{855382E9-8B8A-2AD0-C870-0484E54D077E}"/>
                    </a:ext>
                  </a:extLst>
                </p:cNvPr>
                <p:cNvPicPr>
                  <a:picLocks noChangeAspect="1"/>
                </p:cNvPicPr>
                <p:nvPr/>
              </p:nvPicPr>
              <p:blipFill rotWithShape="1">
                <a:blip r:embed="rId6"/>
                <a:srcRect l="9411" t="78014" r="8974" b="703"/>
                <a:stretch/>
              </p:blipFill>
              <p:spPr>
                <a:xfrm>
                  <a:off x="1057190" y="5362006"/>
                  <a:ext cx="4194942" cy="1479674"/>
                </a:xfrm>
                <a:prstGeom prst="rect">
                  <a:avLst/>
                </a:prstGeom>
              </p:spPr>
            </p:pic>
            <p:pic>
              <p:nvPicPr>
                <p:cNvPr id="29" name="Picture 28">
                  <a:extLst>
                    <a:ext uri="{FF2B5EF4-FFF2-40B4-BE49-F238E27FC236}">
                      <a16:creationId xmlns:a16="http://schemas.microsoft.com/office/drawing/2014/main" id="{03CB9301-E0B3-AAD0-84D2-F0F2684DAB57}"/>
                    </a:ext>
                  </a:extLst>
                </p:cNvPr>
                <p:cNvPicPr>
                  <a:picLocks noChangeAspect="1"/>
                </p:cNvPicPr>
                <p:nvPr/>
              </p:nvPicPr>
              <p:blipFill rotWithShape="1">
                <a:blip r:embed="rId7"/>
                <a:srcRect l="14000" r="27174" b="25759"/>
                <a:stretch/>
              </p:blipFill>
              <p:spPr>
                <a:xfrm>
                  <a:off x="-36082" y="5381998"/>
                  <a:ext cx="892501" cy="663033"/>
                </a:xfrm>
                <a:prstGeom prst="rect">
                  <a:avLst/>
                </a:prstGeom>
                <a:ln>
                  <a:noFill/>
                </a:ln>
                <a:effectLst>
                  <a:softEdge rad="112500"/>
                </a:effectLst>
              </p:spPr>
            </p:pic>
            <p:pic>
              <p:nvPicPr>
                <p:cNvPr id="30" name="Picture 29">
                  <a:extLst>
                    <a:ext uri="{FF2B5EF4-FFF2-40B4-BE49-F238E27FC236}">
                      <a16:creationId xmlns:a16="http://schemas.microsoft.com/office/drawing/2014/main" id="{F2269528-C745-9DCE-C2B1-0B23100F0657}"/>
                    </a:ext>
                  </a:extLst>
                </p:cNvPr>
                <p:cNvPicPr>
                  <a:picLocks noChangeAspect="1"/>
                </p:cNvPicPr>
                <p:nvPr/>
              </p:nvPicPr>
              <p:blipFill rotWithShape="1">
                <a:blip r:embed="rId8"/>
                <a:srcRect l="18133" t="16489" r="26453" b="20158"/>
                <a:stretch/>
              </p:blipFill>
              <p:spPr>
                <a:xfrm>
                  <a:off x="-54345" y="5993988"/>
                  <a:ext cx="929867" cy="687990"/>
                </a:xfrm>
                <a:prstGeom prst="rect">
                  <a:avLst/>
                </a:prstGeom>
                <a:ln>
                  <a:noFill/>
                </a:ln>
                <a:effectLst>
                  <a:softEdge rad="112500"/>
                </a:effectLst>
              </p:spPr>
            </p:pic>
            <p:pic>
              <p:nvPicPr>
                <p:cNvPr id="31" name="Picture 30">
                  <a:extLst>
                    <a:ext uri="{FF2B5EF4-FFF2-40B4-BE49-F238E27FC236}">
                      <a16:creationId xmlns:a16="http://schemas.microsoft.com/office/drawing/2014/main" id="{A71119D0-D6F6-9617-EB57-389F2020792D}"/>
                    </a:ext>
                  </a:extLst>
                </p:cNvPr>
                <p:cNvPicPr>
                  <a:picLocks noChangeAspect="1"/>
                </p:cNvPicPr>
                <p:nvPr/>
              </p:nvPicPr>
              <p:blipFill rotWithShape="1">
                <a:blip r:embed="rId5"/>
                <a:srcRect l="93000" t="78784" r="851" b="3741"/>
                <a:stretch/>
              </p:blipFill>
              <p:spPr>
                <a:xfrm>
                  <a:off x="779466" y="5414020"/>
                  <a:ext cx="316256" cy="1211128"/>
                </a:xfrm>
                <a:prstGeom prst="rect">
                  <a:avLst/>
                </a:prstGeom>
              </p:spPr>
            </p:pic>
            <p:pic>
              <p:nvPicPr>
                <p:cNvPr id="32" name="Picture 31">
                  <a:extLst>
                    <a:ext uri="{FF2B5EF4-FFF2-40B4-BE49-F238E27FC236}">
                      <a16:creationId xmlns:a16="http://schemas.microsoft.com/office/drawing/2014/main" id="{40D841DB-4C3C-062C-E31D-1A949051AEF1}"/>
                    </a:ext>
                  </a:extLst>
                </p:cNvPr>
                <p:cNvPicPr>
                  <a:picLocks noChangeAspect="1"/>
                </p:cNvPicPr>
                <p:nvPr/>
              </p:nvPicPr>
              <p:blipFill rotWithShape="1">
                <a:blip r:embed="rId5"/>
                <a:srcRect l="5666" t="667" r="93155" b="81683"/>
                <a:stretch/>
              </p:blipFill>
              <p:spPr>
                <a:xfrm rot="10800000">
                  <a:off x="5166436" y="5381997"/>
                  <a:ext cx="60677" cy="1223269"/>
                </a:xfrm>
                <a:prstGeom prst="rect">
                  <a:avLst/>
                </a:prstGeom>
              </p:spPr>
            </p:pic>
            <p:pic>
              <p:nvPicPr>
                <p:cNvPr id="33" name="Picture 32">
                  <a:extLst>
                    <a:ext uri="{FF2B5EF4-FFF2-40B4-BE49-F238E27FC236}">
                      <a16:creationId xmlns:a16="http://schemas.microsoft.com/office/drawing/2014/main" id="{C51C56B2-78CB-DB53-75F0-D17A48E7EC34}"/>
                    </a:ext>
                  </a:extLst>
                </p:cNvPr>
                <p:cNvPicPr>
                  <a:picLocks noChangeAspect="1"/>
                </p:cNvPicPr>
                <p:nvPr/>
              </p:nvPicPr>
              <p:blipFill rotWithShape="1">
                <a:blip r:embed="rId5"/>
                <a:srcRect l="2550" t="78227" r="93934" b="3741"/>
                <a:stretch/>
              </p:blipFill>
              <p:spPr>
                <a:xfrm>
                  <a:off x="5191836" y="5381998"/>
                  <a:ext cx="180816" cy="1249776"/>
                </a:xfrm>
                <a:prstGeom prst="rect">
                  <a:avLst/>
                </a:prstGeom>
              </p:spPr>
            </p:pic>
          </p:grpSp>
          <p:grpSp>
            <p:nvGrpSpPr>
              <p:cNvPr id="7" name="Group 6">
                <a:extLst>
                  <a:ext uri="{FF2B5EF4-FFF2-40B4-BE49-F238E27FC236}">
                    <a16:creationId xmlns:a16="http://schemas.microsoft.com/office/drawing/2014/main" id="{618C1954-37E6-79FD-D0B5-7F61A0B5D2FC}"/>
                  </a:ext>
                </a:extLst>
              </p:cNvPr>
              <p:cNvGrpSpPr/>
              <p:nvPr/>
            </p:nvGrpSpPr>
            <p:grpSpPr>
              <a:xfrm>
                <a:off x="-67993" y="3577432"/>
                <a:ext cx="5396594" cy="1308058"/>
                <a:chOff x="-53567" y="1753775"/>
                <a:chExt cx="5396594" cy="1308058"/>
              </a:xfrm>
            </p:grpSpPr>
            <p:pic>
              <p:nvPicPr>
                <p:cNvPr id="22" name="Picture 21" descr="A screenshot of a computer&#10;&#10;Description automatically generated">
                  <a:extLst>
                    <a:ext uri="{FF2B5EF4-FFF2-40B4-BE49-F238E27FC236}">
                      <a16:creationId xmlns:a16="http://schemas.microsoft.com/office/drawing/2014/main" id="{743547F9-6DBB-262E-6A60-DCF6B6C5B6C6}"/>
                    </a:ext>
                  </a:extLst>
                </p:cNvPr>
                <p:cNvPicPr>
                  <a:picLocks noChangeAspect="1"/>
                </p:cNvPicPr>
                <p:nvPr/>
              </p:nvPicPr>
              <p:blipFill rotWithShape="1">
                <a:blip r:embed="rId6"/>
                <a:srcRect l="8982" t="26195" r="9403" b="55890"/>
                <a:stretch/>
              </p:blipFill>
              <p:spPr>
                <a:xfrm>
                  <a:off x="1036392" y="1766550"/>
                  <a:ext cx="4194942" cy="1245705"/>
                </a:xfrm>
                <a:prstGeom prst="rect">
                  <a:avLst/>
                </a:prstGeom>
              </p:spPr>
            </p:pic>
            <p:pic>
              <p:nvPicPr>
                <p:cNvPr id="23" name="Picture 22">
                  <a:extLst>
                    <a:ext uri="{FF2B5EF4-FFF2-40B4-BE49-F238E27FC236}">
                      <a16:creationId xmlns:a16="http://schemas.microsoft.com/office/drawing/2014/main" id="{7B1D9198-A581-5C91-188A-30F1A071816B}"/>
                    </a:ext>
                  </a:extLst>
                </p:cNvPr>
                <p:cNvPicPr>
                  <a:picLocks noChangeAspect="1"/>
                </p:cNvPicPr>
                <p:nvPr/>
              </p:nvPicPr>
              <p:blipFill rotWithShape="1">
                <a:blip r:embed="rId9"/>
                <a:srcRect l="-1" t="10740" r="41742" b="54974"/>
                <a:stretch/>
              </p:blipFill>
              <p:spPr>
                <a:xfrm>
                  <a:off x="-11412" y="1755600"/>
                  <a:ext cx="808480" cy="697934"/>
                </a:xfrm>
                <a:prstGeom prst="rect">
                  <a:avLst/>
                </a:prstGeom>
                <a:ln>
                  <a:noFill/>
                </a:ln>
                <a:effectLst>
                  <a:softEdge rad="112500"/>
                </a:effectLst>
              </p:spPr>
            </p:pic>
            <p:pic>
              <p:nvPicPr>
                <p:cNvPr id="24" name="Picture 23">
                  <a:extLst>
                    <a:ext uri="{FF2B5EF4-FFF2-40B4-BE49-F238E27FC236}">
                      <a16:creationId xmlns:a16="http://schemas.microsoft.com/office/drawing/2014/main" id="{CA6581FD-72DE-CE7F-77BA-CFE47CA87815}"/>
                    </a:ext>
                  </a:extLst>
                </p:cNvPr>
                <p:cNvPicPr>
                  <a:picLocks noChangeAspect="1"/>
                </p:cNvPicPr>
                <p:nvPr/>
              </p:nvPicPr>
              <p:blipFill rotWithShape="1">
                <a:blip r:embed="rId10"/>
                <a:srcRect l="15925" t="5321" r="17485" b="60660"/>
                <a:stretch/>
              </p:blipFill>
              <p:spPr>
                <a:xfrm>
                  <a:off x="-53567" y="2404157"/>
                  <a:ext cx="818848" cy="657676"/>
                </a:xfrm>
                <a:prstGeom prst="rect">
                  <a:avLst/>
                </a:prstGeom>
                <a:ln>
                  <a:noFill/>
                </a:ln>
                <a:effectLst>
                  <a:softEdge rad="112500"/>
                </a:effectLst>
              </p:spPr>
            </p:pic>
            <p:pic>
              <p:nvPicPr>
                <p:cNvPr id="25" name="Picture 24">
                  <a:extLst>
                    <a:ext uri="{FF2B5EF4-FFF2-40B4-BE49-F238E27FC236}">
                      <a16:creationId xmlns:a16="http://schemas.microsoft.com/office/drawing/2014/main" id="{C333102B-1A6F-29B9-BADA-6B15EC59EE4E}"/>
                    </a:ext>
                  </a:extLst>
                </p:cNvPr>
                <p:cNvPicPr>
                  <a:picLocks noChangeAspect="1"/>
                </p:cNvPicPr>
                <p:nvPr/>
              </p:nvPicPr>
              <p:blipFill rotWithShape="1">
                <a:blip r:embed="rId5"/>
                <a:srcRect l="5666" t="667" r="93155" b="81683"/>
                <a:stretch/>
              </p:blipFill>
              <p:spPr>
                <a:xfrm rot="10800000">
                  <a:off x="5153736" y="1753775"/>
                  <a:ext cx="60677" cy="1223269"/>
                </a:xfrm>
                <a:prstGeom prst="rect">
                  <a:avLst/>
                </a:prstGeom>
              </p:spPr>
            </p:pic>
            <p:pic>
              <p:nvPicPr>
                <p:cNvPr id="26" name="Picture 25">
                  <a:extLst>
                    <a:ext uri="{FF2B5EF4-FFF2-40B4-BE49-F238E27FC236}">
                      <a16:creationId xmlns:a16="http://schemas.microsoft.com/office/drawing/2014/main" id="{D0EECF7B-CF5F-CD38-7D31-F29FBED6EF2F}"/>
                    </a:ext>
                  </a:extLst>
                </p:cNvPr>
                <p:cNvPicPr>
                  <a:picLocks noChangeAspect="1"/>
                </p:cNvPicPr>
                <p:nvPr/>
              </p:nvPicPr>
              <p:blipFill rotWithShape="1">
                <a:blip r:embed="rId5"/>
                <a:srcRect l="3148" t="79116" r="93913" b="3740"/>
                <a:stretch/>
              </p:blipFill>
              <p:spPr>
                <a:xfrm>
                  <a:off x="5191836" y="1817274"/>
                  <a:ext cx="151191" cy="1188147"/>
                </a:xfrm>
                <a:prstGeom prst="rect">
                  <a:avLst/>
                </a:prstGeom>
              </p:spPr>
            </p:pic>
            <p:pic>
              <p:nvPicPr>
                <p:cNvPr id="27" name="Picture 26">
                  <a:extLst>
                    <a:ext uri="{FF2B5EF4-FFF2-40B4-BE49-F238E27FC236}">
                      <a16:creationId xmlns:a16="http://schemas.microsoft.com/office/drawing/2014/main" id="{5FCD125C-5541-D291-D41B-FA1E7181716D}"/>
                    </a:ext>
                  </a:extLst>
                </p:cNvPr>
                <p:cNvPicPr>
                  <a:picLocks noChangeAspect="1"/>
                </p:cNvPicPr>
                <p:nvPr/>
              </p:nvPicPr>
              <p:blipFill rotWithShape="1">
                <a:blip r:embed="rId5"/>
                <a:srcRect l="92849" t="26867" r="726" b="56196"/>
                <a:stretch/>
              </p:blipFill>
              <p:spPr>
                <a:xfrm>
                  <a:off x="778205" y="1817274"/>
                  <a:ext cx="330441" cy="1173766"/>
                </a:xfrm>
                <a:prstGeom prst="rect">
                  <a:avLst/>
                </a:prstGeom>
              </p:spPr>
            </p:pic>
          </p:grpSp>
          <p:grpSp>
            <p:nvGrpSpPr>
              <p:cNvPr id="8" name="Group 7">
                <a:extLst>
                  <a:ext uri="{FF2B5EF4-FFF2-40B4-BE49-F238E27FC236}">
                    <a16:creationId xmlns:a16="http://schemas.microsoft.com/office/drawing/2014/main" id="{285311BB-479D-5A38-E098-580FE1C9374C}"/>
                  </a:ext>
                </a:extLst>
              </p:cNvPr>
              <p:cNvGrpSpPr/>
              <p:nvPr/>
            </p:nvGrpSpPr>
            <p:grpSpPr>
              <a:xfrm>
                <a:off x="-13461" y="2378595"/>
                <a:ext cx="5351816" cy="1283502"/>
                <a:chOff x="-6485" y="-36659"/>
                <a:chExt cx="5351816" cy="1283502"/>
              </a:xfrm>
            </p:grpSpPr>
            <p:pic>
              <p:nvPicPr>
                <p:cNvPr id="15" name="Picture 14">
                  <a:extLst>
                    <a:ext uri="{FF2B5EF4-FFF2-40B4-BE49-F238E27FC236}">
                      <a16:creationId xmlns:a16="http://schemas.microsoft.com/office/drawing/2014/main" id="{8E552090-91BF-D67A-6207-8B76DB995D8A}"/>
                    </a:ext>
                  </a:extLst>
                </p:cNvPr>
                <p:cNvPicPr>
                  <a:picLocks noChangeAspect="1"/>
                </p:cNvPicPr>
                <p:nvPr/>
              </p:nvPicPr>
              <p:blipFill rotWithShape="1">
                <a:blip r:embed="rId11"/>
                <a:srcRect l="20388" t="6368" r="23208" b="49665"/>
                <a:stretch/>
              </p:blipFill>
              <p:spPr>
                <a:xfrm>
                  <a:off x="-6485" y="589168"/>
                  <a:ext cx="850636" cy="657675"/>
                </a:xfrm>
                <a:prstGeom prst="rect">
                  <a:avLst/>
                </a:prstGeom>
                <a:ln>
                  <a:noFill/>
                </a:ln>
                <a:effectLst>
                  <a:softEdge rad="112500"/>
                </a:effectLst>
              </p:spPr>
            </p:pic>
            <p:pic>
              <p:nvPicPr>
                <p:cNvPr id="16" name="Picture 15">
                  <a:extLst>
                    <a:ext uri="{FF2B5EF4-FFF2-40B4-BE49-F238E27FC236}">
                      <a16:creationId xmlns:a16="http://schemas.microsoft.com/office/drawing/2014/main" id="{C693AAE0-36DD-00DA-9D40-C6C607120627}"/>
                    </a:ext>
                  </a:extLst>
                </p:cNvPr>
                <p:cNvPicPr>
                  <a:picLocks noChangeAspect="1"/>
                </p:cNvPicPr>
                <p:nvPr/>
              </p:nvPicPr>
              <p:blipFill rotWithShape="1">
                <a:blip r:embed="rId12"/>
                <a:srcRect l="13813" r="14819" b="-2001"/>
                <a:stretch/>
              </p:blipFill>
              <p:spPr>
                <a:xfrm>
                  <a:off x="5290" y="-36659"/>
                  <a:ext cx="774176" cy="698015"/>
                </a:xfrm>
                <a:prstGeom prst="rect">
                  <a:avLst/>
                </a:prstGeom>
                <a:ln>
                  <a:noFill/>
                </a:ln>
                <a:effectLst>
                  <a:softEdge rad="112500"/>
                </a:effectLst>
              </p:spPr>
            </p:pic>
            <p:grpSp>
              <p:nvGrpSpPr>
                <p:cNvPr id="17" name="Group 16">
                  <a:extLst>
                    <a:ext uri="{FF2B5EF4-FFF2-40B4-BE49-F238E27FC236}">
                      <a16:creationId xmlns:a16="http://schemas.microsoft.com/office/drawing/2014/main" id="{5BD8DADF-89BE-6B68-BD59-41B08CD6A699}"/>
                    </a:ext>
                  </a:extLst>
                </p:cNvPr>
                <p:cNvGrpSpPr/>
                <p:nvPr/>
              </p:nvGrpSpPr>
              <p:grpSpPr>
                <a:xfrm>
                  <a:off x="1021779" y="18221"/>
                  <a:ext cx="4323552" cy="1193182"/>
                  <a:chOff x="1021779" y="18221"/>
                  <a:chExt cx="4323552" cy="1193182"/>
                </a:xfrm>
              </p:grpSpPr>
              <p:pic>
                <p:nvPicPr>
                  <p:cNvPr id="19" name="Picture 18" descr="A screenshot of a computer&#10;&#10;Description automatically generated">
                    <a:extLst>
                      <a:ext uri="{FF2B5EF4-FFF2-40B4-BE49-F238E27FC236}">
                        <a16:creationId xmlns:a16="http://schemas.microsoft.com/office/drawing/2014/main" id="{4670096F-2E49-1DEA-99BF-C756AEDD1A97}"/>
                      </a:ext>
                    </a:extLst>
                  </p:cNvPr>
                  <p:cNvPicPr>
                    <a:picLocks noChangeAspect="1"/>
                  </p:cNvPicPr>
                  <p:nvPr/>
                </p:nvPicPr>
                <p:blipFill rotWithShape="1">
                  <a:blip r:embed="rId6"/>
                  <a:srcRect l="8982" t="639" r="9403" b="82479"/>
                  <a:stretch/>
                </p:blipFill>
                <p:spPr>
                  <a:xfrm>
                    <a:off x="1021779" y="18221"/>
                    <a:ext cx="4194942" cy="1173766"/>
                  </a:xfrm>
                  <a:prstGeom prst="rect">
                    <a:avLst/>
                  </a:prstGeom>
                </p:spPr>
              </p:pic>
              <p:pic>
                <p:nvPicPr>
                  <p:cNvPr id="20" name="Picture 19">
                    <a:extLst>
                      <a:ext uri="{FF2B5EF4-FFF2-40B4-BE49-F238E27FC236}">
                        <a16:creationId xmlns:a16="http://schemas.microsoft.com/office/drawing/2014/main" id="{E148354A-FEB2-BB5E-4A85-148DAB755E9C}"/>
                      </a:ext>
                    </a:extLst>
                  </p:cNvPr>
                  <p:cNvPicPr>
                    <a:picLocks noChangeAspect="1"/>
                  </p:cNvPicPr>
                  <p:nvPr/>
                </p:nvPicPr>
                <p:blipFill rotWithShape="1">
                  <a:blip r:embed="rId5"/>
                  <a:srcRect l="5666" t="667" r="93357" b="82599"/>
                  <a:stretch/>
                </p:blipFill>
                <p:spPr>
                  <a:xfrm rot="10800000">
                    <a:off x="5166434" y="23254"/>
                    <a:ext cx="50282" cy="1159771"/>
                  </a:xfrm>
                  <a:prstGeom prst="rect">
                    <a:avLst/>
                  </a:prstGeom>
                </p:spPr>
              </p:pic>
              <p:pic>
                <p:nvPicPr>
                  <p:cNvPr id="21" name="Picture 20">
                    <a:extLst>
                      <a:ext uri="{FF2B5EF4-FFF2-40B4-BE49-F238E27FC236}">
                        <a16:creationId xmlns:a16="http://schemas.microsoft.com/office/drawing/2014/main" id="{DF1F132D-D851-4B51-9D9F-A8CD6C1FC7D6}"/>
                      </a:ext>
                    </a:extLst>
                  </p:cNvPr>
                  <p:cNvPicPr>
                    <a:picLocks noChangeAspect="1"/>
                  </p:cNvPicPr>
                  <p:nvPr/>
                </p:nvPicPr>
                <p:blipFill rotWithShape="1">
                  <a:blip r:embed="rId5"/>
                  <a:srcRect l="3148" t="79116" r="93913" b="3740"/>
                  <a:stretch/>
                </p:blipFill>
                <p:spPr>
                  <a:xfrm>
                    <a:off x="5194140" y="23256"/>
                    <a:ext cx="151191" cy="1188147"/>
                  </a:xfrm>
                  <a:prstGeom prst="rect">
                    <a:avLst/>
                  </a:prstGeom>
                </p:spPr>
              </p:pic>
            </p:grpSp>
            <p:pic>
              <p:nvPicPr>
                <p:cNvPr id="18" name="Picture 17">
                  <a:extLst>
                    <a:ext uri="{FF2B5EF4-FFF2-40B4-BE49-F238E27FC236}">
                      <a16:creationId xmlns:a16="http://schemas.microsoft.com/office/drawing/2014/main" id="{48C173E5-408E-42F0-915F-8E8F46C4D9E3}"/>
                    </a:ext>
                  </a:extLst>
                </p:cNvPr>
                <p:cNvPicPr>
                  <a:picLocks noChangeAspect="1"/>
                </p:cNvPicPr>
                <p:nvPr/>
              </p:nvPicPr>
              <p:blipFill rotWithShape="1">
                <a:blip r:embed="rId5"/>
                <a:srcRect l="92907" t="504" r="668" b="82559"/>
                <a:stretch/>
              </p:blipFill>
              <p:spPr>
                <a:xfrm>
                  <a:off x="765281" y="20736"/>
                  <a:ext cx="330441" cy="1173766"/>
                </a:xfrm>
                <a:prstGeom prst="rect">
                  <a:avLst/>
                </a:prstGeom>
              </p:spPr>
            </p:pic>
          </p:grpSp>
          <p:grpSp>
            <p:nvGrpSpPr>
              <p:cNvPr id="9" name="Group 8">
                <a:extLst>
                  <a:ext uri="{FF2B5EF4-FFF2-40B4-BE49-F238E27FC236}">
                    <a16:creationId xmlns:a16="http://schemas.microsoft.com/office/drawing/2014/main" id="{5499FE67-1836-28FC-7EF1-B0DFC58586A0}"/>
                  </a:ext>
                </a:extLst>
              </p:cNvPr>
              <p:cNvGrpSpPr/>
              <p:nvPr/>
            </p:nvGrpSpPr>
            <p:grpSpPr>
              <a:xfrm>
                <a:off x="-50447" y="4786049"/>
                <a:ext cx="5402450" cy="665949"/>
                <a:chOff x="-37746" y="3589020"/>
                <a:chExt cx="5402450" cy="665949"/>
              </a:xfrm>
            </p:grpSpPr>
            <p:pic>
              <p:nvPicPr>
                <p:cNvPr id="10" name="Picture 9" descr="A screenshot of a computer&#10;&#10;Description automatically generated">
                  <a:extLst>
                    <a:ext uri="{FF2B5EF4-FFF2-40B4-BE49-F238E27FC236}">
                      <a16:creationId xmlns:a16="http://schemas.microsoft.com/office/drawing/2014/main" id="{8B4543B2-4F67-40ED-43D2-BCA14C84E6A5}"/>
                    </a:ext>
                  </a:extLst>
                </p:cNvPr>
                <p:cNvPicPr>
                  <a:picLocks noChangeAspect="1"/>
                </p:cNvPicPr>
                <p:nvPr/>
              </p:nvPicPr>
              <p:blipFill rotWithShape="1">
                <a:blip r:embed="rId6"/>
                <a:srcRect l="8982" t="52258" r="9403" b="38244"/>
                <a:stretch/>
              </p:blipFill>
              <p:spPr>
                <a:xfrm>
                  <a:off x="1030425" y="3589020"/>
                  <a:ext cx="4211661" cy="663033"/>
                </a:xfrm>
                <a:prstGeom prst="rect">
                  <a:avLst/>
                </a:prstGeom>
              </p:spPr>
            </p:pic>
            <p:pic>
              <p:nvPicPr>
                <p:cNvPr id="11" name="Picture 10">
                  <a:extLst>
                    <a:ext uri="{FF2B5EF4-FFF2-40B4-BE49-F238E27FC236}">
                      <a16:creationId xmlns:a16="http://schemas.microsoft.com/office/drawing/2014/main" id="{8F4B4292-76C2-F599-8325-9F11AF4BA903}"/>
                    </a:ext>
                  </a:extLst>
                </p:cNvPr>
                <p:cNvPicPr>
                  <a:picLocks noChangeAspect="1"/>
                </p:cNvPicPr>
                <p:nvPr/>
              </p:nvPicPr>
              <p:blipFill>
                <a:blip r:embed="rId13"/>
                <a:stretch>
                  <a:fillRect/>
                </a:stretch>
              </p:blipFill>
              <p:spPr>
                <a:xfrm>
                  <a:off x="-37746" y="3631781"/>
                  <a:ext cx="850636" cy="623188"/>
                </a:xfrm>
                <a:prstGeom prst="rect">
                  <a:avLst/>
                </a:prstGeom>
                <a:ln>
                  <a:noFill/>
                </a:ln>
                <a:effectLst>
                  <a:softEdge rad="112500"/>
                </a:effectLst>
              </p:spPr>
            </p:pic>
            <p:pic>
              <p:nvPicPr>
                <p:cNvPr id="12" name="Picture 11">
                  <a:extLst>
                    <a:ext uri="{FF2B5EF4-FFF2-40B4-BE49-F238E27FC236}">
                      <a16:creationId xmlns:a16="http://schemas.microsoft.com/office/drawing/2014/main" id="{AC2B61E8-660F-3934-0AA6-BC9F6046AC68}"/>
                    </a:ext>
                  </a:extLst>
                </p:cNvPr>
                <p:cNvPicPr>
                  <a:picLocks noChangeAspect="1"/>
                </p:cNvPicPr>
                <p:nvPr/>
              </p:nvPicPr>
              <p:blipFill rotWithShape="1">
                <a:blip r:embed="rId5"/>
                <a:srcRect l="5666" t="667" r="93446" b="91249"/>
                <a:stretch/>
              </p:blipFill>
              <p:spPr>
                <a:xfrm rot="10800000">
                  <a:off x="5190370" y="3603420"/>
                  <a:ext cx="45719" cy="560256"/>
                </a:xfrm>
                <a:prstGeom prst="rect">
                  <a:avLst/>
                </a:prstGeom>
              </p:spPr>
            </p:pic>
            <p:pic>
              <p:nvPicPr>
                <p:cNvPr id="13" name="Picture 12">
                  <a:extLst>
                    <a:ext uri="{FF2B5EF4-FFF2-40B4-BE49-F238E27FC236}">
                      <a16:creationId xmlns:a16="http://schemas.microsoft.com/office/drawing/2014/main" id="{47978EB4-1389-62CC-FD7D-0841A94BB5A0}"/>
                    </a:ext>
                  </a:extLst>
                </p:cNvPr>
                <p:cNvPicPr>
                  <a:picLocks noChangeAspect="1"/>
                </p:cNvPicPr>
                <p:nvPr/>
              </p:nvPicPr>
              <p:blipFill rotWithShape="1">
                <a:blip r:embed="rId5"/>
                <a:srcRect l="3148" t="87668" r="93913" b="3740"/>
                <a:stretch/>
              </p:blipFill>
              <p:spPr>
                <a:xfrm>
                  <a:off x="5213513" y="3596587"/>
                  <a:ext cx="151191" cy="595467"/>
                </a:xfrm>
                <a:prstGeom prst="rect">
                  <a:avLst/>
                </a:prstGeom>
              </p:spPr>
            </p:pic>
            <p:pic>
              <p:nvPicPr>
                <p:cNvPr id="14" name="Picture 13">
                  <a:extLst>
                    <a:ext uri="{FF2B5EF4-FFF2-40B4-BE49-F238E27FC236}">
                      <a16:creationId xmlns:a16="http://schemas.microsoft.com/office/drawing/2014/main" id="{C1466F42-C44E-0C0C-9BFF-34BB3E2D1A85}"/>
                    </a:ext>
                  </a:extLst>
                </p:cNvPr>
                <p:cNvPicPr>
                  <a:picLocks noChangeAspect="1"/>
                </p:cNvPicPr>
                <p:nvPr/>
              </p:nvPicPr>
              <p:blipFill rotWithShape="1">
                <a:blip r:embed="rId5"/>
                <a:srcRect l="92847" t="52524" r="729" b="39006"/>
                <a:stretch/>
              </p:blipFill>
              <p:spPr>
                <a:xfrm>
                  <a:off x="770694" y="3603419"/>
                  <a:ext cx="330441" cy="586997"/>
                </a:xfrm>
                <a:prstGeom prst="rect">
                  <a:avLst/>
                </a:prstGeom>
              </p:spPr>
            </p:pic>
          </p:grpSp>
        </p:grpSp>
      </p:grpSp>
      <p:sp>
        <p:nvSpPr>
          <p:cNvPr id="34" name="Title 1">
            <a:extLst>
              <a:ext uri="{FF2B5EF4-FFF2-40B4-BE49-F238E27FC236}">
                <a16:creationId xmlns:a16="http://schemas.microsoft.com/office/drawing/2014/main" id="{E5FEB8BF-CE27-F4CD-58CC-F1D697D613D9}"/>
              </a:ext>
            </a:extLst>
          </p:cNvPr>
          <p:cNvSpPr txBox="1">
            <a:spLocks/>
          </p:cNvSpPr>
          <p:nvPr/>
        </p:nvSpPr>
        <p:spPr>
          <a:xfrm>
            <a:off x="154293" y="143644"/>
            <a:ext cx="7689209"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b="1" dirty="0">
                <a:solidFill>
                  <a:srgbClr val="C00000"/>
                </a:solidFill>
                <a:latin typeface="+mn-lt"/>
              </a:rPr>
              <a:t>Small-bodied lemurs </a:t>
            </a:r>
            <a:r>
              <a:rPr lang="en-US" sz="2800" dirty="0">
                <a:latin typeface="+mn-lt"/>
              </a:rPr>
              <a:t>are largely </a:t>
            </a:r>
            <a:r>
              <a:rPr lang="en-US" sz="2800" b="1" dirty="0">
                <a:solidFill>
                  <a:srgbClr val="C00000"/>
                </a:solidFill>
                <a:latin typeface="+mn-lt"/>
              </a:rPr>
              <a:t>harvested at sustainable rates </a:t>
            </a:r>
            <a:r>
              <a:rPr lang="en-US" sz="2800" dirty="0">
                <a:latin typeface="+mn-lt"/>
              </a:rPr>
              <a:t>on the Makira-</a:t>
            </a:r>
            <a:r>
              <a:rPr lang="en-US" sz="2800" dirty="0" err="1">
                <a:latin typeface="+mn-lt"/>
              </a:rPr>
              <a:t>Masoala</a:t>
            </a:r>
            <a:r>
              <a:rPr lang="en-US" sz="2800" dirty="0">
                <a:latin typeface="+mn-lt"/>
              </a:rPr>
              <a:t> peninsula.</a:t>
            </a:r>
          </a:p>
        </p:txBody>
      </p:sp>
      <p:sp>
        <p:nvSpPr>
          <p:cNvPr id="35" name="Rectangle 34">
            <a:extLst>
              <a:ext uri="{FF2B5EF4-FFF2-40B4-BE49-F238E27FC236}">
                <a16:creationId xmlns:a16="http://schemas.microsoft.com/office/drawing/2014/main" id="{9EF087B6-961E-F2AC-8361-6181B17F4779}"/>
              </a:ext>
            </a:extLst>
          </p:cNvPr>
          <p:cNvSpPr/>
          <p:nvPr/>
        </p:nvSpPr>
        <p:spPr>
          <a:xfrm>
            <a:off x="1575573" y="1498933"/>
            <a:ext cx="5301251"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75F0731-C1D5-0C63-659E-D351E4328C3A}"/>
              </a:ext>
            </a:extLst>
          </p:cNvPr>
          <p:cNvSpPr/>
          <p:nvPr/>
        </p:nvSpPr>
        <p:spPr>
          <a:xfrm>
            <a:off x="1577417" y="2191040"/>
            <a:ext cx="5301251" cy="76205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7933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39EE9DEC-DA1B-D24C-81EF-90B9BB695483}"/>
              </a:ext>
            </a:extLst>
          </p:cNvPr>
          <p:cNvGrpSpPr/>
          <p:nvPr/>
        </p:nvGrpSpPr>
        <p:grpSpPr>
          <a:xfrm>
            <a:off x="7847342" y="122634"/>
            <a:ext cx="2682263" cy="1908063"/>
            <a:chOff x="6037801" y="0"/>
            <a:chExt cx="3029177" cy="2186833"/>
          </a:xfrm>
        </p:grpSpPr>
        <p:pic>
          <p:nvPicPr>
            <p:cNvPr id="52" name="Picture 51">
              <a:extLst>
                <a:ext uri="{FF2B5EF4-FFF2-40B4-BE49-F238E27FC236}">
                  <a16:creationId xmlns:a16="http://schemas.microsoft.com/office/drawing/2014/main" id="{A8BC461C-E300-DB46-AE2D-CC873F008A0D}"/>
                </a:ext>
              </a:extLst>
            </p:cNvPr>
            <p:cNvPicPr>
              <a:picLocks noChangeAspect="1"/>
            </p:cNvPicPr>
            <p:nvPr/>
          </p:nvPicPr>
          <p:blipFill>
            <a:blip r:embed="rId3"/>
            <a:stretch>
              <a:fillRect/>
            </a:stretch>
          </p:blipFill>
          <p:spPr>
            <a:xfrm>
              <a:off x="6037801" y="330398"/>
              <a:ext cx="594069" cy="1165860"/>
            </a:xfrm>
            <a:prstGeom prst="rect">
              <a:avLst/>
            </a:prstGeom>
          </p:spPr>
        </p:pic>
        <p:sp>
          <p:nvSpPr>
            <p:cNvPr id="53" name="Oval 52">
              <a:extLst>
                <a:ext uri="{FF2B5EF4-FFF2-40B4-BE49-F238E27FC236}">
                  <a16:creationId xmlns:a16="http://schemas.microsoft.com/office/drawing/2014/main" id="{6A00C0D9-D877-5645-AFC7-3396255DE208}"/>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5206E1B1-F6A3-C647-95C5-780BEF0DFA04}"/>
                </a:ext>
              </a:extLst>
            </p:cNvPr>
            <p:cNvPicPr>
              <a:picLocks noChangeAspect="1"/>
            </p:cNvPicPr>
            <p:nvPr/>
          </p:nvPicPr>
          <p:blipFill rotWithShape="1">
            <a:blip r:embed="rId4"/>
            <a:srcRect l="18805" t="12685" r="12860" b="15424"/>
            <a:stretch/>
          </p:blipFill>
          <p:spPr>
            <a:xfrm>
              <a:off x="6988277" y="0"/>
              <a:ext cx="2078700" cy="2186833"/>
            </a:xfrm>
            <a:prstGeom prst="rect">
              <a:avLst/>
            </a:prstGeom>
          </p:spPr>
        </p:pic>
        <p:cxnSp>
          <p:nvCxnSpPr>
            <p:cNvPr id="55" name="Straight Connector 54">
              <a:extLst>
                <a:ext uri="{FF2B5EF4-FFF2-40B4-BE49-F238E27FC236}">
                  <a16:creationId xmlns:a16="http://schemas.microsoft.com/office/drawing/2014/main" id="{9092C8AE-1DE9-8246-913F-D768E32AC121}"/>
                </a:ext>
              </a:extLst>
            </p:cNvPr>
            <p:cNvCxnSpPr>
              <a:cxnSpLocks/>
              <a:stCxn id="53"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0786284-2596-CC44-BD1E-FA686BD7A8FA}"/>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4B5FE3E-32E4-4141-883A-968C5024E617}"/>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41F512E2-FC6F-46CD-2578-89C82B6A9E70}"/>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37" name="Title 1">
            <a:extLst>
              <a:ext uri="{FF2B5EF4-FFF2-40B4-BE49-F238E27FC236}">
                <a16:creationId xmlns:a16="http://schemas.microsoft.com/office/drawing/2014/main" id="{24D3F754-49BB-3E6D-FB9A-54768726A273}"/>
              </a:ext>
            </a:extLst>
          </p:cNvPr>
          <p:cNvSpPr txBox="1">
            <a:spLocks/>
          </p:cNvSpPr>
          <p:nvPr/>
        </p:nvSpPr>
        <p:spPr>
          <a:xfrm>
            <a:off x="259908" y="122634"/>
            <a:ext cx="6830008"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By contrast, </a:t>
            </a:r>
            <a:r>
              <a:rPr lang="en-US" sz="2800" b="1" dirty="0">
                <a:solidFill>
                  <a:srgbClr val="C00000"/>
                </a:solidFill>
                <a:latin typeface="+mn-lt"/>
              </a:rPr>
              <a:t>larger-bodied lemurs </a:t>
            </a:r>
            <a:r>
              <a:rPr lang="en-US" sz="2800" dirty="0">
                <a:latin typeface="+mn-lt"/>
              </a:rPr>
              <a:t>are severely </a:t>
            </a:r>
            <a:r>
              <a:rPr lang="en-US" sz="2800" b="1" dirty="0">
                <a:solidFill>
                  <a:srgbClr val="C00000"/>
                </a:solidFill>
                <a:latin typeface="+mn-lt"/>
              </a:rPr>
              <a:t>threatened</a:t>
            </a:r>
            <a:r>
              <a:rPr lang="en-US" sz="2800" dirty="0">
                <a:latin typeface="+mn-lt"/>
              </a:rPr>
              <a:t>.</a:t>
            </a:r>
          </a:p>
        </p:txBody>
      </p:sp>
      <p:grpSp>
        <p:nvGrpSpPr>
          <p:cNvPr id="38" name="Group 37">
            <a:extLst>
              <a:ext uri="{FF2B5EF4-FFF2-40B4-BE49-F238E27FC236}">
                <a16:creationId xmlns:a16="http://schemas.microsoft.com/office/drawing/2014/main" id="{CDEDE49A-70D3-4D89-6F95-E9280E535449}"/>
              </a:ext>
            </a:extLst>
          </p:cNvPr>
          <p:cNvGrpSpPr/>
          <p:nvPr/>
        </p:nvGrpSpPr>
        <p:grpSpPr>
          <a:xfrm>
            <a:off x="149354" y="1435924"/>
            <a:ext cx="7347134" cy="5434974"/>
            <a:chOff x="-18286" y="1417362"/>
            <a:chExt cx="7347134" cy="5434974"/>
          </a:xfrm>
        </p:grpSpPr>
        <p:grpSp>
          <p:nvGrpSpPr>
            <p:cNvPr id="39" name="Group 38">
              <a:extLst>
                <a:ext uri="{FF2B5EF4-FFF2-40B4-BE49-F238E27FC236}">
                  <a16:creationId xmlns:a16="http://schemas.microsoft.com/office/drawing/2014/main" id="{566B4A6B-E4C1-D716-A912-2424E352674D}"/>
                </a:ext>
              </a:extLst>
            </p:cNvPr>
            <p:cNvGrpSpPr/>
            <p:nvPr/>
          </p:nvGrpSpPr>
          <p:grpSpPr>
            <a:xfrm>
              <a:off x="-18286" y="1417362"/>
              <a:ext cx="7347134" cy="5434974"/>
              <a:chOff x="-100174" y="1327717"/>
              <a:chExt cx="5601346" cy="4463085"/>
            </a:xfrm>
          </p:grpSpPr>
          <p:pic>
            <p:nvPicPr>
              <p:cNvPr id="45" name="Picture 44">
                <a:extLst>
                  <a:ext uri="{FF2B5EF4-FFF2-40B4-BE49-F238E27FC236}">
                    <a16:creationId xmlns:a16="http://schemas.microsoft.com/office/drawing/2014/main" id="{0E90475C-EF5A-2ACD-A02C-96D0D7AAA91F}"/>
                  </a:ext>
                </a:extLst>
              </p:cNvPr>
              <p:cNvPicPr>
                <a:picLocks noChangeAspect="1"/>
              </p:cNvPicPr>
              <p:nvPr/>
            </p:nvPicPr>
            <p:blipFill rotWithShape="1">
              <a:blip r:embed="rId5"/>
              <a:srcRect l="236" t="39195" r="96897" b="42831"/>
              <a:stretch/>
            </p:blipFill>
            <p:spPr>
              <a:xfrm rot="10800000">
                <a:off x="5353780" y="2748696"/>
                <a:ext cx="147392" cy="1245704"/>
              </a:xfrm>
              <a:prstGeom prst="rect">
                <a:avLst/>
              </a:prstGeom>
            </p:spPr>
          </p:pic>
          <p:grpSp>
            <p:nvGrpSpPr>
              <p:cNvPr id="46" name="Group 45">
                <a:extLst>
                  <a:ext uri="{FF2B5EF4-FFF2-40B4-BE49-F238E27FC236}">
                    <a16:creationId xmlns:a16="http://schemas.microsoft.com/office/drawing/2014/main" id="{94E9CB31-88CA-DDAC-65C7-E164AD8759C7}"/>
                  </a:ext>
                </a:extLst>
              </p:cNvPr>
              <p:cNvGrpSpPr/>
              <p:nvPr/>
            </p:nvGrpSpPr>
            <p:grpSpPr>
              <a:xfrm>
                <a:off x="-100174" y="1327717"/>
                <a:ext cx="5440645" cy="4463085"/>
                <a:chOff x="-67993" y="2378595"/>
                <a:chExt cx="5440645" cy="4463085"/>
              </a:xfrm>
            </p:grpSpPr>
            <p:grpSp>
              <p:nvGrpSpPr>
                <p:cNvPr id="47" name="Group 46">
                  <a:extLst>
                    <a:ext uri="{FF2B5EF4-FFF2-40B4-BE49-F238E27FC236}">
                      <a16:creationId xmlns:a16="http://schemas.microsoft.com/office/drawing/2014/main" id="{BBBD65DF-98E6-8DF1-7D32-280C87BF631E}"/>
                    </a:ext>
                  </a:extLst>
                </p:cNvPr>
                <p:cNvGrpSpPr/>
                <p:nvPr/>
              </p:nvGrpSpPr>
              <p:grpSpPr>
                <a:xfrm>
                  <a:off x="-54345" y="5362006"/>
                  <a:ext cx="5426997" cy="1479674"/>
                  <a:chOff x="-54345" y="5362006"/>
                  <a:chExt cx="5426997" cy="1479674"/>
                </a:xfrm>
              </p:grpSpPr>
              <p:pic>
                <p:nvPicPr>
                  <p:cNvPr id="76" name="Picture 75" descr="A screenshot of a computer&#10;&#10;Description automatically generated">
                    <a:extLst>
                      <a:ext uri="{FF2B5EF4-FFF2-40B4-BE49-F238E27FC236}">
                        <a16:creationId xmlns:a16="http://schemas.microsoft.com/office/drawing/2014/main" id="{3FF3349E-8307-EB2D-5559-393AF7FF4495}"/>
                      </a:ext>
                    </a:extLst>
                  </p:cNvPr>
                  <p:cNvPicPr>
                    <a:picLocks noChangeAspect="1"/>
                  </p:cNvPicPr>
                  <p:nvPr/>
                </p:nvPicPr>
                <p:blipFill rotWithShape="1">
                  <a:blip r:embed="rId6"/>
                  <a:srcRect l="9411" t="78014" r="8974" b="703"/>
                  <a:stretch/>
                </p:blipFill>
                <p:spPr>
                  <a:xfrm>
                    <a:off x="1057190" y="5362006"/>
                    <a:ext cx="4194942" cy="1479674"/>
                  </a:xfrm>
                  <a:prstGeom prst="rect">
                    <a:avLst/>
                  </a:prstGeom>
                </p:spPr>
              </p:pic>
              <p:pic>
                <p:nvPicPr>
                  <p:cNvPr id="77" name="Picture 76">
                    <a:extLst>
                      <a:ext uri="{FF2B5EF4-FFF2-40B4-BE49-F238E27FC236}">
                        <a16:creationId xmlns:a16="http://schemas.microsoft.com/office/drawing/2014/main" id="{21E05191-E984-1CD1-4713-42311607038E}"/>
                      </a:ext>
                    </a:extLst>
                  </p:cNvPr>
                  <p:cNvPicPr>
                    <a:picLocks noChangeAspect="1"/>
                  </p:cNvPicPr>
                  <p:nvPr/>
                </p:nvPicPr>
                <p:blipFill rotWithShape="1">
                  <a:blip r:embed="rId7"/>
                  <a:srcRect l="14000" r="27174" b="25759"/>
                  <a:stretch/>
                </p:blipFill>
                <p:spPr>
                  <a:xfrm>
                    <a:off x="-36082" y="5381998"/>
                    <a:ext cx="892501" cy="663033"/>
                  </a:xfrm>
                  <a:prstGeom prst="rect">
                    <a:avLst/>
                  </a:prstGeom>
                  <a:ln>
                    <a:noFill/>
                  </a:ln>
                  <a:effectLst>
                    <a:softEdge rad="112500"/>
                  </a:effectLst>
                </p:spPr>
              </p:pic>
              <p:pic>
                <p:nvPicPr>
                  <p:cNvPr id="78" name="Picture 77">
                    <a:extLst>
                      <a:ext uri="{FF2B5EF4-FFF2-40B4-BE49-F238E27FC236}">
                        <a16:creationId xmlns:a16="http://schemas.microsoft.com/office/drawing/2014/main" id="{5DDF1A7B-A3DA-4AEB-D08A-69ACD114697D}"/>
                      </a:ext>
                    </a:extLst>
                  </p:cNvPr>
                  <p:cNvPicPr>
                    <a:picLocks noChangeAspect="1"/>
                  </p:cNvPicPr>
                  <p:nvPr/>
                </p:nvPicPr>
                <p:blipFill rotWithShape="1">
                  <a:blip r:embed="rId8"/>
                  <a:srcRect l="18133" t="16489" r="26453" b="20158"/>
                  <a:stretch/>
                </p:blipFill>
                <p:spPr>
                  <a:xfrm>
                    <a:off x="-54345" y="5993988"/>
                    <a:ext cx="929867" cy="687990"/>
                  </a:xfrm>
                  <a:prstGeom prst="rect">
                    <a:avLst/>
                  </a:prstGeom>
                  <a:ln>
                    <a:noFill/>
                  </a:ln>
                  <a:effectLst>
                    <a:softEdge rad="112500"/>
                  </a:effectLst>
                </p:spPr>
              </p:pic>
              <p:pic>
                <p:nvPicPr>
                  <p:cNvPr id="79" name="Picture 78">
                    <a:extLst>
                      <a:ext uri="{FF2B5EF4-FFF2-40B4-BE49-F238E27FC236}">
                        <a16:creationId xmlns:a16="http://schemas.microsoft.com/office/drawing/2014/main" id="{4FC54FC7-9A50-672D-A229-81C50FDD99EA}"/>
                      </a:ext>
                    </a:extLst>
                  </p:cNvPr>
                  <p:cNvPicPr>
                    <a:picLocks noChangeAspect="1"/>
                  </p:cNvPicPr>
                  <p:nvPr/>
                </p:nvPicPr>
                <p:blipFill rotWithShape="1">
                  <a:blip r:embed="rId5"/>
                  <a:srcRect l="93000" t="78784" r="851" b="3741"/>
                  <a:stretch/>
                </p:blipFill>
                <p:spPr>
                  <a:xfrm>
                    <a:off x="779466" y="5414020"/>
                    <a:ext cx="316256" cy="1211128"/>
                  </a:xfrm>
                  <a:prstGeom prst="rect">
                    <a:avLst/>
                  </a:prstGeom>
                </p:spPr>
              </p:pic>
              <p:pic>
                <p:nvPicPr>
                  <p:cNvPr id="80" name="Picture 79">
                    <a:extLst>
                      <a:ext uri="{FF2B5EF4-FFF2-40B4-BE49-F238E27FC236}">
                        <a16:creationId xmlns:a16="http://schemas.microsoft.com/office/drawing/2014/main" id="{2BF1CC29-B5AB-C98F-D855-DED0A13A3F92}"/>
                      </a:ext>
                    </a:extLst>
                  </p:cNvPr>
                  <p:cNvPicPr>
                    <a:picLocks noChangeAspect="1"/>
                  </p:cNvPicPr>
                  <p:nvPr/>
                </p:nvPicPr>
                <p:blipFill rotWithShape="1">
                  <a:blip r:embed="rId5"/>
                  <a:srcRect l="5666" t="667" r="93155" b="81683"/>
                  <a:stretch/>
                </p:blipFill>
                <p:spPr>
                  <a:xfrm rot="10800000">
                    <a:off x="5166436" y="5381997"/>
                    <a:ext cx="60677" cy="1223269"/>
                  </a:xfrm>
                  <a:prstGeom prst="rect">
                    <a:avLst/>
                  </a:prstGeom>
                </p:spPr>
              </p:pic>
              <p:pic>
                <p:nvPicPr>
                  <p:cNvPr id="81" name="Picture 80">
                    <a:extLst>
                      <a:ext uri="{FF2B5EF4-FFF2-40B4-BE49-F238E27FC236}">
                        <a16:creationId xmlns:a16="http://schemas.microsoft.com/office/drawing/2014/main" id="{FF916B1B-31B8-2CA9-81D1-BF6CAF3B13D3}"/>
                      </a:ext>
                    </a:extLst>
                  </p:cNvPr>
                  <p:cNvPicPr>
                    <a:picLocks noChangeAspect="1"/>
                  </p:cNvPicPr>
                  <p:nvPr/>
                </p:nvPicPr>
                <p:blipFill rotWithShape="1">
                  <a:blip r:embed="rId5"/>
                  <a:srcRect l="2550" t="78227" r="93934" b="3741"/>
                  <a:stretch/>
                </p:blipFill>
                <p:spPr>
                  <a:xfrm>
                    <a:off x="5191836" y="5381998"/>
                    <a:ext cx="180816" cy="1249776"/>
                  </a:xfrm>
                  <a:prstGeom prst="rect">
                    <a:avLst/>
                  </a:prstGeom>
                </p:spPr>
              </p:pic>
            </p:grpSp>
            <p:grpSp>
              <p:nvGrpSpPr>
                <p:cNvPr id="48" name="Group 47">
                  <a:extLst>
                    <a:ext uri="{FF2B5EF4-FFF2-40B4-BE49-F238E27FC236}">
                      <a16:creationId xmlns:a16="http://schemas.microsoft.com/office/drawing/2014/main" id="{F418D275-55DE-2BC8-3D87-C7B0F704A9C9}"/>
                    </a:ext>
                  </a:extLst>
                </p:cNvPr>
                <p:cNvGrpSpPr/>
                <p:nvPr/>
              </p:nvGrpSpPr>
              <p:grpSpPr>
                <a:xfrm>
                  <a:off x="-67993" y="3577432"/>
                  <a:ext cx="5396594" cy="1308058"/>
                  <a:chOff x="-53567" y="1753775"/>
                  <a:chExt cx="5396594" cy="1308058"/>
                </a:xfrm>
              </p:grpSpPr>
              <p:pic>
                <p:nvPicPr>
                  <p:cNvPr id="70" name="Picture 69" descr="A screenshot of a computer&#10;&#10;Description automatically generated">
                    <a:extLst>
                      <a:ext uri="{FF2B5EF4-FFF2-40B4-BE49-F238E27FC236}">
                        <a16:creationId xmlns:a16="http://schemas.microsoft.com/office/drawing/2014/main" id="{9D8E0E74-BA23-94B9-592B-DC6024B5BBA2}"/>
                      </a:ext>
                    </a:extLst>
                  </p:cNvPr>
                  <p:cNvPicPr>
                    <a:picLocks noChangeAspect="1"/>
                  </p:cNvPicPr>
                  <p:nvPr/>
                </p:nvPicPr>
                <p:blipFill rotWithShape="1">
                  <a:blip r:embed="rId6"/>
                  <a:srcRect l="8982" t="26195" r="9403" b="55890"/>
                  <a:stretch/>
                </p:blipFill>
                <p:spPr>
                  <a:xfrm>
                    <a:off x="1036392" y="1766550"/>
                    <a:ext cx="4194942" cy="1245705"/>
                  </a:xfrm>
                  <a:prstGeom prst="rect">
                    <a:avLst/>
                  </a:prstGeom>
                </p:spPr>
              </p:pic>
              <p:pic>
                <p:nvPicPr>
                  <p:cNvPr id="71" name="Picture 70">
                    <a:extLst>
                      <a:ext uri="{FF2B5EF4-FFF2-40B4-BE49-F238E27FC236}">
                        <a16:creationId xmlns:a16="http://schemas.microsoft.com/office/drawing/2014/main" id="{A4509B6C-8DCD-A192-2A91-95970BD21282}"/>
                      </a:ext>
                    </a:extLst>
                  </p:cNvPr>
                  <p:cNvPicPr>
                    <a:picLocks noChangeAspect="1"/>
                  </p:cNvPicPr>
                  <p:nvPr/>
                </p:nvPicPr>
                <p:blipFill rotWithShape="1">
                  <a:blip r:embed="rId9"/>
                  <a:srcRect l="-1" t="10740" r="41742" b="54974"/>
                  <a:stretch/>
                </p:blipFill>
                <p:spPr>
                  <a:xfrm>
                    <a:off x="-11412" y="1755600"/>
                    <a:ext cx="808480" cy="697934"/>
                  </a:xfrm>
                  <a:prstGeom prst="rect">
                    <a:avLst/>
                  </a:prstGeom>
                  <a:ln>
                    <a:noFill/>
                  </a:ln>
                  <a:effectLst>
                    <a:softEdge rad="112500"/>
                  </a:effectLst>
                </p:spPr>
              </p:pic>
              <p:pic>
                <p:nvPicPr>
                  <p:cNvPr id="72" name="Picture 71">
                    <a:extLst>
                      <a:ext uri="{FF2B5EF4-FFF2-40B4-BE49-F238E27FC236}">
                        <a16:creationId xmlns:a16="http://schemas.microsoft.com/office/drawing/2014/main" id="{84E6F8A3-D8C9-6620-965C-23BF3280EAC7}"/>
                      </a:ext>
                    </a:extLst>
                  </p:cNvPr>
                  <p:cNvPicPr>
                    <a:picLocks noChangeAspect="1"/>
                  </p:cNvPicPr>
                  <p:nvPr/>
                </p:nvPicPr>
                <p:blipFill rotWithShape="1">
                  <a:blip r:embed="rId10"/>
                  <a:srcRect l="15925" t="5321" r="17485" b="60660"/>
                  <a:stretch/>
                </p:blipFill>
                <p:spPr>
                  <a:xfrm>
                    <a:off x="-53567" y="2404157"/>
                    <a:ext cx="818848" cy="657676"/>
                  </a:xfrm>
                  <a:prstGeom prst="rect">
                    <a:avLst/>
                  </a:prstGeom>
                  <a:ln>
                    <a:noFill/>
                  </a:ln>
                  <a:effectLst>
                    <a:softEdge rad="112500"/>
                  </a:effectLst>
                </p:spPr>
              </p:pic>
              <p:pic>
                <p:nvPicPr>
                  <p:cNvPr id="73" name="Picture 72">
                    <a:extLst>
                      <a:ext uri="{FF2B5EF4-FFF2-40B4-BE49-F238E27FC236}">
                        <a16:creationId xmlns:a16="http://schemas.microsoft.com/office/drawing/2014/main" id="{860174FD-2CC2-F576-4AC8-7798B984DA0C}"/>
                      </a:ext>
                    </a:extLst>
                  </p:cNvPr>
                  <p:cNvPicPr>
                    <a:picLocks noChangeAspect="1"/>
                  </p:cNvPicPr>
                  <p:nvPr/>
                </p:nvPicPr>
                <p:blipFill rotWithShape="1">
                  <a:blip r:embed="rId5"/>
                  <a:srcRect l="5666" t="667" r="93155" b="81683"/>
                  <a:stretch/>
                </p:blipFill>
                <p:spPr>
                  <a:xfrm rot="10800000">
                    <a:off x="5153736" y="1753775"/>
                    <a:ext cx="60677" cy="1223269"/>
                  </a:xfrm>
                  <a:prstGeom prst="rect">
                    <a:avLst/>
                  </a:prstGeom>
                </p:spPr>
              </p:pic>
              <p:pic>
                <p:nvPicPr>
                  <p:cNvPr id="74" name="Picture 73">
                    <a:extLst>
                      <a:ext uri="{FF2B5EF4-FFF2-40B4-BE49-F238E27FC236}">
                        <a16:creationId xmlns:a16="http://schemas.microsoft.com/office/drawing/2014/main" id="{F72FE937-6BF9-7BF4-28D4-BE80C3381E30}"/>
                      </a:ext>
                    </a:extLst>
                  </p:cNvPr>
                  <p:cNvPicPr>
                    <a:picLocks noChangeAspect="1"/>
                  </p:cNvPicPr>
                  <p:nvPr/>
                </p:nvPicPr>
                <p:blipFill rotWithShape="1">
                  <a:blip r:embed="rId5"/>
                  <a:srcRect l="3148" t="79116" r="93913" b="3740"/>
                  <a:stretch/>
                </p:blipFill>
                <p:spPr>
                  <a:xfrm>
                    <a:off x="5191836" y="1817274"/>
                    <a:ext cx="151191" cy="1188147"/>
                  </a:xfrm>
                  <a:prstGeom prst="rect">
                    <a:avLst/>
                  </a:prstGeom>
                </p:spPr>
              </p:pic>
              <p:pic>
                <p:nvPicPr>
                  <p:cNvPr id="75" name="Picture 74">
                    <a:extLst>
                      <a:ext uri="{FF2B5EF4-FFF2-40B4-BE49-F238E27FC236}">
                        <a16:creationId xmlns:a16="http://schemas.microsoft.com/office/drawing/2014/main" id="{5DE9E1B4-0EE3-4C38-3E0F-B446EACDC1B4}"/>
                      </a:ext>
                    </a:extLst>
                  </p:cNvPr>
                  <p:cNvPicPr>
                    <a:picLocks noChangeAspect="1"/>
                  </p:cNvPicPr>
                  <p:nvPr/>
                </p:nvPicPr>
                <p:blipFill rotWithShape="1">
                  <a:blip r:embed="rId5"/>
                  <a:srcRect l="92849" t="26867" r="726" b="56196"/>
                  <a:stretch/>
                </p:blipFill>
                <p:spPr>
                  <a:xfrm>
                    <a:off x="778205" y="1817274"/>
                    <a:ext cx="330441" cy="1173766"/>
                  </a:xfrm>
                  <a:prstGeom prst="rect">
                    <a:avLst/>
                  </a:prstGeom>
                </p:spPr>
              </p:pic>
            </p:grpSp>
            <p:grpSp>
              <p:nvGrpSpPr>
                <p:cNvPr id="49" name="Group 48">
                  <a:extLst>
                    <a:ext uri="{FF2B5EF4-FFF2-40B4-BE49-F238E27FC236}">
                      <a16:creationId xmlns:a16="http://schemas.microsoft.com/office/drawing/2014/main" id="{F17D13D5-9683-DE1B-484A-8AE1D23B42E7}"/>
                    </a:ext>
                  </a:extLst>
                </p:cNvPr>
                <p:cNvGrpSpPr/>
                <p:nvPr/>
              </p:nvGrpSpPr>
              <p:grpSpPr>
                <a:xfrm>
                  <a:off x="-13461" y="2378595"/>
                  <a:ext cx="5351816" cy="1283502"/>
                  <a:chOff x="-6485" y="-36659"/>
                  <a:chExt cx="5351816" cy="1283502"/>
                </a:xfrm>
              </p:grpSpPr>
              <p:pic>
                <p:nvPicPr>
                  <p:cNvPr id="63" name="Picture 62">
                    <a:extLst>
                      <a:ext uri="{FF2B5EF4-FFF2-40B4-BE49-F238E27FC236}">
                        <a16:creationId xmlns:a16="http://schemas.microsoft.com/office/drawing/2014/main" id="{7630FD2F-5526-6761-6D6F-BD3D5F6447CA}"/>
                      </a:ext>
                    </a:extLst>
                  </p:cNvPr>
                  <p:cNvPicPr>
                    <a:picLocks noChangeAspect="1"/>
                  </p:cNvPicPr>
                  <p:nvPr/>
                </p:nvPicPr>
                <p:blipFill rotWithShape="1">
                  <a:blip r:embed="rId11"/>
                  <a:srcRect l="20388" t="6368" r="23208" b="49665"/>
                  <a:stretch/>
                </p:blipFill>
                <p:spPr>
                  <a:xfrm>
                    <a:off x="-6485" y="589168"/>
                    <a:ext cx="850636" cy="657675"/>
                  </a:xfrm>
                  <a:prstGeom prst="rect">
                    <a:avLst/>
                  </a:prstGeom>
                  <a:ln>
                    <a:noFill/>
                  </a:ln>
                  <a:effectLst>
                    <a:softEdge rad="112500"/>
                  </a:effectLst>
                </p:spPr>
              </p:pic>
              <p:pic>
                <p:nvPicPr>
                  <p:cNvPr id="64" name="Picture 63">
                    <a:extLst>
                      <a:ext uri="{FF2B5EF4-FFF2-40B4-BE49-F238E27FC236}">
                        <a16:creationId xmlns:a16="http://schemas.microsoft.com/office/drawing/2014/main" id="{84033CEF-73AF-17A4-5E06-596C14C88C10}"/>
                      </a:ext>
                    </a:extLst>
                  </p:cNvPr>
                  <p:cNvPicPr>
                    <a:picLocks noChangeAspect="1"/>
                  </p:cNvPicPr>
                  <p:nvPr/>
                </p:nvPicPr>
                <p:blipFill rotWithShape="1">
                  <a:blip r:embed="rId12"/>
                  <a:srcRect l="13813" r="14819" b="-2001"/>
                  <a:stretch/>
                </p:blipFill>
                <p:spPr>
                  <a:xfrm>
                    <a:off x="5290" y="-36659"/>
                    <a:ext cx="774176" cy="698015"/>
                  </a:xfrm>
                  <a:prstGeom prst="rect">
                    <a:avLst/>
                  </a:prstGeom>
                  <a:ln>
                    <a:noFill/>
                  </a:ln>
                  <a:effectLst>
                    <a:softEdge rad="112500"/>
                  </a:effectLst>
                </p:spPr>
              </p:pic>
              <p:grpSp>
                <p:nvGrpSpPr>
                  <p:cNvPr id="65" name="Group 64">
                    <a:extLst>
                      <a:ext uri="{FF2B5EF4-FFF2-40B4-BE49-F238E27FC236}">
                        <a16:creationId xmlns:a16="http://schemas.microsoft.com/office/drawing/2014/main" id="{75B291FD-FDFD-61FC-731F-4BE91E022CB0}"/>
                      </a:ext>
                    </a:extLst>
                  </p:cNvPr>
                  <p:cNvGrpSpPr/>
                  <p:nvPr/>
                </p:nvGrpSpPr>
                <p:grpSpPr>
                  <a:xfrm>
                    <a:off x="1021779" y="18221"/>
                    <a:ext cx="4323552" cy="1193182"/>
                    <a:chOff x="1021779" y="18221"/>
                    <a:chExt cx="4323552" cy="1193182"/>
                  </a:xfrm>
                </p:grpSpPr>
                <p:pic>
                  <p:nvPicPr>
                    <p:cNvPr id="67" name="Picture 66" descr="A screenshot of a computer&#10;&#10;Description automatically generated">
                      <a:extLst>
                        <a:ext uri="{FF2B5EF4-FFF2-40B4-BE49-F238E27FC236}">
                          <a16:creationId xmlns:a16="http://schemas.microsoft.com/office/drawing/2014/main" id="{D792117C-C7BA-68C2-FBAF-21CA09170422}"/>
                        </a:ext>
                      </a:extLst>
                    </p:cNvPr>
                    <p:cNvPicPr>
                      <a:picLocks noChangeAspect="1"/>
                    </p:cNvPicPr>
                    <p:nvPr/>
                  </p:nvPicPr>
                  <p:blipFill rotWithShape="1">
                    <a:blip r:embed="rId6"/>
                    <a:srcRect l="8982" t="639" r="9403" b="82479"/>
                    <a:stretch/>
                  </p:blipFill>
                  <p:spPr>
                    <a:xfrm>
                      <a:off x="1021779" y="18221"/>
                      <a:ext cx="4194942" cy="1173766"/>
                    </a:xfrm>
                    <a:prstGeom prst="rect">
                      <a:avLst/>
                    </a:prstGeom>
                  </p:spPr>
                </p:pic>
                <p:pic>
                  <p:nvPicPr>
                    <p:cNvPr id="68" name="Picture 67">
                      <a:extLst>
                        <a:ext uri="{FF2B5EF4-FFF2-40B4-BE49-F238E27FC236}">
                          <a16:creationId xmlns:a16="http://schemas.microsoft.com/office/drawing/2014/main" id="{E904F7EF-F313-47DE-55E5-6811B800CC54}"/>
                        </a:ext>
                      </a:extLst>
                    </p:cNvPr>
                    <p:cNvPicPr>
                      <a:picLocks noChangeAspect="1"/>
                    </p:cNvPicPr>
                    <p:nvPr/>
                  </p:nvPicPr>
                  <p:blipFill rotWithShape="1">
                    <a:blip r:embed="rId5"/>
                    <a:srcRect l="5666" t="667" r="93357" b="82599"/>
                    <a:stretch/>
                  </p:blipFill>
                  <p:spPr>
                    <a:xfrm rot="10800000">
                      <a:off x="5166434" y="23254"/>
                      <a:ext cx="50282" cy="1159771"/>
                    </a:xfrm>
                    <a:prstGeom prst="rect">
                      <a:avLst/>
                    </a:prstGeom>
                  </p:spPr>
                </p:pic>
                <p:pic>
                  <p:nvPicPr>
                    <p:cNvPr id="69" name="Picture 68">
                      <a:extLst>
                        <a:ext uri="{FF2B5EF4-FFF2-40B4-BE49-F238E27FC236}">
                          <a16:creationId xmlns:a16="http://schemas.microsoft.com/office/drawing/2014/main" id="{0D956B78-9A9D-1096-9E56-B8EAA558E392}"/>
                        </a:ext>
                      </a:extLst>
                    </p:cNvPr>
                    <p:cNvPicPr>
                      <a:picLocks noChangeAspect="1"/>
                    </p:cNvPicPr>
                    <p:nvPr/>
                  </p:nvPicPr>
                  <p:blipFill rotWithShape="1">
                    <a:blip r:embed="rId5"/>
                    <a:srcRect l="3148" t="79116" r="93913" b="3740"/>
                    <a:stretch/>
                  </p:blipFill>
                  <p:spPr>
                    <a:xfrm>
                      <a:off x="5194140" y="23256"/>
                      <a:ext cx="151191" cy="1188147"/>
                    </a:xfrm>
                    <a:prstGeom prst="rect">
                      <a:avLst/>
                    </a:prstGeom>
                  </p:spPr>
                </p:pic>
              </p:grpSp>
              <p:pic>
                <p:nvPicPr>
                  <p:cNvPr id="66" name="Picture 65">
                    <a:extLst>
                      <a:ext uri="{FF2B5EF4-FFF2-40B4-BE49-F238E27FC236}">
                        <a16:creationId xmlns:a16="http://schemas.microsoft.com/office/drawing/2014/main" id="{9C9B52C2-297D-CB6B-2B5B-C4638EE04CC5}"/>
                      </a:ext>
                    </a:extLst>
                  </p:cNvPr>
                  <p:cNvPicPr>
                    <a:picLocks noChangeAspect="1"/>
                  </p:cNvPicPr>
                  <p:nvPr/>
                </p:nvPicPr>
                <p:blipFill rotWithShape="1">
                  <a:blip r:embed="rId5"/>
                  <a:srcRect l="92907" t="504" r="668" b="82559"/>
                  <a:stretch/>
                </p:blipFill>
                <p:spPr>
                  <a:xfrm>
                    <a:off x="765281" y="20736"/>
                    <a:ext cx="330441" cy="1173766"/>
                  </a:xfrm>
                  <a:prstGeom prst="rect">
                    <a:avLst/>
                  </a:prstGeom>
                </p:spPr>
              </p:pic>
            </p:grpSp>
            <p:grpSp>
              <p:nvGrpSpPr>
                <p:cNvPr id="50" name="Group 49">
                  <a:extLst>
                    <a:ext uri="{FF2B5EF4-FFF2-40B4-BE49-F238E27FC236}">
                      <a16:creationId xmlns:a16="http://schemas.microsoft.com/office/drawing/2014/main" id="{E27FB6BA-9F47-8151-2645-597179A1059C}"/>
                    </a:ext>
                  </a:extLst>
                </p:cNvPr>
                <p:cNvGrpSpPr/>
                <p:nvPr/>
              </p:nvGrpSpPr>
              <p:grpSpPr>
                <a:xfrm>
                  <a:off x="-50447" y="4786049"/>
                  <a:ext cx="5402450" cy="665949"/>
                  <a:chOff x="-37746" y="3589020"/>
                  <a:chExt cx="5402450" cy="665949"/>
                </a:xfrm>
              </p:grpSpPr>
              <p:pic>
                <p:nvPicPr>
                  <p:cNvPr id="58" name="Picture 57" descr="A screenshot of a computer&#10;&#10;Description automatically generated">
                    <a:extLst>
                      <a:ext uri="{FF2B5EF4-FFF2-40B4-BE49-F238E27FC236}">
                        <a16:creationId xmlns:a16="http://schemas.microsoft.com/office/drawing/2014/main" id="{AA2B9046-299D-35B2-A1EC-C1FB8E2D19FF}"/>
                      </a:ext>
                    </a:extLst>
                  </p:cNvPr>
                  <p:cNvPicPr>
                    <a:picLocks noChangeAspect="1"/>
                  </p:cNvPicPr>
                  <p:nvPr/>
                </p:nvPicPr>
                <p:blipFill rotWithShape="1">
                  <a:blip r:embed="rId6"/>
                  <a:srcRect l="8982" t="52258" r="9403" b="38244"/>
                  <a:stretch/>
                </p:blipFill>
                <p:spPr>
                  <a:xfrm>
                    <a:off x="1030425" y="3589020"/>
                    <a:ext cx="4211661" cy="663033"/>
                  </a:xfrm>
                  <a:prstGeom prst="rect">
                    <a:avLst/>
                  </a:prstGeom>
                </p:spPr>
              </p:pic>
              <p:pic>
                <p:nvPicPr>
                  <p:cNvPr id="59" name="Picture 58">
                    <a:extLst>
                      <a:ext uri="{FF2B5EF4-FFF2-40B4-BE49-F238E27FC236}">
                        <a16:creationId xmlns:a16="http://schemas.microsoft.com/office/drawing/2014/main" id="{9CF1CC01-49C6-6B77-50CE-C2B2E1346ED7}"/>
                      </a:ext>
                    </a:extLst>
                  </p:cNvPr>
                  <p:cNvPicPr>
                    <a:picLocks noChangeAspect="1"/>
                  </p:cNvPicPr>
                  <p:nvPr/>
                </p:nvPicPr>
                <p:blipFill>
                  <a:blip r:embed="rId13"/>
                  <a:stretch>
                    <a:fillRect/>
                  </a:stretch>
                </p:blipFill>
                <p:spPr>
                  <a:xfrm>
                    <a:off x="-37746" y="3631781"/>
                    <a:ext cx="850636" cy="623188"/>
                  </a:xfrm>
                  <a:prstGeom prst="rect">
                    <a:avLst/>
                  </a:prstGeom>
                  <a:ln>
                    <a:noFill/>
                  </a:ln>
                  <a:effectLst>
                    <a:softEdge rad="112500"/>
                  </a:effectLst>
                </p:spPr>
              </p:pic>
              <p:pic>
                <p:nvPicPr>
                  <p:cNvPr id="60" name="Picture 59">
                    <a:extLst>
                      <a:ext uri="{FF2B5EF4-FFF2-40B4-BE49-F238E27FC236}">
                        <a16:creationId xmlns:a16="http://schemas.microsoft.com/office/drawing/2014/main" id="{25AB740A-7715-EA60-D56C-86D0D3024414}"/>
                      </a:ext>
                    </a:extLst>
                  </p:cNvPr>
                  <p:cNvPicPr>
                    <a:picLocks noChangeAspect="1"/>
                  </p:cNvPicPr>
                  <p:nvPr/>
                </p:nvPicPr>
                <p:blipFill rotWithShape="1">
                  <a:blip r:embed="rId5"/>
                  <a:srcRect l="5666" t="667" r="93446" b="91249"/>
                  <a:stretch/>
                </p:blipFill>
                <p:spPr>
                  <a:xfrm rot="10800000">
                    <a:off x="5190370" y="3603420"/>
                    <a:ext cx="45719" cy="560256"/>
                  </a:xfrm>
                  <a:prstGeom prst="rect">
                    <a:avLst/>
                  </a:prstGeom>
                </p:spPr>
              </p:pic>
              <p:pic>
                <p:nvPicPr>
                  <p:cNvPr id="61" name="Picture 60">
                    <a:extLst>
                      <a:ext uri="{FF2B5EF4-FFF2-40B4-BE49-F238E27FC236}">
                        <a16:creationId xmlns:a16="http://schemas.microsoft.com/office/drawing/2014/main" id="{897E411D-23AE-1134-FF42-5142B7387E8F}"/>
                      </a:ext>
                    </a:extLst>
                  </p:cNvPr>
                  <p:cNvPicPr>
                    <a:picLocks noChangeAspect="1"/>
                  </p:cNvPicPr>
                  <p:nvPr/>
                </p:nvPicPr>
                <p:blipFill rotWithShape="1">
                  <a:blip r:embed="rId5"/>
                  <a:srcRect l="3148" t="87668" r="93913" b="3740"/>
                  <a:stretch/>
                </p:blipFill>
                <p:spPr>
                  <a:xfrm>
                    <a:off x="5213513" y="3596587"/>
                    <a:ext cx="151191" cy="595467"/>
                  </a:xfrm>
                  <a:prstGeom prst="rect">
                    <a:avLst/>
                  </a:prstGeom>
                </p:spPr>
              </p:pic>
              <p:pic>
                <p:nvPicPr>
                  <p:cNvPr id="62" name="Picture 61">
                    <a:extLst>
                      <a:ext uri="{FF2B5EF4-FFF2-40B4-BE49-F238E27FC236}">
                        <a16:creationId xmlns:a16="http://schemas.microsoft.com/office/drawing/2014/main" id="{1D618B63-D3AD-ABDB-31F9-866E1AB34F36}"/>
                      </a:ext>
                    </a:extLst>
                  </p:cNvPr>
                  <p:cNvPicPr>
                    <a:picLocks noChangeAspect="1"/>
                  </p:cNvPicPr>
                  <p:nvPr/>
                </p:nvPicPr>
                <p:blipFill rotWithShape="1">
                  <a:blip r:embed="rId5"/>
                  <a:srcRect l="92847" t="52524" r="729" b="39006"/>
                  <a:stretch/>
                </p:blipFill>
                <p:spPr>
                  <a:xfrm>
                    <a:off x="770694" y="3603419"/>
                    <a:ext cx="330441" cy="586997"/>
                  </a:xfrm>
                  <a:prstGeom prst="rect">
                    <a:avLst/>
                  </a:prstGeom>
                </p:spPr>
              </p:pic>
            </p:grpSp>
          </p:grpSp>
        </p:grpSp>
        <p:sp>
          <p:nvSpPr>
            <p:cNvPr id="40" name="Rectangle 39">
              <a:extLst>
                <a:ext uri="{FF2B5EF4-FFF2-40B4-BE49-F238E27FC236}">
                  <a16:creationId xmlns:a16="http://schemas.microsoft.com/office/drawing/2014/main" id="{8F099F00-444C-8487-8A5E-BF2CB45F7FD2}"/>
                </a:ext>
              </a:extLst>
            </p:cNvPr>
            <p:cNvSpPr/>
            <p:nvPr/>
          </p:nvSpPr>
          <p:spPr>
            <a:xfrm>
              <a:off x="1555879" y="5140708"/>
              <a:ext cx="5325006"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FD25E6F-2B2B-698C-B2F3-C10CD6A98493}"/>
                </a:ext>
              </a:extLst>
            </p:cNvPr>
            <p:cNvSpPr/>
            <p:nvPr/>
          </p:nvSpPr>
          <p:spPr>
            <a:xfrm>
              <a:off x="1538771" y="5860436"/>
              <a:ext cx="5342191" cy="66875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BDB4032-C588-8D06-33A2-76693B0637DA}"/>
                </a:ext>
              </a:extLst>
            </p:cNvPr>
            <p:cNvSpPr/>
            <p:nvPr/>
          </p:nvSpPr>
          <p:spPr>
            <a:xfrm>
              <a:off x="1555880" y="4378708"/>
              <a:ext cx="5325006"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F288D0-3285-0395-8FDC-18B7DFD9E6C5}"/>
                </a:ext>
              </a:extLst>
            </p:cNvPr>
            <p:cNvSpPr/>
            <p:nvPr/>
          </p:nvSpPr>
          <p:spPr>
            <a:xfrm>
              <a:off x="1538774" y="3661526"/>
              <a:ext cx="5345957" cy="66875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E4A92B3-FCFC-54E8-F259-ECE2E953537D}"/>
                </a:ext>
              </a:extLst>
            </p:cNvPr>
            <p:cNvSpPr/>
            <p:nvPr/>
          </p:nvSpPr>
          <p:spPr>
            <a:xfrm>
              <a:off x="1555884" y="2920027"/>
              <a:ext cx="5325006"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255690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39EE9DEC-DA1B-D24C-81EF-90B9BB695483}"/>
              </a:ext>
            </a:extLst>
          </p:cNvPr>
          <p:cNvGrpSpPr/>
          <p:nvPr/>
        </p:nvGrpSpPr>
        <p:grpSpPr>
          <a:xfrm>
            <a:off x="7976404" y="122634"/>
            <a:ext cx="2553201" cy="1750222"/>
            <a:chOff x="6037801" y="0"/>
            <a:chExt cx="3029177" cy="2186833"/>
          </a:xfrm>
        </p:grpSpPr>
        <p:pic>
          <p:nvPicPr>
            <p:cNvPr id="52" name="Picture 51">
              <a:extLst>
                <a:ext uri="{FF2B5EF4-FFF2-40B4-BE49-F238E27FC236}">
                  <a16:creationId xmlns:a16="http://schemas.microsoft.com/office/drawing/2014/main" id="{A8BC461C-E300-DB46-AE2D-CC873F008A0D}"/>
                </a:ext>
              </a:extLst>
            </p:cNvPr>
            <p:cNvPicPr>
              <a:picLocks noChangeAspect="1"/>
            </p:cNvPicPr>
            <p:nvPr/>
          </p:nvPicPr>
          <p:blipFill>
            <a:blip r:embed="rId3"/>
            <a:stretch>
              <a:fillRect/>
            </a:stretch>
          </p:blipFill>
          <p:spPr>
            <a:xfrm>
              <a:off x="6037801" y="330398"/>
              <a:ext cx="594069" cy="1165860"/>
            </a:xfrm>
            <a:prstGeom prst="rect">
              <a:avLst/>
            </a:prstGeom>
          </p:spPr>
        </p:pic>
        <p:sp>
          <p:nvSpPr>
            <p:cNvPr id="53" name="Oval 52">
              <a:extLst>
                <a:ext uri="{FF2B5EF4-FFF2-40B4-BE49-F238E27FC236}">
                  <a16:creationId xmlns:a16="http://schemas.microsoft.com/office/drawing/2014/main" id="{6A00C0D9-D877-5645-AFC7-3396255DE208}"/>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5206E1B1-F6A3-C647-95C5-780BEF0DFA04}"/>
                </a:ext>
              </a:extLst>
            </p:cNvPr>
            <p:cNvPicPr>
              <a:picLocks noChangeAspect="1"/>
            </p:cNvPicPr>
            <p:nvPr/>
          </p:nvPicPr>
          <p:blipFill rotWithShape="1">
            <a:blip r:embed="rId4"/>
            <a:srcRect l="18805" t="12685" r="12860" b="15424"/>
            <a:stretch/>
          </p:blipFill>
          <p:spPr>
            <a:xfrm>
              <a:off x="6988277" y="0"/>
              <a:ext cx="2078700" cy="2186833"/>
            </a:xfrm>
            <a:prstGeom prst="rect">
              <a:avLst/>
            </a:prstGeom>
          </p:spPr>
        </p:pic>
        <p:cxnSp>
          <p:nvCxnSpPr>
            <p:cNvPr id="55" name="Straight Connector 54">
              <a:extLst>
                <a:ext uri="{FF2B5EF4-FFF2-40B4-BE49-F238E27FC236}">
                  <a16:creationId xmlns:a16="http://schemas.microsoft.com/office/drawing/2014/main" id="{9092C8AE-1DE9-8246-913F-D768E32AC121}"/>
                </a:ext>
              </a:extLst>
            </p:cNvPr>
            <p:cNvCxnSpPr>
              <a:cxnSpLocks/>
              <a:stCxn id="53"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0786284-2596-CC44-BD1E-FA686BD7A8FA}"/>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4B5FE3E-32E4-4141-883A-968C5024E617}"/>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Title 1">
            <a:extLst>
              <a:ext uri="{FF2B5EF4-FFF2-40B4-BE49-F238E27FC236}">
                <a16:creationId xmlns:a16="http://schemas.microsoft.com/office/drawing/2014/main" id="{0705D57F-F402-7147-8955-0E0C77EA4449}"/>
              </a:ext>
            </a:extLst>
          </p:cNvPr>
          <p:cNvSpPr txBox="1">
            <a:spLocks/>
          </p:cNvSpPr>
          <p:nvPr/>
        </p:nvSpPr>
        <p:spPr>
          <a:xfrm>
            <a:off x="131043" y="109736"/>
            <a:ext cx="7043249"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Natural </a:t>
            </a:r>
            <a:r>
              <a:rPr lang="en-US" sz="2800" b="1" dirty="0">
                <a:solidFill>
                  <a:srgbClr val="C00000"/>
                </a:solidFill>
                <a:latin typeface="+mn-lt"/>
              </a:rPr>
              <a:t>background mortality </a:t>
            </a:r>
            <a:r>
              <a:rPr lang="en-US" sz="2800" dirty="0">
                <a:latin typeface="+mn-lt"/>
              </a:rPr>
              <a:t>and </a:t>
            </a:r>
            <a:r>
              <a:rPr lang="en-US" sz="2800" b="1" dirty="0">
                <a:solidFill>
                  <a:srgbClr val="C00000"/>
                </a:solidFill>
                <a:latin typeface="+mn-lt"/>
              </a:rPr>
              <a:t>Allee effects</a:t>
            </a:r>
            <a:r>
              <a:rPr lang="en-US" sz="2800" dirty="0">
                <a:latin typeface="+mn-lt"/>
              </a:rPr>
              <a:t> may exacerbate threats to extirpation.</a:t>
            </a:r>
          </a:p>
        </p:txBody>
      </p:sp>
      <p:grpSp>
        <p:nvGrpSpPr>
          <p:cNvPr id="2" name="Group 1">
            <a:extLst>
              <a:ext uri="{FF2B5EF4-FFF2-40B4-BE49-F238E27FC236}">
                <a16:creationId xmlns:a16="http://schemas.microsoft.com/office/drawing/2014/main" id="{3B8BD1FF-571D-7649-ADDB-202D5C72CD76}"/>
              </a:ext>
            </a:extLst>
          </p:cNvPr>
          <p:cNvGrpSpPr/>
          <p:nvPr/>
        </p:nvGrpSpPr>
        <p:grpSpPr>
          <a:xfrm>
            <a:off x="20489" y="1423026"/>
            <a:ext cx="7347134" cy="5434974"/>
            <a:chOff x="-18286" y="1417362"/>
            <a:chExt cx="7347134" cy="5434974"/>
          </a:xfrm>
        </p:grpSpPr>
        <p:grpSp>
          <p:nvGrpSpPr>
            <p:cNvPr id="11" name="Group 10">
              <a:extLst>
                <a:ext uri="{FF2B5EF4-FFF2-40B4-BE49-F238E27FC236}">
                  <a16:creationId xmlns:a16="http://schemas.microsoft.com/office/drawing/2014/main" id="{B8C16F84-A3A9-9647-B51A-E467ED049A57}"/>
                </a:ext>
              </a:extLst>
            </p:cNvPr>
            <p:cNvGrpSpPr/>
            <p:nvPr/>
          </p:nvGrpSpPr>
          <p:grpSpPr>
            <a:xfrm>
              <a:off x="-18286" y="1417362"/>
              <a:ext cx="7347134" cy="5434974"/>
              <a:chOff x="-100174" y="1327717"/>
              <a:chExt cx="5601346" cy="4463085"/>
            </a:xfrm>
          </p:grpSpPr>
          <p:pic>
            <p:nvPicPr>
              <p:cNvPr id="12" name="Picture 11">
                <a:extLst>
                  <a:ext uri="{FF2B5EF4-FFF2-40B4-BE49-F238E27FC236}">
                    <a16:creationId xmlns:a16="http://schemas.microsoft.com/office/drawing/2014/main" id="{05D0F5AB-2CA3-9C49-816E-9552D9A502CA}"/>
                  </a:ext>
                </a:extLst>
              </p:cNvPr>
              <p:cNvPicPr>
                <a:picLocks noChangeAspect="1"/>
              </p:cNvPicPr>
              <p:nvPr/>
            </p:nvPicPr>
            <p:blipFill rotWithShape="1">
              <a:blip r:embed="rId5"/>
              <a:srcRect l="236" t="39195" r="96897" b="42831"/>
              <a:stretch/>
            </p:blipFill>
            <p:spPr>
              <a:xfrm rot="10800000">
                <a:off x="5353780" y="2748696"/>
                <a:ext cx="147392" cy="1245704"/>
              </a:xfrm>
              <a:prstGeom prst="rect">
                <a:avLst/>
              </a:prstGeom>
            </p:spPr>
          </p:pic>
          <p:grpSp>
            <p:nvGrpSpPr>
              <p:cNvPr id="13" name="Group 12">
                <a:extLst>
                  <a:ext uri="{FF2B5EF4-FFF2-40B4-BE49-F238E27FC236}">
                    <a16:creationId xmlns:a16="http://schemas.microsoft.com/office/drawing/2014/main" id="{10D03C2E-65B8-E44C-B556-7E8890355D04}"/>
                  </a:ext>
                </a:extLst>
              </p:cNvPr>
              <p:cNvGrpSpPr/>
              <p:nvPr/>
            </p:nvGrpSpPr>
            <p:grpSpPr>
              <a:xfrm>
                <a:off x="-100174" y="1327717"/>
                <a:ext cx="5440645" cy="4463085"/>
                <a:chOff x="-67993" y="2378595"/>
                <a:chExt cx="5440645" cy="4463085"/>
              </a:xfrm>
            </p:grpSpPr>
            <p:grpSp>
              <p:nvGrpSpPr>
                <p:cNvPr id="14" name="Group 13">
                  <a:extLst>
                    <a:ext uri="{FF2B5EF4-FFF2-40B4-BE49-F238E27FC236}">
                      <a16:creationId xmlns:a16="http://schemas.microsoft.com/office/drawing/2014/main" id="{6CA79793-26C0-9947-A3D4-ED1B040A33B5}"/>
                    </a:ext>
                  </a:extLst>
                </p:cNvPr>
                <p:cNvGrpSpPr/>
                <p:nvPr/>
              </p:nvGrpSpPr>
              <p:grpSpPr>
                <a:xfrm>
                  <a:off x="-54345" y="5362006"/>
                  <a:ext cx="5426997" cy="1479674"/>
                  <a:chOff x="-54345" y="5362006"/>
                  <a:chExt cx="5426997" cy="1479674"/>
                </a:xfrm>
              </p:grpSpPr>
              <p:pic>
                <p:nvPicPr>
                  <p:cNvPr id="36" name="Picture 35" descr="A screenshot of a computer&#10;&#10;Description automatically generated">
                    <a:extLst>
                      <a:ext uri="{FF2B5EF4-FFF2-40B4-BE49-F238E27FC236}">
                        <a16:creationId xmlns:a16="http://schemas.microsoft.com/office/drawing/2014/main" id="{13C1F4A4-966F-8C4C-BFA2-02DEE24BC7F5}"/>
                      </a:ext>
                    </a:extLst>
                  </p:cNvPr>
                  <p:cNvPicPr>
                    <a:picLocks noChangeAspect="1"/>
                  </p:cNvPicPr>
                  <p:nvPr/>
                </p:nvPicPr>
                <p:blipFill rotWithShape="1">
                  <a:blip r:embed="rId6"/>
                  <a:srcRect l="9411" t="78014" r="8974" b="703"/>
                  <a:stretch/>
                </p:blipFill>
                <p:spPr>
                  <a:xfrm>
                    <a:off x="1057190" y="5362006"/>
                    <a:ext cx="4194942" cy="1479674"/>
                  </a:xfrm>
                  <a:prstGeom prst="rect">
                    <a:avLst/>
                  </a:prstGeom>
                </p:spPr>
              </p:pic>
              <p:pic>
                <p:nvPicPr>
                  <p:cNvPr id="37" name="Picture 36">
                    <a:extLst>
                      <a:ext uri="{FF2B5EF4-FFF2-40B4-BE49-F238E27FC236}">
                        <a16:creationId xmlns:a16="http://schemas.microsoft.com/office/drawing/2014/main" id="{CC5F5805-AA2B-1545-ABF9-C5961989769A}"/>
                      </a:ext>
                    </a:extLst>
                  </p:cNvPr>
                  <p:cNvPicPr>
                    <a:picLocks noChangeAspect="1"/>
                  </p:cNvPicPr>
                  <p:nvPr/>
                </p:nvPicPr>
                <p:blipFill rotWithShape="1">
                  <a:blip r:embed="rId7"/>
                  <a:srcRect l="14000" r="27174" b="25759"/>
                  <a:stretch/>
                </p:blipFill>
                <p:spPr>
                  <a:xfrm>
                    <a:off x="-36082" y="5381998"/>
                    <a:ext cx="892501" cy="663033"/>
                  </a:xfrm>
                  <a:prstGeom prst="rect">
                    <a:avLst/>
                  </a:prstGeom>
                  <a:ln>
                    <a:noFill/>
                  </a:ln>
                  <a:effectLst>
                    <a:softEdge rad="112500"/>
                  </a:effectLst>
                </p:spPr>
              </p:pic>
              <p:pic>
                <p:nvPicPr>
                  <p:cNvPr id="38" name="Picture 37">
                    <a:extLst>
                      <a:ext uri="{FF2B5EF4-FFF2-40B4-BE49-F238E27FC236}">
                        <a16:creationId xmlns:a16="http://schemas.microsoft.com/office/drawing/2014/main" id="{B364646C-773D-6A46-897B-FE275B0CD9C8}"/>
                      </a:ext>
                    </a:extLst>
                  </p:cNvPr>
                  <p:cNvPicPr>
                    <a:picLocks noChangeAspect="1"/>
                  </p:cNvPicPr>
                  <p:nvPr/>
                </p:nvPicPr>
                <p:blipFill rotWithShape="1">
                  <a:blip r:embed="rId8"/>
                  <a:srcRect l="18133" t="16489" r="26453" b="20158"/>
                  <a:stretch/>
                </p:blipFill>
                <p:spPr>
                  <a:xfrm>
                    <a:off x="-54345" y="5993988"/>
                    <a:ext cx="929867" cy="687990"/>
                  </a:xfrm>
                  <a:prstGeom prst="rect">
                    <a:avLst/>
                  </a:prstGeom>
                  <a:ln>
                    <a:noFill/>
                  </a:ln>
                  <a:effectLst>
                    <a:softEdge rad="112500"/>
                  </a:effectLst>
                </p:spPr>
              </p:pic>
              <p:pic>
                <p:nvPicPr>
                  <p:cNvPr id="39" name="Picture 38">
                    <a:extLst>
                      <a:ext uri="{FF2B5EF4-FFF2-40B4-BE49-F238E27FC236}">
                        <a16:creationId xmlns:a16="http://schemas.microsoft.com/office/drawing/2014/main" id="{5DCAEC32-099E-8941-8C9F-90C4C4C476AC}"/>
                      </a:ext>
                    </a:extLst>
                  </p:cNvPr>
                  <p:cNvPicPr>
                    <a:picLocks noChangeAspect="1"/>
                  </p:cNvPicPr>
                  <p:nvPr/>
                </p:nvPicPr>
                <p:blipFill rotWithShape="1">
                  <a:blip r:embed="rId5"/>
                  <a:srcRect l="93000" t="78784" r="851" b="3741"/>
                  <a:stretch/>
                </p:blipFill>
                <p:spPr>
                  <a:xfrm>
                    <a:off x="779466" y="5414020"/>
                    <a:ext cx="316256" cy="1211128"/>
                  </a:xfrm>
                  <a:prstGeom prst="rect">
                    <a:avLst/>
                  </a:prstGeom>
                </p:spPr>
              </p:pic>
              <p:pic>
                <p:nvPicPr>
                  <p:cNvPr id="40" name="Picture 39">
                    <a:extLst>
                      <a:ext uri="{FF2B5EF4-FFF2-40B4-BE49-F238E27FC236}">
                        <a16:creationId xmlns:a16="http://schemas.microsoft.com/office/drawing/2014/main" id="{0047E299-400E-5942-BB8B-1B2F7574A2CA}"/>
                      </a:ext>
                    </a:extLst>
                  </p:cNvPr>
                  <p:cNvPicPr>
                    <a:picLocks noChangeAspect="1"/>
                  </p:cNvPicPr>
                  <p:nvPr/>
                </p:nvPicPr>
                <p:blipFill rotWithShape="1">
                  <a:blip r:embed="rId5"/>
                  <a:srcRect l="5666" t="667" r="93155" b="81683"/>
                  <a:stretch/>
                </p:blipFill>
                <p:spPr>
                  <a:xfrm rot="10800000">
                    <a:off x="5166436" y="5381997"/>
                    <a:ext cx="60677" cy="1223269"/>
                  </a:xfrm>
                  <a:prstGeom prst="rect">
                    <a:avLst/>
                  </a:prstGeom>
                </p:spPr>
              </p:pic>
              <p:pic>
                <p:nvPicPr>
                  <p:cNvPr id="41" name="Picture 40">
                    <a:extLst>
                      <a:ext uri="{FF2B5EF4-FFF2-40B4-BE49-F238E27FC236}">
                        <a16:creationId xmlns:a16="http://schemas.microsoft.com/office/drawing/2014/main" id="{12FABDEE-8574-BC4E-9259-60E478FC3452}"/>
                      </a:ext>
                    </a:extLst>
                  </p:cNvPr>
                  <p:cNvPicPr>
                    <a:picLocks noChangeAspect="1"/>
                  </p:cNvPicPr>
                  <p:nvPr/>
                </p:nvPicPr>
                <p:blipFill rotWithShape="1">
                  <a:blip r:embed="rId5"/>
                  <a:srcRect l="2550" t="78227" r="93934" b="3741"/>
                  <a:stretch/>
                </p:blipFill>
                <p:spPr>
                  <a:xfrm>
                    <a:off x="5191836" y="5381998"/>
                    <a:ext cx="180816" cy="1249776"/>
                  </a:xfrm>
                  <a:prstGeom prst="rect">
                    <a:avLst/>
                  </a:prstGeom>
                </p:spPr>
              </p:pic>
            </p:grpSp>
            <p:grpSp>
              <p:nvGrpSpPr>
                <p:cNvPr id="15" name="Group 14">
                  <a:extLst>
                    <a:ext uri="{FF2B5EF4-FFF2-40B4-BE49-F238E27FC236}">
                      <a16:creationId xmlns:a16="http://schemas.microsoft.com/office/drawing/2014/main" id="{1F7DD7B8-FD40-394F-B23E-A42D2524CDF3}"/>
                    </a:ext>
                  </a:extLst>
                </p:cNvPr>
                <p:cNvGrpSpPr/>
                <p:nvPr/>
              </p:nvGrpSpPr>
              <p:grpSpPr>
                <a:xfrm>
                  <a:off x="-67993" y="3577432"/>
                  <a:ext cx="5396594" cy="1308058"/>
                  <a:chOff x="-53567" y="1753775"/>
                  <a:chExt cx="5396594" cy="1308058"/>
                </a:xfrm>
              </p:grpSpPr>
              <p:pic>
                <p:nvPicPr>
                  <p:cNvPr id="30" name="Picture 29" descr="A screenshot of a computer&#10;&#10;Description automatically generated">
                    <a:extLst>
                      <a:ext uri="{FF2B5EF4-FFF2-40B4-BE49-F238E27FC236}">
                        <a16:creationId xmlns:a16="http://schemas.microsoft.com/office/drawing/2014/main" id="{233B421F-62DD-2F43-8B52-398433ED47F5}"/>
                      </a:ext>
                    </a:extLst>
                  </p:cNvPr>
                  <p:cNvPicPr>
                    <a:picLocks noChangeAspect="1"/>
                  </p:cNvPicPr>
                  <p:nvPr/>
                </p:nvPicPr>
                <p:blipFill rotWithShape="1">
                  <a:blip r:embed="rId6"/>
                  <a:srcRect l="8982" t="26195" r="9403" b="55890"/>
                  <a:stretch/>
                </p:blipFill>
                <p:spPr>
                  <a:xfrm>
                    <a:off x="1036392" y="1766550"/>
                    <a:ext cx="4194942" cy="1245705"/>
                  </a:xfrm>
                  <a:prstGeom prst="rect">
                    <a:avLst/>
                  </a:prstGeom>
                </p:spPr>
              </p:pic>
              <p:pic>
                <p:nvPicPr>
                  <p:cNvPr id="31" name="Picture 30">
                    <a:extLst>
                      <a:ext uri="{FF2B5EF4-FFF2-40B4-BE49-F238E27FC236}">
                        <a16:creationId xmlns:a16="http://schemas.microsoft.com/office/drawing/2014/main" id="{8F205009-E5C9-314C-B7D7-713FDD34CC10}"/>
                      </a:ext>
                    </a:extLst>
                  </p:cNvPr>
                  <p:cNvPicPr>
                    <a:picLocks noChangeAspect="1"/>
                  </p:cNvPicPr>
                  <p:nvPr/>
                </p:nvPicPr>
                <p:blipFill rotWithShape="1">
                  <a:blip r:embed="rId9"/>
                  <a:srcRect l="-1" t="10740" r="41742" b="54974"/>
                  <a:stretch/>
                </p:blipFill>
                <p:spPr>
                  <a:xfrm>
                    <a:off x="-11412" y="1755600"/>
                    <a:ext cx="808480" cy="697934"/>
                  </a:xfrm>
                  <a:prstGeom prst="rect">
                    <a:avLst/>
                  </a:prstGeom>
                  <a:ln>
                    <a:noFill/>
                  </a:ln>
                  <a:effectLst>
                    <a:softEdge rad="112500"/>
                  </a:effectLst>
                </p:spPr>
              </p:pic>
              <p:pic>
                <p:nvPicPr>
                  <p:cNvPr id="32" name="Picture 31">
                    <a:extLst>
                      <a:ext uri="{FF2B5EF4-FFF2-40B4-BE49-F238E27FC236}">
                        <a16:creationId xmlns:a16="http://schemas.microsoft.com/office/drawing/2014/main" id="{6B74E1D1-A7DD-3945-9B8D-BA017038C05D}"/>
                      </a:ext>
                    </a:extLst>
                  </p:cNvPr>
                  <p:cNvPicPr>
                    <a:picLocks noChangeAspect="1"/>
                  </p:cNvPicPr>
                  <p:nvPr/>
                </p:nvPicPr>
                <p:blipFill rotWithShape="1">
                  <a:blip r:embed="rId10"/>
                  <a:srcRect l="15925" t="5321" r="17485" b="60660"/>
                  <a:stretch/>
                </p:blipFill>
                <p:spPr>
                  <a:xfrm>
                    <a:off x="-53567" y="2404157"/>
                    <a:ext cx="818848" cy="657676"/>
                  </a:xfrm>
                  <a:prstGeom prst="rect">
                    <a:avLst/>
                  </a:prstGeom>
                  <a:ln>
                    <a:noFill/>
                  </a:ln>
                  <a:effectLst>
                    <a:softEdge rad="112500"/>
                  </a:effectLst>
                </p:spPr>
              </p:pic>
              <p:pic>
                <p:nvPicPr>
                  <p:cNvPr id="33" name="Picture 32">
                    <a:extLst>
                      <a:ext uri="{FF2B5EF4-FFF2-40B4-BE49-F238E27FC236}">
                        <a16:creationId xmlns:a16="http://schemas.microsoft.com/office/drawing/2014/main" id="{34F86B5F-208A-8B4F-973A-40EA6FDF80D8}"/>
                      </a:ext>
                    </a:extLst>
                  </p:cNvPr>
                  <p:cNvPicPr>
                    <a:picLocks noChangeAspect="1"/>
                  </p:cNvPicPr>
                  <p:nvPr/>
                </p:nvPicPr>
                <p:blipFill rotWithShape="1">
                  <a:blip r:embed="rId5"/>
                  <a:srcRect l="5666" t="667" r="93155" b="81683"/>
                  <a:stretch/>
                </p:blipFill>
                <p:spPr>
                  <a:xfrm rot="10800000">
                    <a:off x="5153736" y="1753775"/>
                    <a:ext cx="60677" cy="1223269"/>
                  </a:xfrm>
                  <a:prstGeom prst="rect">
                    <a:avLst/>
                  </a:prstGeom>
                </p:spPr>
              </p:pic>
              <p:pic>
                <p:nvPicPr>
                  <p:cNvPr id="34" name="Picture 33">
                    <a:extLst>
                      <a:ext uri="{FF2B5EF4-FFF2-40B4-BE49-F238E27FC236}">
                        <a16:creationId xmlns:a16="http://schemas.microsoft.com/office/drawing/2014/main" id="{135D4F40-521F-8849-BBD2-4E1484E450E7}"/>
                      </a:ext>
                    </a:extLst>
                  </p:cNvPr>
                  <p:cNvPicPr>
                    <a:picLocks noChangeAspect="1"/>
                  </p:cNvPicPr>
                  <p:nvPr/>
                </p:nvPicPr>
                <p:blipFill rotWithShape="1">
                  <a:blip r:embed="rId5"/>
                  <a:srcRect l="3148" t="79116" r="93913" b="3740"/>
                  <a:stretch/>
                </p:blipFill>
                <p:spPr>
                  <a:xfrm>
                    <a:off x="5191836" y="1817274"/>
                    <a:ext cx="151191" cy="1188147"/>
                  </a:xfrm>
                  <a:prstGeom prst="rect">
                    <a:avLst/>
                  </a:prstGeom>
                </p:spPr>
              </p:pic>
              <p:pic>
                <p:nvPicPr>
                  <p:cNvPr id="35" name="Picture 34">
                    <a:extLst>
                      <a:ext uri="{FF2B5EF4-FFF2-40B4-BE49-F238E27FC236}">
                        <a16:creationId xmlns:a16="http://schemas.microsoft.com/office/drawing/2014/main" id="{F066154E-F619-2E4C-A4D4-E1B989FE5C86}"/>
                      </a:ext>
                    </a:extLst>
                  </p:cNvPr>
                  <p:cNvPicPr>
                    <a:picLocks noChangeAspect="1"/>
                  </p:cNvPicPr>
                  <p:nvPr/>
                </p:nvPicPr>
                <p:blipFill rotWithShape="1">
                  <a:blip r:embed="rId5"/>
                  <a:srcRect l="92849" t="26867" r="726" b="56196"/>
                  <a:stretch/>
                </p:blipFill>
                <p:spPr>
                  <a:xfrm>
                    <a:off x="778205" y="1817274"/>
                    <a:ext cx="330441" cy="1173766"/>
                  </a:xfrm>
                  <a:prstGeom prst="rect">
                    <a:avLst/>
                  </a:prstGeom>
                </p:spPr>
              </p:pic>
            </p:grpSp>
            <p:grpSp>
              <p:nvGrpSpPr>
                <p:cNvPr id="16" name="Group 15">
                  <a:extLst>
                    <a:ext uri="{FF2B5EF4-FFF2-40B4-BE49-F238E27FC236}">
                      <a16:creationId xmlns:a16="http://schemas.microsoft.com/office/drawing/2014/main" id="{ABCDE0CC-9388-044C-A87E-9495CEA18442}"/>
                    </a:ext>
                  </a:extLst>
                </p:cNvPr>
                <p:cNvGrpSpPr/>
                <p:nvPr/>
              </p:nvGrpSpPr>
              <p:grpSpPr>
                <a:xfrm>
                  <a:off x="-13461" y="2378595"/>
                  <a:ext cx="5351816" cy="1283502"/>
                  <a:chOff x="-6485" y="-36659"/>
                  <a:chExt cx="5351816" cy="1283502"/>
                </a:xfrm>
              </p:grpSpPr>
              <p:pic>
                <p:nvPicPr>
                  <p:cNvPr id="23" name="Picture 22">
                    <a:extLst>
                      <a:ext uri="{FF2B5EF4-FFF2-40B4-BE49-F238E27FC236}">
                        <a16:creationId xmlns:a16="http://schemas.microsoft.com/office/drawing/2014/main" id="{9A9028A2-F030-3C4D-A2EA-21E7E24CDDBC}"/>
                      </a:ext>
                    </a:extLst>
                  </p:cNvPr>
                  <p:cNvPicPr>
                    <a:picLocks noChangeAspect="1"/>
                  </p:cNvPicPr>
                  <p:nvPr/>
                </p:nvPicPr>
                <p:blipFill rotWithShape="1">
                  <a:blip r:embed="rId11"/>
                  <a:srcRect l="20388" t="6368" r="23208" b="49665"/>
                  <a:stretch/>
                </p:blipFill>
                <p:spPr>
                  <a:xfrm>
                    <a:off x="-6485" y="589168"/>
                    <a:ext cx="850636" cy="657675"/>
                  </a:xfrm>
                  <a:prstGeom prst="rect">
                    <a:avLst/>
                  </a:prstGeom>
                  <a:ln>
                    <a:noFill/>
                  </a:ln>
                  <a:effectLst>
                    <a:softEdge rad="112500"/>
                  </a:effectLst>
                </p:spPr>
              </p:pic>
              <p:pic>
                <p:nvPicPr>
                  <p:cNvPr id="24" name="Picture 23">
                    <a:extLst>
                      <a:ext uri="{FF2B5EF4-FFF2-40B4-BE49-F238E27FC236}">
                        <a16:creationId xmlns:a16="http://schemas.microsoft.com/office/drawing/2014/main" id="{8C02A853-02BC-454A-A74E-9C57CE4DE5F0}"/>
                      </a:ext>
                    </a:extLst>
                  </p:cNvPr>
                  <p:cNvPicPr>
                    <a:picLocks noChangeAspect="1"/>
                  </p:cNvPicPr>
                  <p:nvPr/>
                </p:nvPicPr>
                <p:blipFill rotWithShape="1">
                  <a:blip r:embed="rId12"/>
                  <a:srcRect l="13813" r="14819" b="-2001"/>
                  <a:stretch/>
                </p:blipFill>
                <p:spPr>
                  <a:xfrm>
                    <a:off x="5290" y="-36659"/>
                    <a:ext cx="774176" cy="698015"/>
                  </a:xfrm>
                  <a:prstGeom prst="rect">
                    <a:avLst/>
                  </a:prstGeom>
                  <a:ln>
                    <a:noFill/>
                  </a:ln>
                  <a:effectLst>
                    <a:softEdge rad="112500"/>
                  </a:effectLst>
                </p:spPr>
              </p:pic>
              <p:grpSp>
                <p:nvGrpSpPr>
                  <p:cNvPr id="25" name="Group 24">
                    <a:extLst>
                      <a:ext uri="{FF2B5EF4-FFF2-40B4-BE49-F238E27FC236}">
                        <a16:creationId xmlns:a16="http://schemas.microsoft.com/office/drawing/2014/main" id="{FC4035D0-7275-8B4C-929F-D187A95FD083}"/>
                      </a:ext>
                    </a:extLst>
                  </p:cNvPr>
                  <p:cNvGrpSpPr/>
                  <p:nvPr/>
                </p:nvGrpSpPr>
                <p:grpSpPr>
                  <a:xfrm>
                    <a:off x="1021779" y="18221"/>
                    <a:ext cx="4323552" cy="1193182"/>
                    <a:chOff x="1021779" y="18221"/>
                    <a:chExt cx="4323552" cy="1193182"/>
                  </a:xfrm>
                </p:grpSpPr>
                <p:pic>
                  <p:nvPicPr>
                    <p:cNvPr id="27" name="Picture 26" descr="A screenshot of a computer&#10;&#10;Description automatically generated">
                      <a:extLst>
                        <a:ext uri="{FF2B5EF4-FFF2-40B4-BE49-F238E27FC236}">
                          <a16:creationId xmlns:a16="http://schemas.microsoft.com/office/drawing/2014/main" id="{05B143E1-C6EC-D648-BD41-864A201836B2}"/>
                        </a:ext>
                      </a:extLst>
                    </p:cNvPr>
                    <p:cNvPicPr>
                      <a:picLocks noChangeAspect="1"/>
                    </p:cNvPicPr>
                    <p:nvPr/>
                  </p:nvPicPr>
                  <p:blipFill rotWithShape="1">
                    <a:blip r:embed="rId6"/>
                    <a:srcRect l="8982" t="639" r="9403" b="82479"/>
                    <a:stretch/>
                  </p:blipFill>
                  <p:spPr>
                    <a:xfrm>
                      <a:off x="1021779" y="18221"/>
                      <a:ext cx="4194942" cy="1173766"/>
                    </a:xfrm>
                    <a:prstGeom prst="rect">
                      <a:avLst/>
                    </a:prstGeom>
                  </p:spPr>
                </p:pic>
                <p:pic>
                  <p:nvPicPr>
                    <p:cNvPr id="28" name="Picture 27">
                      <a:extLst>
                        <a:ext uri="{FF2B5EF4-FFF2-40B4-BE49-F238E27FC236}">
                          <a16:creationId xmlns:a16="http://schemas.microsoft.com/office/drawing/2014/main" id="{E46A2345-D34D-A24C-BC23-A6EC310CFD80}"/>
                        </a:ext>
                      </a:extLst>
                    </p:cNvPr>
                    <p:cNvPicPr>
                      <a:picLocks noChangeAspect="1"/>
                    </p:cNvPicPr>
                    <p:nvPr/>
                  </p:nvPicPr>
                  <p:blipFill rotWithShape="1">
                    <a:blip r:embed="rId5"/>
                    <a:srcRect l="5666" t="667" r="93357" b="82599"/>
                    <a:stretch/>
                  </p:blipFill>
                  <p:spPr>
                    <a:xfrm rot="10800000">
                      <a:off x="5166434" y="23254"/>
                      <a:ext cx="50282" cy="1159771"/>
                    </a:xfrm>
                    <a:prstGeom prst="rect">
                      <a:avLst/>
                    </a:prstGeom>
                  </p:spPr>
                </p:pic>
                <p:pic>
                  <p:nvPicPr>
                    <p:cNvPr id="29" name="Picture 28">
                      <a:extLst>
                        <a:ext uri="{FF2B5EF4-FFF2-40B4-BE49-F238E27FC236}">
                          <a16:creationId xmlns:a16="http://schemas.microsoft.com/office/drawing/2014/main" id="{22D3757F-711B-1643-90FD-FEF2097ED8B5}"/>
                        </a:ext>
                      </a:extLst>
                    </p:cNvPr>
                    <p:cNvPicPr>
                      <a:picLocks noChangeAspect="1"/>
                    </p:cNvPicPr>
                    <p:nvPr/>
                  </p:nvPicPr>
                  <p:blipFill rotWithShape="1">
                    <a:blip r:embed="rId5"/>
                    <a:srcRect l="3148" t="79116" r="93913" b="3740"/>
                    <a:stretch/>
                  </p:blipFill>
                  <p:spPr>
                    <a:xfrm>
                      <a:off x="5194140" y="23256"/>
                      <a:ext cx="151191" cy="1188147"/>
                    </a:xfrm>
                    <a:prstGeom prst="rect">
                      <a:avLst/>
                    </a:prstGeom>
                  </p:spPr>
                </p:pic>
              </p:grpSp>
              <p:pic>
                <p:nvPicPr>
                  <p:cNvPr id="26" name="Picture 25">
                    <a:extLst>
                      <a:ext uri="{FF2B5EF4-FFF2-40B4-BE49-F238E27FC236}">
                        <a16:creationId xmlns:a16="http://schemas.microsoft.com/office/drawing/2014/main" id="{37B0DA4D-8072-4045-A39A-B5A4B777C8C4}"/>
                      </a:ext>
                    </a:extLst>
                  </p:cNvPr>
                  <p:cNvPicPr>
                    <a:picLocks noChangeAspect="1"/>
                  </p:cNvPicPr>
                  <p:nvPr/>
                </p:nvPicPr>
                <p:blipFill rotWithShape="1">
                  <a:blip r:embed="rId5"/>
                  <a:srcRect l="92907" t="504" r="668" b="82559"/>
                  <a:stretch/>
                </p:blipFill>
                <p:spPr>
                  <a:xfrm>
                    <a:off x="765281" y="20736"/>
                    <a:ext cx="330441" cy="1173766"/>
                  </a:xfrm>
                  <a:prstGeom prst="rect">
                    <a:avLst/>
                  </a:prstGeom>
                </p:spPr>
              </p:pic>
            </p:grpSp>
            <p:grpSp>
              <p:nvGrpSpPr>
                <p:cNvPr id="17" name="Group 16">
                  <a:extLst>
                    <a:ext uri="{FF2B5EF4-FFF2-40B4-BE49-F238E27FC236}">
                      <a16:creationId xmlns:a16="http://schemas.microsoft.com/office/drawing/2014/main" id="{C2CD5B99-6887-F647-95BC-B886B3345A08}"/>
                    </a:ext>
                  </a:extLst>
                </p:cNvPr>
                <p:cNvGrpSpPr/>
                <p:nvPr/>
              </p:nvGrpSpPr>
              <p:grpSpPr>
                <a:xfrm>
                  <a:off x="-50447" y="4786049"/>
                  <a:ext cx="5402450" cy="665949"/>
                  <a:chOff x="-37746" y="3589020"/>
                  <a:chExt cx="5402450" cy="665949"/>
                </a:xfrm>
              </p:grpSpPr>
              <p:pic>
                <p:nvPicPr>
                  <p:cNvPr id="18" name="Picture 17" descr="A screenshot of a computer&#10;&#10;Description automatically generated">
                    <a:extLst>
                      <a:ext uri="{FF2B5EF4-FFF2-40B4-BE49-F238E27FC236}">
                        <a16:creationId xmlns:a16="http://schemas.microsoft.com/office/drawing/2014/main" id="{BAD8D82F-004D-C44F-8BE6-7D6215093840}"/>
                      </a:ext>
                    </a:extLst>
                  </p:cNvPr>
                  <p:cNvPicPr>
                    <a:picLocks noChangeAspect="1"/>
                  </p:cNvPicPr>
                  <p:nvPr/>
                </p:nvPicPr>
                <p:blipFill rotWithShape="1">
                  <a:blip r:embed="rId6"/>
                  <a:srcRect l="8982" t="52258" r="9403" b="38244"/>
                  <a:stretch/>
                </p:blipFill>
                <p:spPr>
                  <a:xfrm>
                    <a:off x="1030425" y="3589020"/>
                    <a:ext cx="4211661" cy="663033"/>
                  </a:xfrm>
                  <a:prstGeom prst="rect">
                    <a:avLst/>
                  </a:prstGeom>
                </p:spPr>
              </p:pic>
              <p:pic>
                <p:nvPicPr>
                  <p:cNvPr id="19" name="Picture 18">
                    <a:extLst>
                      <a:ext uri="{FF2B5EF4-FFF2-40B4-BE49-F238E27FC236}">
                        <a16:creationId xmlns:a16="http://schemas.microsoft.com/office/drawing/2014/main" id="{E1CB45C1-18BD-7249-9FF6-94CC5D716587}"/>
                      </a:ext>
                    </a:extLst>
                  </p:cNvPr>
                  <p:cNvPicPr>
                    <a:picLocks noChangeAspect="1"/>
                  </p:cNvPicPr>
                  <p:nvPr/>
                </p:nvPicPr>
                <p:blipFill>
                  <a:blip r:embed="rId13"/>
                  <a:stretch>
                    <a:fillRect/>
                  </a:stretch>
                </p:blipFill>
                <p:spPr>
                  <a:xfrm>
                    <a:off x="-37746" y="3631781"/>
                    <a:ext cx="850636" cy="623188"/>
                  </a:xfrm>
                  <a:prstGeom prst="rect">
                    <a:avLst/>
                  </a:prstGeom>
                  <a:ln>
                    <a:noFill/>
                  </a:ln>
                  <a:effectLst>
                    <a:softEdge rad="112500"/>
                  </a:effectLst>
                </p:spPr>
              </p:pic>
              <p:pic>
                <p:nvPicPr>
                  <p:cNvPr id="20" name="Picture 19">
                    <a:extLst>
                      <a:ext uri="{FF2B5EF4-FFF2-40B4-BE49-F238E27FC236}">
                        <a16:creationId xmlns:a16="http://schemas.microsoft.com/office/drawing/2014/main" id="{C5080AD4-A8B9-364A-BB1B-C8DD194BE508}"/>
                      </a:ext>
                    </a:extLst>
                  </p:cNvPr>
                  <p:cNvPicPr>
                    <a:picLocks noChangeAspect="1"/>
                  </p:cNvPicPr>
                  <p:nvPr/>
                </p:nvPicPr>
                <p:blipFill rotWithShape="1">
                  <a:blip r:embed="rId5"/>
                  <a:srcRect l="5666" t="667" r="93446" b="91249"/>
                  <a:stretch/>
                </p:blipFill>
                <p:spPr>
                  <a:xfrm rot="10800000">
                    <a:off x="5190370" y="3603420"/>
                    <a:ext cx="45719" cy="560256"/>
                  </a:xfrm>
                  <a:prstGeom prst="rect">
                    <a:avLst/>
                  </a:prstGeom>
                </p:spPr>
              </p:pic>
              <p:pic>
                <p:nvPicPr>
                  <p:cNvPr id="21" name="Picture 20">
                    <a:extLst>
                      <a:ext uri="{FF2B5EF4-FFF2-40B4-BE49-F238E27FC236}">
                        <a16:creationId xmlns:a16="http://schemas.microsoft.com/office/drawing/2014/main" id="{63327A1E-81AF-0243-84F0-0C0ED43D7C9D}"/>
                      </a:ext>
                    </a:extLst>
                  </p:cNvPr>
                  <p:cNvPicPr>
                    <a:picLocks noChangeAspect="1"/>
                  </p:cNvPicPr>
                  <p:nvPr/>
                </p:nvPicPr>
                <p:blipFill rotWithShape="1">
                  <a:blip r:embed="rId5"/>
                  <a:srcRect l="3148" t="87668" r="93913" b="3740"/>
                  <a:stretch/>
                </p:blipFill>
                <p:spPr>
                  <a:xfrm>
                    <a:off x="5213513" y="3596587"/>
                    <a:ext cx="151191" cy="595467"/>
                  </a:xfrm>
                  <a:prstGeom prst="rect">
                    <a:avLst/>
                  </a:prstGeom>
                </p:spPr>
              </p:pic>
              <p:pic>
                <p:nvPicPr>
                  <p:cNvPr id="22" name="Picture 21">
                    <a:extLst>
                      <a:ext uri="{FF2B5EF4-FFF2-40B4-BE49-F238E27FC236}">
                        <a16:creationId xmlns:a16="http://schemas.microsoft.com/office/drawing/2014/main" id="{80363562-4B80-C848-808C-47216F80BF5D}"/>
                      </a:ext>
                    </a:extLst>
                  </p:cNvPr>
                  <p:cNvPicPr>
                    <a:picLocks noChangeAspect="1"/>
                  </p:cNvPicPr>
                  <p:nvPr/>
                </p:nvPicPr>
                <p:blipFill rotWithShape="1">
                  <a:blip r:embed="rId5"/>
                  <a:srcRect l="92847" t="52524" r="729" b="39006"/>
                  <a:stretch/>
                </p:blipFill>
                <p:spPr>
                  <a:xfrm>
                    <a:off x="770694" y="3603419"/>
                    <a:ext cx="330441" cy="586997"/>
                  </a:xfrm>
                  <a:prstGeom prst="rect">
                    <a:avLst/>
                  </a:prstGeom>
                </p:spPr>
              </p:pic>
            </p:grpSp>
          </p:grpSp>
        </p:grpSp>
        <p:sp>
          <p:nvSpPr>
            <p:cNvPr id="43" name="Rectangle 42">
              <a:extLst>
                <a:ext uri="{FF2B5EF4-FFF2-40B4-BE49-F238E27FC236}">
                  <a16:creationId xmlns:a16="http://schemas.microsoft.com/office/drawing/2014/main" id="{07EA2951-FA06-AF46-8C16-D5FA792C009E}"/>
                </a:ext>
              </a:extLst>
            </p:cNvPr>
            <p:cNvSpPr/>
            <p:nvPr/>
          </p:nvSpPr>
          <p:spPr>
            <a:xfrm>
              <a:off x="1555879" y="5140708"/>
              <a:ext cx="5301251"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C8129FB-8D3E-2240-92EE-5F3FDB86464F}"/>
                </a:ext>
              </a:extLst>
            </p:cNvPr>
            <p:cNvSpPr/>
            <p:nvPr/>
          </p:nvSpPr>
          <p:spPr>
            <a:xfrm>
              <a:off x="1538771" y="5860436"/>
              <a:ext cx="5318359" cy="66875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F6B7A16-8643-D148-AB4C-AEAE4A9CC62D}"/>
                </a:ext>
              </a:extLst>
            </p:cNvPr>
            <p:cNvSpPr/>
            <p:nvPr/>
          </p:nvSpPr>
          <p:spPr>
            <a:xfrm>
              <a:off x="1555880" y="4378708"/>
              <a:ext cx="5301251"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A32D847-00E0-7247-93EC-DDF03E658B52}"/>
                </a:ext>
              </a:extLst>
            </p:cNvPr>
            <p:cNvSpPr/>
            <p:nvPr/>
          </p:nvSpPr>
          <p:spPr>
            <a:xfrm>
              <a:off x="1538774" y="3661526"/>
              <a:ext cx="5322109" cy="66875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BD4F54F-E2A2-F748-8AA1-76128E3D1729}"/>
                </a:ext>
              </a:extLst>
            </p:cNvPr>
            <p:cNvSpPr/>
            <p:nvPr/>
          </p:nvSpPr>
          <p:spPr>
            <a:xfrm>
              <a:off x="1555884" y="2920027"/>
              <a:ext cx="5301251"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a:extLst>
              <a:ext uri="{FF2B5EF4-FFF2-40B4-BE49-F238E27FC236}">
                <a16:creationId xmlns:a16="http://schemas.microsoft.com/office/drawing/2014/main" id="{B6ECB304-F17B-2841-8651-4C989B6CAEFE}"/>
              </a:ext>
            </a:extLst>
          </p:cNvPr>
          <p:cNvSpPr txBox="1"/>
          <p:nvPr/>
        </p:nvSpPr>
        <p:spPr>
          <a:xfrm rot="5400000">
            <a:off x="6229818" y="3608025"/>
            <a:ext cx="2110234" cy="246221"/>
          </a:xfrm>
          <a:prstGeom prst="rect">
            <a:avLst/>
          </a:prstGeom>
          <a:solidFill>
            <a:schemeClr val="bg1"/>
          </a:solidFill>
        </p:spPr>
        <p:txBody>
          <a:bodyPr wrap="square" rtlCol="0">
            <a:spAutoFit/>
          </a:bodyPr>
          <a:lstStyle/>
          <a:p>
            <a:pPr algn="r"/>
            <a:r>
              <a:rPr lang="en-US" sz="1000" dirty="0">
                <a:latin typeface="+mj-lt"/>
                <a:cs typeface="Franklin Gothic Medium"/>
              </a:rPr>
              <a:t>juvenile mortality rate per IBI</a:t>
            </a:r>
          </a:p>
        </p:txBody>
      </p:sp>
      <p:grpSp>
        <p:nvGrpSpPr>
          <p:cNvPr id="50" name="Group 49">
            <a:extLst>
              <a:ext uri="{FF2B5EF4-FFF2-40B4-BE49-F238E27FC236}">
                <a16:creationId xmlns:a16="http://schemas.microsoft.com/office/drawing/2014/main" id="{EC577BC6-72FE-9A40-88D6-84403C72D446}"/>
              </a:ext>
            </a:extLst>
          </p:cNvPr>
          <p:cNvGrpSpPr/>
          <p:nvPr/>
        </p:nvGrpSpPr>
        <p:grpSpPr>
          <a:xfrm>
            <a:off x="3345513" y="6663522"/>
            <a:ext cx="1851051" cy="246221"/>
            <a:chOff x="2258399" y="6648848"/>
            <a:chExt cx="1851051" cy="246221"/>
          </a:xfrm>
        </p:grpSpPr>
        <p:sp>
          <p:nvSpPr>
            <p:cNvPr id="58" name="Rectangle 57">
              <a:extLst>
                <a:ext uri="{FF2B5EF4-FFF2-40B4-BE49-F238E27FC236}">
                  <a16:creationId xmlns:a16="http://schemas.microsoft.com/office/drawing/2014/main" id="{8945B2D0-E6D1-C640-8784-473F9917598D}"/>
                </a:ext>
              </a:extLst>
            </p:cNvPr>
            <p:cNvSpPr/>
            <p:nvPr/>
          </p:nvSpPr>
          <p:spPr>
            <a:xfrm>
              <a:off x="2471530" y="6721418"/>
              <a:ext cx="1371600" cy="1299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1F6D2EA0-29AD-C841-9FF6-B96630E5B8F4}"/>
                </a:ext>
              </a:extLst>
            </p:cNvPr>
            <p:cNvSpPr txBox="1"/>
            <p:nvPr/>
          </p:nvSpPr>
          <p:spPr>
            <a:xfrm>
              <a:off x="2258399" y="6648848"/>
              <a:ext cx="1851051" cy="246221"/>
            </a:xfrm>
            <a:prstGeom prst="rect">
              <a:avLst/>
            </a:prstGeom>
            <a:noFill/>
          </p:spPr>
          <p:txBody>
            <a:bodyPr wrap="square" rtlCol="0">
              <a:spAutoFit/>
            </a:bodyPr>
            <a:lstStyle/>
            <a:p>
              <a:pPr algn="ctr"/>
              <a:r>
                <a:rPr lang="en-US" sz="1000" dirty="0">
                  <a:latin typeface="+mj-lt"/>
                  <a:cs typeface="Franklin Gothic Medium"/>
                </a:rPr>
                <a:t>adult mortality rate per IBI</a:t>
              </a:r>
            </a:p>
          </p:txBody>
        </p:sp>
      </p:grpSp>
      <p:sp>
        <p:nvSpPr>
          <p:cNvPr id="3" name="TextBox 2">
            <a:extLst>
              <a:ext uri="{FF2B5EF4-FFF2-40B4-BE49-F238E27FC236}">
                <a16:creationId xmlns:a16="http://schemas.microsoft.com/office/drawing/2014/main" id="{62CE82F3-74CF-AF04-C73C-E9C62130DF2A}"/>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31043489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39EE9DEC-DA1B-D24C-81EF-90B9BB695483}"/>
              </a:ext>
            </a:extLst>
          </p:cNvPr>
          <p:cNvGrpSpPr/>
          <p:nvPr/>
        </p:nvGrpSpPr>
        <p:grpSpPr>
          <a:xfrm>
            <a:off x="7976404" y="122634"/>
            <a:ext cx="2553201" cy="1750222"/>
            <a:chOff x="6037801" y="0"/>
            <a:chExt cx="3029177" cy="2186833"/>
          </a:xfrm>
        </p:grpSpPr>
        <p:pic>
          <p:nvPicPr>
            <p:cNvPr id="52" name="Picture 51">
              <a:extLst>
                <a:ext uri="{FF2B5EF4-FFF2-40B4-BE49-F238E27FC236}">
                  <a16:creationId xmlns:a16="http://schemas.microsoft.com/office/drawing/2014/main" id="{A8BC461C-E300-DB46-AE2D-CC873F008A0D}"/>
                </a:ext>
              </a:extLst>
            </p:cNvPr>
            <p:cNvPicPr>
              <a:picLocks noChangeAspect="1"/>
            </p:cNvPicPr>
            <p:nvPr/>
          </p:nvPicPr>
          <p:blipFill>
            <a:blip r:embed="rId3"/>
            <a:stretch>
              <a:fillRect/>
            </a:stretch>
          </p:blipFill>
          <p:spPr>
            <a:xfrm>
              <a:off x="6037801" y="330398"/>
              <a:ext cx="594069" cy="1165860"/>
            </a:xfrm>
            <a:prstGeom prst="rect">
              <a:avLst/>
            </a:prstGeom>
          </p:spPr>
        </p:pic>
        <p:sp>
          <p:nvSpPr>
            <p:cNvPr id="53" name="Oval 52">
              <a:extLst>
                <a:ext uri="{FF2B5EF4-FFF2-40B4-BE49-F238E27FC236}">
                  <a16:creationId xmlns:a16="http://schemas.microsoft.com/office/drawing/2014/main" id="{6A00C0D9-D877-5645-AFC7-3396255DE208}"/>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5206E1B1-F6A3-C647-95C5-780BEF0DFA04}"/>
                </a:ext>
              </a:extLst>
            </p:cNvPr>
            <p:cNvPicPr>
              <a:picLocks noChangeAspect="1"/>
            </p:cNvPicPr>
            <p:nvPr/>
          </p:nvPicPr>
          <p:blipFill rotWithShape="1">
            <a:blip r:embed="rId4"/>
            <a:srcRect l="18805" t="12685" r="12860" b="15424"/>
            <a:stretch/>
          </p:blipFill>
          <p:spPr>
            <a:xfrm>
              <a:off x="6988277" y="0"/>
              <a:ext cx="2078700" cy="2186833"/>
            </a:xfrm>
            <a:prstGeom prst="rect">
              <a:avLst/>
            </a:prstGeom>
          </p:spPr>
        </p:pic>
        <p:cxnSp>
          <p:nvCxnSpPr>
            <p:cNvPr id="55" name="Straight Connector 54">
              <a:extLst>
                <a:ext uri="{FF2B5EF4-FFF2-40B4-BE49-F238E27FC236}">
                  <a16:creationId xmlns:a16="http://schemas.microsoft.com/office/drawing/2014/main" id="{9092C8AE-1DE9-8246-913F-D768E32AC121}"/>
                </a:ext>
              </a:extLst>
            </p:cNvPr>
            <p:cNvCxnSpPr>
              <a:cxnSpLocks/>
              <a:stCxn id="53"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0786284-2596-CC44-BD1E-FA686BD7A8FA}"/>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4B5FE3E-32E4-4141-883A-968C5024E617}"/>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3B8BD1FF-571D-7649-ADDB-202D5C72CD76}"/>
              </a:ext>
            </a:extLst>
          </p:cNvPr>
          <p:cNvGrpSpPr/>
          <p:nvPr/>
        </p:nvGrpSpPr>
        <p:grpSpPr>
          <a:xfrm>
            <a:off x="20489" y="1423026"/>
            <a:ext cx="7347134" cy="5434974"/>
            <a:chOff x="-18286" y="1417362"/>
            <a:chExt cx="7347134" cy="5434974"/>
          </a:xfrm>
        </p:grpSpPr>
        <p:grpSp>
          <p:nvGrpSpPr>
            <p:cNvPr id="11" name="Group 10">
              <a:extLst>
                <a:ext uri="{FF2B5EF4-FFF2-40B4-BE49-F238E27FC236}">
                  <a16:creationId xmlns:a16="http://schemas.microsoft.com/office/drawing/2014/main" id="{B8C16F84-A3A9-9647-B51A-E467ED049A57}"/>
                </a:ext>
              </a:extLst>
            </p:cNvPr>
            <p:cNvGrpSpPr/>
            <p:nvPr/>
          </p:nvGrpSpPr>
          <p:grpSpPr>
            <a:xfrm>
              <a:off x="-18286" y="1417362"/>
              <a:ext cx="7347134" cy="5434974"/>
              <a:chOff x="-100174" y="1327717"/>
              <a:chExt cx="5601346" cy="4463085"/>
            </a:xfrm>
          </p:grpSpPr>
          <p:pic>
            <p:nvPicPr>
              <p:cNvPr id="12" name="Picture 11">
                <a:extLst>
                  <a:ext uri="{FF2B5EF4-FFF2-40B4-BE49-F238E27FC236}">
                    <a16:creationId xmlns:a16="http://schemas.microsoft.com/office/drawing/2014/main" id="{05D0F5AB-2CA3-9C49-816E-9552D9A502CA}"/>
                  </a:ext>
                </a:extLst>
              </p:cNvPr>
              <p:cNvPicPr>
                <a:picLocks noChangeAspect="1"/>
              </p:cNvPicPr>
              <p:nvPr/>
            </p:nvPicPr>
            <p:blipFill rotWithShape="1">
              <a:blip r:embed="rId5"/>
              <a:srcRect l="236" t="39195" r="96897" b="42831"/>
              <a:stretch/>
            </p:blipFill>
            <p:spPr>
              <a:xfrm rot="10800000">
                <a:off x="5353780" y="2748696"/>
                <a:ext cx="147392" cy="1245704"/>
              </a:xfrm>
              <a:prstGeom prst="rect">
                <a:avLst/>
              </a:prstGeom>
            </p:spPr>
          </p:pic>
          <p:grpSp>
            <p:nvGrpSpPr>
              <p:cNvPr id="13" name="Group 12">
                <a:extLst>
                  <a:ext uri="{FF2B5EF4-FFF2-40B4-BE49-F238E27FC236}">
                    <a16:creationId xmlns:a16="http://schemas.microsoft.com/office/drawing/2014/main" id="{10D03C2E-65B8-E44C-B556-7E8890355D04}"/>
                  </a:ext>
                </a:extLst>
              </p:cNvPr>
              <p:cNvGrpSpPr/>
              <p:nvPr/>
            </p:nvGrpSpPr>
            <p:grpSpPr>
              <a:xfrm>
                <a:off x="-100174" y="1327717"/>
                <a:ext cx="5440645" cy="4463085"/>
                <a:chOff x="-67993" y="2378595"/>
                <a:chExt cx="5440645" cy="4463085"/>
              </a:xfrm>
            </p:grpSpPr>
            <p:grpSp>
              <p:nvGrpSpPr>
                <p:cNvPr id="14" name="Group 13">
                  <a:extLst>
                    <a:ext uri="{FF2B5EF4-FFF2-40B4-BE49-F238E27FC236}">
                      <a16:creationId xmlns:a16="http://schemas.microsoft.com/office/drawing/2014/main" id="{6CA79793-26C0-9947-A3D4-ED1B040A33B5}"/>
                    </a:ext>
                  </a:extLst>
                </p:cNvPr>
                <p:cNvGrpSpPr/>
                <p:nvPr/>
              </p:nvGrpSpPr>
              <p:grpSpPr>
                <a:xfrm>
                  <a:off x="-54345" y="5362006"/>
                  <a:ext cx="5426997" cy="1479674"/>
                  <a:chOff x="-54345" y="5362006"/>
                  <a:chExt cx="5426997" cy="1479674"/>
                </a:xfrm>
              </p:grpSpPr>
              <p:pic>
                <p:nvPicPr>
                  <p:cNvPr id="36" name="Picture 35" descr="A screenshot of a computer&#10;&#10;Description automatically generated">
                    <a:extLst>
                      <a:ext uri="{FF2B5EF4-FFF2-40B4-BE49-F238E27FC236}">
                        <a16:creationId xmlns:a16="http://schemas.microsoft.com/office/drawing/2014/main" id="{13C1F4A4-966F-8C4C-BFA2-02DEE24BC7F5}"/>
                      </a:ext>
                    </a:extLst>
                  </p:cNvPr>
                  <p:cNvPicPr>
                    <a:picLocks noChangeAspect="1"/>
                  </p:cNvPicPr>
                  <p:nvPr/>
                </p:nvPicPr>
                <p:blipFill rotWithShape="1">
                  <a:blip r:embed="rId6"/>
                  <a:srcRect l="9411" t="78014" r="8974" b="703"/>
                  <a:stretch/>
                </p:blipFill>
                <p:spPr>
                  <a:xfrm>
                    <a:off x="1057190" y="5362006"/>
                    <a:ext cx="4194942" cy="1479674"/>
                  </a:xfrm>
                  <a:prstGeom prst="rect">
                    <a:avLst/>
                  </a:prstGeom>
                </p:spPr>
              </p:pic>
              <p:pic>
                <p:nvPicPr>
                  <p:cNvPr id="37" name="Picture 36">
                    <a:extLst>
                      <a:ext uri="{FF2B5EF4-FFF2-40B4-BE49-F238E27FC236}">
                        <a16:creationId xmlns:a16="http://schemas.microsoft.com/office/drawing/2014/main" id="{CC5F5805-AA2B-1545-ABF9-C5961989769A}"/>
                      </a:ext>
                    </a:extLst>
                  </p:cNvPr>
                  <p:cNvPicPr>
                    <a:picLocks noChangeAspect="1"/>
                  </p:cNvPicPr>
                  <p:nvPr/>
                </p:nvPicPr>
                <p:blipFill rotWithShape="1">
                  <a:blip r:embed="rId7"/>
                  <a:srcRect l="14000" r="27174" b="25759"/>
                  <a:stretch/>
                </p:blipFill>
                <p:spPr>
                  <a:xfrm>
                    <a:off x="-36082" y="5381998"/>
                    <a:ext cx="892501" cy="663033"/>
                  </a:xfrm>
                  <a:prstGeom prst="rect">
                    <a:avLst/>
                  </a:prstGeom>
                  <a:ln>
                    <a:noFill/>
                  </a:ln>
                  <a:effectLst>
                    <a:softEdge rad="112500"/>
                  </a:effectLst>
                </p:spPr>
              </p:pic>
              <p:pic>
                <p:nvPicPr>
                  <p:cNvPr id="38" name="Picture 37">
                    <a:extLst>
                      <a:ext uri="{FF2B5EF4-FFF2-40B4-BE49-F238E27FC236}">
                        <a16:creationId xmlns:a16="http://schemas.microsoft.com/office/drawing/2014/main" id="{B364646C-773D-6A46-897B-FE275B0CD9C8}"/>
                      </a:ext>
                    </a:extLst>
                  </p:cNvPr>
                  <p:cNvPicPr>
                    <a:picLocks noChangeAspect="1"/>
                  </p:cNvPicPr>
                  <p:nvPr/>
                </p:nvPicPr>
                <p:blipFill rotWithShape="1">
                  <a:blip r:embed="rId8"/>
                  <a:srcRect l="18133" t="16489" r="26453" b="20158"/>
                  <a:stretch/>
                </p:blipFill>
                <p:spPr>
                  <a:xfrm>
                    <a:off x="-54345" y="5993988"/>
                    <a:ext cx="929867" cy="687990"/>
                  </a:xfrm>
                  <a:prstGeom prst="rect">
                    <a:avLst/>
                  </a:prstGeom>
                  <a:ln>
                    <a:noFill/>
                  </a:ln>
                  <a:effectLst>
                    <a:softEdge rad="112500"/>
                  </a:effectLst>
                </p:spPr>
              </p:pic>
              <p:pic>
                <p:nvPicPr>
                  <p:cNvPr id="39" name="Picture 38">
                    <a:extLst>
                      <a:ext uri="{FF2B5EF4-FFF2-40B4-BE49-F238E27FC236}">
                        <a16:creationId xmlns:a16="http://schemas.microsoft.com/office/drawing/2014/main" id="{5DCAEC32-099E-8941-8C9F-90C4C4C476AC}"/>
                      </a:ext>
                    </a:extLst>
                  </p:cNvPr>
                  <p:cNvPicPr>
                    <a:picLocks noChangeAspect="1"/>
                  </p:cNvPicPr>
                  <p:nvPr/>
                </p:nvPicPr>
                <p:blipFill rotWithShape="1">
                  <a:blip r:embed="rId5"/>
                  <a:srcRect l="93000" t="78784" r="851" b="3741"/>
                  <a:stretch/>
                </p:blipFill>
                <p:spPr>
                  <a:xfrm>
                    <a:off x="779466" y="5414020"/>
                    <a:ext cx="316256" cy="1211128"/>
                  </a:xfrm>
                  <a:prstGeom prst="rect">
                    <a:avLst/>
                  </a:prstGeom>
                </p:spPr>
              </p:pic>
              <p:pic>
                <p:nvPicPr>
                  <p:cNvPr id="40" name="Picture 39">
                    <a:extLst>
                      <a:ext uri="{FF2B5EF4-FFF2-40B4-BE49-F238E27FC236}">
                        <a16:creationId xmlns:a16="http://schemas.microsoft.com/office/drawing/2014/main" id="{0047E299-400E-5942-BB8B-1B2F7574A2CA}"/>
                      </a:ext>
                    </a:extLst>
                  </p:cNvPr>
                  <p:cNvPicPr>
                    <a:picLocks noChangeAspect="1"/>
                  </p:cNvPicPr>
                  <p:nvPr/>
                </p:nvPicPr>
                <p:blipFill rotWithShape="1">
                  <a:blip r:embed="rId5"/>
                  <a:srcRect l="5666" t="667" r="93155" b="81683"/>
                  <a:stretch/>
                </p:blipFill>
                <p:spPr>
                  <a:xfrm rot="10800000">
                    <a:off x="5166436" y="5381997"/>
                    <a:ext cx="60677" cy="1223269"/>
                  </a:xfrm>
                  <a:prstGeom prst="rect">
                    <a:avLst/>
                  </a:prstGeom>
                </p:spPr>
              </p:pic>
              <p:pic>
                <p:nvPicPr>
                  <p:cNvPr id="41" name="Picture 40">
                    <a:extLst>
                      <a:ext uri="{FF2B5EF4-FFF2-40B4-BE49-F238E27FC236}">
                        <a16:creationId xmlns:a16="http://schemas.microsoft.com/office/drawing/2014/main" id="{12FABDEE-8574-BC4E-9259-60E478FC3452}"/>
                      </a:ext>
                    </a:extLst>
                  </p:cNvPr>
                  <p:cNvPicPr>
                    <a:picLocks noChangeAspect="1"/>
                  </p:cNvPicPr>
                  <p:nvPr/>
                </p:nvPicPr>
                <p:blipFill rotWithShape="1">
                  <a:blip r:embed="rId5"/>
                  <a:srcRect l="2550" t="78227" r="93934" b="3741"/>
                  <a:stretch/>
                </p:blipFill>
                <p:spPr>
                  <a:xfrm>
                    <a:off x="5191836" y="5381998"/>
                    <a:ext cx="180816" cy="1249776"/>
                  </a:xfrm>
                  <a:prstGeom prst="rect">
                    <a:avLst/>
                  </a:prstGeom>
                </p:spPr>
              </p:pic>
            </p:grpSp>
            <p:grpSp>
              <p:nvGrpSpPr>
                <p:cNvPr id="15" name="Group 14">
                  <a:extLst>
                    <a:ext uri="{FF2B5EF4-FFF2-40B4-BE49-F238E27FC236}">
                      <a16:creationId xmlns:a16="http://schemas.microsoft.com/office/drawing/2014/main" id="{1F7DD7B8-FD40-394F-B23E-A42D2524CDF3}"/>
                    </a:ext>
                  </a:extLst>
                </p:cNvPr>
                <p:cNvGrpSpPr/>
                <p:nvPr/>
              </p:nvGrpSpPr>
              <p:grpSpPr>
                <a:xfrm>
                  <a:off x="-67993" y="3577432"/>
                  <a:ext cx="5396594" cy="1308058"/>
                  <a:chOff x="-53567" y="1753775"/>
                  <a:chExt cx="5396594" cy="1308058"/>
                </a:xfrm>
              </p:grpSpPr>
              <p:pic>
                <p:nvPicPr>
                  <p:cNvPr id="30" name="Picture 29" descr="A screenshot of a computer&#10;&#10;Description automatically generated">
                    <a:extLst>
                      <a:ext uri="{FF2B5EF4-FFF2-40B4-BE49-F238E27FC236}">
                        <a16:creationId xmlns:a16="http://schemas.microsoft.com/office/drawing/2014/main" id="{233B421F-62DD-2F43-8B52-398433ED47F5}"/>
                      </a:ext>
                    </a:extLst>
                  </p:cNvPr>
                  <p:cNvPicPr>
                    <a:picLocks noChangeAspect="1"/>
                  </p:cNvPicPr>
                  <p:nvPr/>
                </p:nvPicPr>
                <p:blipFill rotWithShape="1">
                  <a:blip r:embed="rId6"/>
                  <a:srcRect l="8982" t="26195" r="9403" b="55890"/>
                  <a:stretch/>
                </p:blipFill>
                <p:spPr>
                  <a:xfrm>
                    <a:off x="1036392" y="1766550"/>
                    <a:ext cx="4194942" cy="1245705"/>
                  </a:xfrm>
                  <a:prstGeom prst="rect">
                    <a:avLst/>
                  </a:prstGeom>
                </p:spPr>
              </p:pic>
              <p:pic>
                <p:nvPicPr>
                  <p:cNvPr id="31" name="Picture 30">
                    <a:extLst>
                      <a:ext uri="{FF2B5EF4-FFF2-40B4-BE49-F238E27FC236}">
                        <a16:creationId xmlns:a16="http://schemas.microsoft.com/office/drawing/2014/main" id="{8F205009-E5C9-314C-B7D7-713FDD34CC10}"/>
                      </a:ext>
                    </a:extLst>
                  </p:cNvPr>
                  <p:cNvPicPr>
                    <a:picLocks noChangeAspect="1"/>
                  </p:cNvPicPr>
                  <p:nvPr/>
                </p:nvPicPr>
                <p:blipFill rotWithShape="1">
                  <a:blip r:embed="rId9"/>
                  <a:srcRect l="-1" t="10740" r="41742" b="54974"/>
                  <a:stretch/>
                </p:blipFill>
                <p:spPr>
                  <a:xfrm>
                    <a:off x="-11412" y="1755600"/>
                    <a:ext cx="808480" cy="697934"/>
                  </a:xfrm>
                  <a:prstGeom prst="rect">
                    <a:avLst/>
                  </a:prstGeom>
                  <a:ln>
                    <a:noFill/>
                  </a:ln>
                  <a:effectLst>
                    <a:softEdge rad="112500"/>
                  </a:effectLst>
                </p:spPr>
              </p:pic>
              <p:pic>
                <p:nvPicPr>
                  <p:cNvPr id="32" name="Picture 31">
                    <a:extLst>
                      <a:ext uri="{FF2B5EF4-FFF2-40B4-BE49-F238E27FC236}">
                        <a16:creationId xmlns:a16="http://schemas.microsoft.com/office/drawing/2014/main" id="{6B74E1D1-A7DD-3945-9B8D-BA017038C05D}"/>
                      </a:ext>
                    </a:extLst>
                  </p:cNvPr>
                  <p:cNvPicPr>
                    <a:picLocks noChangeAspect="1"/>
                  </p:cNvPicPr>
                  <p:nvPr/>
                </p:nvPicPr>
                <p:blipFill rotWithShape="1">
                  <a:blip r:embed="rId10"/>
                  <a:srcRect l="15925" t="5321" r="17485" b="60660"/>
                  <a:stretch/>
                </p:blipFill>
                <p:spPr>
                  <a:xfrm>
                    <a:off x="-53567" y="2404157"/>
                    <a:ext cx="818848" cy="657676"/>
                  </a:xfrm>
                  <a:prstGeom prst="rect">
                    <a:avLst/>
                  </a:prstGeom>
                  <a:ln>
                    <a:noFill/>
                  </a:ln>
                  <a:effectLst>
                    <a:softEdge rad="112500"/>
                  </a:effectLst>
                </p:spPr>
              </p:pic>
              <p:pic>
                <p:nvPicPr>
                  <p:cNvPr id="33" name="Picture 32">
                    <a:extLst>
                      <a:ext uri="{FF2B5EF4-FFF2-40B4-BE49-F238E27FC236}">
                        <a16:creationId xmlns:a16="http://schemas.microsoft.com/office/drawing/2014/main" id="{34F86B5F-208A-8B4F-973A-40EA6FDF80D8}"/>
                      </a:ext>
                    </a:extLst>
                  </p:cNvPr>
                  <p:cNvPicPr>
                    <a:picLocks noChangeAspect="1"/>
                  </p:cNvPicPr>
                  <p:nvPr/>
                </p:nvPicPr>
                <p:blipFill rotWithShape="1">
                  <a:blip r:embed="rId5"/>
                  <a:srcRect l="5666" t="667" r="93155" b="81683"/>
                  <a:stretch/>
                </p:blipFill>
                <p:spPr>
                  <a:xfrm rot="10800000">
                    <a:off x="5153736" y="1753775"/>
                    <a:ext cx="60677" cy="1223269"/>
                  </a:xfrm>
                  <a:prstGeom prst="rect">
                    <a:avLst/>
                  </a:prstGeom>
                </p:spPr>
              </p:pic>
              <p:pic>
                <p:nvPicPr>
                  <p:cNvPr id="34" name="Picture 33">
                    <a:extLst>
                      <a:ext uri="{FF2B5EF4-FFF2-40B4-BE49-F238E27FC236}">
                        <a16:creationId xmlns:a16="http://schemas.microsoft.com/office/drawing/2014/main" id="{135D4F40-521F-8849-BBD2-4E1484E450E7}"/>
                      </a:ext>
                    </a:extLst>
                  </p:cNvPr>
                  <p:cNvPicPr>
                    <a:picLocks noChangeAspect="1"/>
                  </p:cNvPicPr>
                  <p:nvPr/>
                </p:nvPicPr>
                <p:blipFill rotWithShape="1">
                  <a:blip r:embed="rId5"/>
                  <a:srcRect l="3148" t="79116" r="93913" b="3740"/>
                  <a:stretch/>
                </p:blipFill>
                <p:spPr>
                  <a:xfrm>
                    <a:off x="5191836" y="1817274"/>
                    <a:ext cx="151191" cy="1188147"/>
                  </a:xfrm>
                  <a:prstGeom prst="rect">
                    <a:avLst/>
                  </a:prstGeom>
                </p:spPr>
              </p:pic>
              <p:pic>
                <p:nvPicPr>
                  <p:cNvPr id="35" name="Picture 34">
                    <a:extLst>
                      <a:ext uri="{FF2B5EF4-FFF2-40B4-BE49-F238E27FC236}">
                        <a16:creationId xmlns:a16="http://schemas.microsoft.com/office/drawing/2014/main" id="{F066154E-F619-2E4C-A4D4-E1B989FE5C86}"/>
                      </a:ext>
                    </a:extLst>
                  </p:cNvPr>
                  <p:cNvPicPr>
                    <a:picLocks noChangeAspect="1"/>
                  </p:cNvPicPr>
                  <p:nvPr/>
                </p:nvPicPr>
                <p:blipFill rotWithShape="1">
                  <a:blip r:embed="rId5"/>
                  <a:srcRect l="92849" t="26867" r="726" b="56196"/>
                  <a:stretch/>
                </p:blipFill>
                <p:spPr>
                  <a:xfrm>
                    <a:off x="778205" y="1817274"/>
                    <a:ext cx="330441" cy="1173766"/>
                  </a:xfrm>
                  <a:prstGeom prst="rect">
                    <a:avLst/>
                  </a:prstGeom>
                </p:spPr>
              </p:pic>
            </p:grpSp>
            <p:grpSp>
              <p:nvGrpSpPr>
                <p:cNvPr id="16" name="Group 15">
                  <a:extLst>
                    <a:ext uri="{FF2B5EF4-FFF2-40B4-BE49-F238E27FC236}">
                      <a16:creationId xmlns:a16="http://schemas.microsoft.com/office/drawing/2014/main" id="{ABCDE0CC-9388-044C-A87E-9495CEA18442}"/>
                    </a:ext>
                  </a:extLst>
                </p:cNvPr>
                <p:cNvGrpSpPr/>
                <p:nvPr/>
              </p:nvGrpSpPr>
              <p:grpSpPr>
                <a:xfrm>
                  <a:off x="-13461" y="2378595"/>
                  <a:ext cx="5351816" cy="1283502"/>
                  <a:chOff x="-6485" y="-36659"/>
                  <a:chExt cx="5351816" cy="1283502"/>
                </a:xfrm>
              </p:grpSpPr>
              <p:pic>
                <p:nvPicPr>
                  <p:cNvPr id="23" name="Picture 22">
                    <a:extLst>
                      <a:ext uri="{FF2B5EF4-FFF2-40B4-BE49-F238E27FC236}">
                        <a16:creationId xmlns:a16="http://schemas.microsoft.com/office/drawing/2014/main" id="{9A9028A2-F030-3C4D-A2EA-21E7E24CDDBC}"/>
                      </a:ext>
                    </a:extLst>
                  </p:cNvPr>
                  <p:cNvPicPr>
                    <a:picLocks noChangeAspect="1"/>
                  </p:cNvPicPr>
                  <p:nvPr/>
                </p:nvPicPr>
                <p:blipFill rotWithShape="1">
                  <a:blip r:embed="rId11"/>
                  <a:srcRect l="20388" t="6368" r="23208" b="49665"/>
                  <a:stretch/>
                </p:blipFill>
                <p:spPr>
                  <a:xfrm>
                    <a:off x="-6485" y="589168"/>
                    <a:ext cx="850636" cy="657675"/>
                  </a:xfrm>
                  <a:prstGeom prst="rect">
                    <a:avLst/>
                  </a:prstGeom>
                  <a:ln>
                    <a:noFill/>
                  </a:ln>
                  <a:effectLst>
                    <a:softEdge rad="112500"/>
                  </a:effectLst>
                </p:spPr>
              </p:pic>
              <p:pic>
                <p:nvPicPr>
                  <p:cNvPr id="24" name="Picture 23">
                    <a:extLst>
                      <a:ext uri="{FF2B5EF4-FFF2-40B4-BE49-F238E27FC236}">
                        <a16:creationId xmlns:a16="http://schemas.microsoft.com/office/drawing/2014/main" id="{8C02A853-02BC-454A-A74E-9C57CE4DE5F0}"/>
                      </a:ext>
                    </a:extLst>
                  </p:cNvPr>
                  <p:cNvPicPr>
                    <a:picLocks noChangeAspect="1"/>
                  </p:cNvPicPr>
                  <p:nvPr/>
                </p:nvPicPr>
                <p:blipFill rotWithShape="1">
                  <a:blip r:embed="rId12"/>
                  <a:srcRect l="13813" r="14819" b="-2001"/>
                  <a:stretch/>
                </p:blipFill>
                <p:spPr>
                  <a:xfrm>
                    <a:off x="5290" y="-36659"/>
                    <a:ext cx="774176" cy="698015"/>
                  </a:xfrm>
                  <a:prstGeom prst="rect">
                    <a:avLst/>
                  </a:prstGeom>
                  <a:ln>
                    <a:noFill/>
                  </a:ln>
                  <a:effectLst>
                    <a:softEdge rad="112500"/>
                  </a:effectLst>
                </p:spPr>
              </p:pic>
              <p:grpSp>
                <p:nvGrpSpPr>
                  <p:cNvPr id="25" name="Group 24">
                    <a:extLst>
                      <a:ext uri="{FF2B5EF4-FFF2-40B4-BE49-F238E27FC236}">
                        <a16:creationId xmlns:a16="http://schemas.microsoft.com/office/drawing/2014/main" id="{FC4035D0-7275-8B4C-929F-D187A95FD083}"/>
                      </a:ext>
                    </a:extLst>
                  </p:cNvPr>
                  <p:cNvGrpSpPr/>
                  <p:nvPr/>
                </p:nvGrpSpPr>
                <p:grpSpPr>
                  <a:xfrm>
                    <a:off x="1021779" y="18221"/>
                    <a:ext cx="4323552" cy="1193182"/>
                    <a:chOff x="1021779" y="18221"/>
                    <a:chExt cx="4323552" cy="1193182"/>
                  </a:xfrm>
                </p:grpSpPr>
                <p:pic>
                  <p:nvPicPr>
                    <p:cNvPr id="27" name="Picture 26" descr="A screenshot of a computer&#10;&#10;Description automatically generated">
                      <a:extLst>
                        <a:ext uri="{FF2B5EF4-FFF2-40B4-BE49-F238E27FC236}">
                          <a16:creationId xmlns:a16="http://schemas.microsoft.com/office/drawing/2014/main" id="{05B143E1-C6EC-D648-BD41-864A201836B2}"/>
                        </a:ext>
                      </a:extLst>
                    </p:cNvPr>
                    <p:cNvPicPr>
                      <a:picLocks noChangeAspect="1"/>
                    </p:cNvPicPr>
                    <p:nvPr/>
                  </p:nvPicPr>
                  <p:blipFill rotWithShape="1">
                    <a:blip r:embed="rId6"/>
                    <a:srcRect l="8982" t="639" r="9403" b="82479"/>
                    <a:stretch/>
                  </p:blipFill>
                  <p:spPr>
                    <a:xfrm>
                      <a:off x="1021779" y="18221"/>
                      <a:ext cx="4194942" cy="1173766"/>
                    </a:xfrm>
                    <a:prstGeom prst="rect">
                      <a:avLst/>
                    </a:prstGeom>
                  </p:spPr>
                </p:pic>
                <p:pic>
                  <p:nvPicPr>
                    <p:cNvPr id="28" name="Picture 27">
                      <a:extLst>
                        <a:ext uri="{FF2B5EF4-FFF2-40B4-BE49-F238E27FC236}">
                          <a16:creationId xmlns:a16="http://schemas.microsoft.com/office/drawing/2014/main" id="{E46A2345-D34D-A24C-BC23-A6EC310CFD80}"/>
                        </a:ext>
                      </a:extLst>
                    </p:cNvPr>
                    <p:cNvPicPr>
                      <a:picLocks noChangeAspect="1"/>
                    </p:cNvPicPr>
                    <p:nvPr/>
                  </p:nvPicPr>
                  <p:blipFill rotWithShape="1">
                    <a:blip r:embed="rId5"/>
                    <a:srcRect l="5666" t="667" r="93357" b="82599"/>
                    <a:stretch/>
                  </p:blipFill>
                  <p:spPr>
                    <a:xfrm rot="10800000">
                      <a:off x="5166434" y="23254"/>
                      <a:ext cx="50282" cy="1159771"/>
                    </a:xfrm>
                    <a:prstGeom prst="rect">
                      <a:avLst/>
                    </a:prstGeom>
                  </p:spPr>
                </p:pic>
                <p:pic>
                  <p:nvPicPr>
                    <p:cNvPr id="29" name="Picture 28">
                      <a:extLst>
                        <a:ext uri="{FF2B5EF4-FFF2-40B4-BE49-F238E27FC236}">
                          <a16:creationId xmlns:a16="http://schemas.microsoft.com/office/drawing/2014/main" id="{22D3757F-711B-1643-90FD-FEF2097ED8B5}"/>
                        </a:ext>
                      </a:extLst>
                    </p:cNvPr>
                    <p:cNvPicPr>
                      <a:picLocks noChangeAspect="1"/>
                    </p:cNvPicPr>
                    <p:nvPr/>
                  </p:nvPicPr>
                  <p:blipFill rotWithShape="1">
                    <a:blip r:embed="rId5"/>
                    <a:srcRect l="3148" t="79116" r="93913" b="3740"/>
                    <a:stretch/>
                  </p:blipFill>
                  <p:spPr>
                    <a:xfrm>
                      <a:off x="5194140" y="23256"/>
                      <a:ext cx="151191" cy="1188147"/>
                    </a:xfrm>
                    <a:prstGeom prst="rect">
                      <a:avLst/>
                    </a:prstGeom>
                  </p:spPr>
                </p:pic>
              </p:grpSp>
              <p:pic>
                <p:nvPicPr>
                  <p:cNvPr id="26" name="Picture 25">
                    <a:extLst>
                      <a:ext uri="{FF2B5EF4-FFF2-40B4-BE49-F238E27FC236}">
                        <a16:creationId xmlns:a16="http://schemas.microsoft.com/office/drawing/2014/main" id="{37B0DA4D-8072-4045-A39A-B5A4B777C8C4}"/>
                      </a:ext>
                    </a:extLst>
                  </p:cNvPr>
                  <p:cNvPicPr>
                    <a:picLocks noChangeAspect="1"/>
                  </p:cNvPicPr>
                  <p:nvPr/>
                </p:nvPicPr>
                <p:blipFill rotWithShape="1">
                  <a:blip r:embed="rId5"/>
                  <a:srcRect l="92907" t="504" r="668" b="82559"/>
                  <a:stretch/>
                </p:blipFill>
                <p:spPr>
                  <a:xfrm>
                    <a:off x="765281" y="20736"/>
                    <a:ext cx="330441" cy="1173766"/>
                  </a:xfrm>
                  <a:prstGeom prst="rect">
                    <a:avLst/>
                  </a:prstGeom>
                </p:spPr>
              </p:pic>
            </p:grpSp>
            <p:grpSp>
              <p:nvGrpSpPr>
                <p:cNvPr id="17" name="Group 16">
                  <a:extLst>
                    <a:ext uri="{FF2B5EF4-FFF2-40B4-BE49-F238E27FC236}">
                      <a16:creationId xmlns:a16="http://schemas.microsoft.com/office/drawing/2014/main" id="{C2CD5B99-6887-F647-95BC-B886B3345A08}"/>
                    </a:ext>
                  </a:extLst>
                </p:cNvPr>
                <p:cNvGrpSpPr/>
                <p:nvPr/>
              </p:nvGrpSpPr>
              <p:grpSpPr>
                <a:xfrm>
                  <a:off x="-50447" y="4786049"/>
                  <a:ext cx="5402450" cy="665949"/>
                  <a:chOff x="-37746" y="3589020"/>
                  <a:chExt cx="5402450" cy="665949"/>
                </a:xfrm>
              </p:grpSpPr>
              <p:pic>
                <p:nvPicPr>
                  <p:cNvPr id="18" name="Picture 17" descr="A screenshot of a computer&#10;&#10;Description automatically generated">
                    <a:extLst>
                      <a:ext uri="{FF2B5EF4-FFF2-40B4-BE49-F238E27FC236}">
                        <a16:creationId xmlns:a16="http://schemas.microsoft.com/office/drawing/2014/main" id="{BAD8D82F-004D-C44F-8BE6-7D6215093840}"/>
                      </a:ext>
                    </a:extLst>
                  </p:cNvPr>
                  <p:cNvPicPr>
                    <a:picLocks noChangeAspect="1"/>
                  </p:cNvPicPr>
                  <p:nvPr/>
                </p:nvPicPr>
                <p:blipFill rotWithShape="1">
                  <a:blip r:embed="rId6"/>
                  <a:srcRect l="8982" t="52258" r="9403" b="38244"/>
                  <a:stretch/>
                </p:blipFill>
                <p:spPr>
                  <a:xfrm>
                    <a:off x="1030425" y="3589020"/>
                    <a:ext cx="4211661" cy="663033"/>
                  </a:xfrm>
                  <a:prstGeom prst="rect">
                    <a:avLst/>
                  </a:prstGeom>
                </p:spPr>
              </p:pic>
              <p:pic>
                <p:nvPicPr>
                  <p:cNvPr id="19" name="Picture 18">
                    <a:extLst>
                      <a:ext uri="{FF2B5EF4-FFF2-40B4-BE49-F238E27FC236}">
                        <a16:creationId xmlns:a16="http://schemas.microsoft.com/office/drawing/2014/main" id="{E1CB45C1-18BD-7249-9FF6-94CC5D716587}"/>
                      </a:ext>
                    </a:extLst>
                  </p:cNvPr>
                  <p:cNvPicPr>
                    <a:picLocks noChangeAspect="1"/>
                  </p:cNvPicPr>
                  <p:nvPr/>
                </p:nvPicPr>
                <p:blipFill>
                  <a:blip r:embed="rId13"/>
                  <a:stretch>
                    <a:fillRect/>
                  </a:stretch>
                </p:blipFill>
                <p:spPr>
                  <a:xfrm>
                    <a:off x="-37746" y="3631781"/>
                    <a:ext cx="850636" cy="623188"/>
                  </a:xfrm>
                  <a:prstGeom prst="rect">
                    <a:avLst/>
                  </a:prstGeom>
                  <a:ln>
                    <a:noFill/>
                  </a:ln>
                  <a:effectLst>
                    <a:softEdge rad="112500"/>
                  </a:effectLst>
                </p:spPr>
              </p:pic>
              <p:pic>
                <p:nvPicPr>
                  <p:cNvPr id="20" name="Picture 19">
                    <a:extLst>
                      <a:ext uri="{FF2B5EF4-FFF2-40B4-BE49-F238E27FC236}">
                        <a16:creationId xmlns:a16="http://schemas.microsoft.com/office/drawing/2014/main" id="{C5080AD4-A8B9-364A-BB1B-C8DD194BE508}"/>
                      </a:ext>
                    </a:extLst>
                  </p:cNvPr>
                  <p:cNvPicPr>
                    <a:picLocks noChangeAspect="1"/>
                  </p:cNvPicPr>
                  <p:nvPr/>
                </p:nvPicPr>
                <p:blipFill rotWithShape="1">
                  <a:blip r:embed="rId5"/>
                  <a:srcRect l="5666" t="667" r="93446" b="91249"/>
                  <a:stretch/>
                </p:blipFill>
                <p:spPr>
                  <a:xfrm rot="10800000">
                    <a:off x="5190370" y="3603420"/>
                    <a:ext cx="45719" cy="560256"/>
                  </a:xfrm>
                  <a:prstGeom prst="rect">
                    <a:avLst/>
                  </a:prstGeom>
                </p:spPr>
              </p:pic>
              <p:pic>
                <p:nvPicPr>
                  <p:cNvPr id="21" name="Picture 20">
                    <a:extLst>
                      <a:ext uri="{FF2B5EF4-FFF2-40B4-BE49-F238E27FC236}">
                        <a16:creationId xmlns:a16="http://schemas.microsoft.com/office/drawing/2014/main" id="{63327A1E-81AF-0243-84F0-0C0ED43D7C9D}"/>
                      </a:ext>
                    </a:extLst>
                  </p:cNvPr>
                  <p:cNvPicPr>
                    <a:picLocks noChangeAspect="1"/>
                  </p:cNvPicPr>
                  <p:nvPr/>
                </p:nvPicPr>
                <p:blipFill rotWithShape="1">
                  <a:blip r:embed="rId5"/>
                  <a:srcRect l="3148" t="87668" r="93913" b="3740"/>
                  <a:stretch/>
                </p:blipFill>
                <p:spPr>
                  <a:xfrm>
                    <a:off x="5213513" y="3596587"/>
                    <a:ext cx="151191" cy="595467"/>
                  </a:xfrm>
                  <a:prstGeom prst="rect">
                    <a:avLst/>
                  </a:prstGeom>
                </p:spPr>
              </p:pic>
              <p:pic>
                <p:nvPicPr>
                  <p:cNvPr id="22" name="Picture 21">
                    <a:extLst>
                      <a:ext uri="{FF2B5EF4-FFF2-40B4-BE49-F238E27FC236}">
                        <a16:creationId xmlns:a16="http://schemas.microsoft.com/office/drawing/2014/main" id="{80363562-4B80-C848-808C-47216F80BF5D}"/>
                      </a:ext>
                    </a:extLst>
                  </p:cNvPr>
                  <p:cNvPicPr>
                    <a:picLocks noChangeAspect="1"/>
                  </p:cNvPicPr>
                  <p:nvPr/>
                </p:nvPicPr>
                <p:blipFill rotWithShape="1">
                  <a:blip r:embed="rId5"/>
                  <a:srcRect l="92847" t="52524" r="729" b="39006"/>
                  <a:stretch/>
                </p:blipFill>
                <p:spPr>
                  <a:xfrm>
                    <a:off x="770694" y="3603419"/>
                    <a:ext cx="330441" cy="586997"/>
                  </a:xfrm>
                  <a:prstGeom prst="rect">
                    <a:avLst/>
                  </a:prstGeom>
                </p:spPr>
              </p:pic>
            </p:grpSp>
          </p:grpSp>
        </p:grpSp>
        <p:sp>
          <p:nvSpPr>
            <p:cNvPr id="43" name="Rectangle 42">
              <a:extLst>
                <a:ext uri="{FF2B5EF4-FFF2-40B4-BE49-F238E27FC236}">
                  <a16:creationId xmlns:a16="http://schemas.microsoft.com/office/drawing/2014/main" id="{07EA2951-FA06-AF46-8C16-D5FA792C009E}"/>
                </a:ext>
              </a:extLst>
            </p:cNvPr>
            <p:cNvSpPr/>
            <p:nvPr/>
          </p:nvSpPr>
          <p:spPr>
            <a:xfrm>
              <a:off x="1555879" y="5140708"/>
              <a:ext cx="5301251"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C8129FB-8D3E-2240-92EE-5F3FDB86464F}"/>
                </a:ext>
              </a:extLst>
            </p:cNvPr>
            <p:cNvSpPr/>
            <p:nvPr/>
          </p:nvSpPr>
          <p:spPr>
            <a:xfrm>
              <a:off x="1538771" y="5860436"/>
              <a:ext cx="5318359" cy="66875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F6B7A16-8643-D148-AB4C-AEAE4A9CC62D}"/>
                </a:ext>
              </a:extLst>
            </p:cNvPr>
            <p:cNvSpPr/>
            <p:nvPr/>
          </p:nvSpPr>
          <p:spPr>
            <a:xfrm>
              <a:off x="1555880" y="4378708"/>
              <a:ext cx="5301251"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A32D847-00E0-7247-93EC-DDF03E658B52}"/>
                </a:ext>
              </a:extLst>
            </p:cNvPr>
            <p:cNvSpPr/>
            <p:nvPr/>
          </p:nvSpPr>
          <p:spPr>
            <a:xfrm>
              <a:off x="1538774" y="3661526"/>
              <a:ext cx="5322109" cy="66875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BD4F54F-E2A2-F748-8AA1-76128E3D1729}"/>
                </a:ext>
              </a:extLst>
            </p:cNvPr>
            <p:cNvSpPr/>
            <p:nvPr/>
          </p:nvSpPr>
          <p:spPr>
            <a:xfrm>
              <a:off x="1555884" y="2920027"/>
              <a:ext cx="5301251"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a:extLst>
              <a:ext uri="{FF2B5EF4-FFF2-40B4-BE49-F238E27FC236}">
                <a16:creationId xmlns:a16="http://schemas.microsoft.com/office/drawing/2014/main" id="{B6ECB304-F17B-2841-8651-4C989B6CAEFE}"/>
              </a:ext>
            </a:extLst>
          </p:cNvPr>
          <p:cNvSpPr txBox="1"/>
          <p:nvPr/>
        </p:nvSpPr>
        <p:spPr>
          <a:xfrm rot="5400000">
            <a:off x="6229818" y="3608025"/>
            <a:ext cx="2110234" cy="246221"/>
          </a:xfrm>
          <a:prstGeom prst="rect">
            <a:avLst/>
          </a:prstGeom>
          <a:solidFill>
            <a:schemeClr val="bg1"/>
          </a:solidFill>
        </p:spPr>
        <p:txBody>
          <a:bodyPr wrap="square" rtlCol="0">
            <a:spAutoFit/>
          </a:bodyPr>
          <a:lstStyle/>
          <a:p>
            <a:pPr algn="r"/>
            <a:r>
              <a:rPr lang="en-US" sz="1000" dirty="0">
                <a:latin typeface="+mj-lt"/>
                <a:cs typeface="Franklin Gothic Medium"/>
              </a:rPr>
              <a:t>juvenile mortality rate per IBI</a:t>
            </a:r>
          </a:p>
        </p:txBody>
      </p:sp>
      <p:grpSp>
        <p:nvGrpSpPr>
          <p:cNvPr id="50" name="Group 49">
            <a:extLst>
              <a:ext uri="{FF2B5EF4-FFF2-40B4-BE49-F238E27FC236}">
                <a16:creationId xmlns:a16="http://schemas.microsoft.com/office/drawing/2014/main" id="{EC577BC6-72FE-9A40-88D6-84403C72D446}"/>
              </a:ext>
            </a:extLst>
          </p:cNvPr>
          <p:cNvGrpSpPr/>
          <p:nvPr/>
        </p:nvGrpSpPr>
        <p:grpSpPr>
          <a:xfrm>
            <a:off x="3345513" y="6663522"/>
            <a:ext cx="1851051" cy="246221"/>
            <a:chOff x="2258399" y="6648848"/>
            <a:chExt cx="1851051" cy="246221"/>
          </a:xfrm>
        </p:grpSpPr>
        <p:sp>
          <p:nvSpPr>
            <p:cNvPr id="58" name="Rectangle 57">
              <a:extLst>
                <a:ext uri="{FF2B5EF4-FFF2-40B4-BE49-F238E27FC236}">
                  <a16:creationId xmlns:a16="http://schemas.microsoft.com/office/drawing/2014/main" id="{8945B2D0-E6D1-C640-8784-473F9917598D}"/>
                </a:ext>
              </a:extLst>
            </p:cNvPr>
            <p:cNvSpPr/>
            <p:nvPr/>
          </p:nvSpPr>
          <p:spPr>
            <a:xfrm>
              <a:off x="2471530" y="6721418"/>
              <a:ext cx="1371600" cy="1299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1F6D2EA0-29AD-C841-9FF6-B96630E5B8F4}"/>
                </a:ext>
              </a:extLst>
            </p:cNvPr>
            <p:cNvSpPr txBox="1"/>
            <p:nvPr/>
          </p:nvSpPr>
          <p:spPr>
            <a:xfrm>
              <a:off x="2258399" y="6648848"/>
              <a:ext cx="1851051" cy="246221"/>
            </a:xfrm>
            <a:prstGeom prst="rect">
              <a:avLst/>
            </a:prstGeom>
            <a:noFill/>
          </p:spPr>
          <p:txBody>
            <a:bodyPr wrap="square" rtlCol="0">
              <a:spAutoFit/>
            </a:bodyPr>
            <a:lstStyle/>
            <a:p>
              <a:pPr algn="ctr"/>
              <a:r>
                <a:rPr lang="en-US" sz="1000" dirty="0">
                  <a:latin typeface="+mj-lt"/>
                  <a:cs typeface="Franklin Gothic Medium"/>
                </a:rPr>
                <a:t>adult mortality rate per IBI</a:t>
              </a:r>
            </a:p>
          </p:txBody>
        </p:sp>
      </p:grpSp>
      <p:sp>
        <p:nvSpPr>
          <p:cNvPr id="3" name="TextBox 2">
            <a:extLst>
              <a:ext uri="{FF2B5EF4-FFF2-40B4-BE49-F238E27FC236}">
                <a16:creationId xmlns:a16="http://schemas.microsoft.com/office/drawing/2014/main" id="{62CE82F3-74CF-AF04-C73C-E9C62130DF2A}"/>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4" name="Title 1">
            <a:extLst>
              <a:ext uri="{FF2B5EF4-FFF2-40B4-BE49-F238E27FC236}">
                <a16:creationId xmlns:a16="http://schemas.microsoft.com/office/drawing/2014/main" id="{D4D2508B-3AF1-64EB-ECDD-FEA3F487BC56}"/>
              </a:ext>
            </a:extLst>
          </p:cNvPr>
          <p:cNvSpPr txBox="1">
            <a:spLocks/>
          </p:cNvSpPr>
          <p:nvPr/>
        </p:nvSpPr>
        <p:spPr>
          <a:xfrm>
            <a:off x="131043" y="109736"/>
            <a:ext cx="7043249"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Natural </a:t>
            </a:r>
            <a:r>
              <a:rPr lang="en-US" sz="2800" b="1" dirty="0">
                <a:solidFill>
                  <a:srgbClr val="C00000"/>
                </a:solidFill>
                <a:latin typeface="+mn-lt"/>
              </a:rPr>
              <a:t>background mortality </a:t>
            </a:r>
            <a:r>
              <a:rPr lang="en-US" sz="2800" dirty="0">
                <a:latin typeface="+mn-lt"/>
              </a:rPr>
              <a:t>and </a:t>
            </a:r>
            <a:r>
              <a:rPr lang="en-US" sz="2800" b="1" dirty="0">
                <a:solidFill>
                  <a:srgbClr val="C00000"/>
                </a:solidFill>
                <a:latin typeface="+mn-lt"/>
              </a:rPr>
              <a:t>Allee effects</a:t>
            </a:r>
            <a:r>
              <a:rPr lang="en-US" sz="2800" dirty="0">
                <a:latin typeface="+mn-lt"/>
              </a:rPr>
              <a:t> may exacerbate threats to extirpation.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C28AB2C-5AB0-5F71-3F13-040156659561}"/>
                  </a:ext>
                </a:extLst>
              </p:cNvPr>
              <p:cNvSpPr txBox="1"/>
              <p:nvPr/>
            </p:nvSpPr>
            <p:spPr>
              <a:xfrm>
                <a:off x="7850785" y="3036866"/>
                <a:ext cx="3975455" cy="2462213"/>
              </a:xfrm>
              <a:prstGeom prst="rect">
                <a:avLst/>
              </a:prstGeom>
              <a:noFill/>
            </p:spPr>
            <p:txBody>
              <a:bodyPr wrap="square" rtlCol="0">
                <a:spAutoFit/>
              </a:bodyPr>
              <a:lstStyle/>
              <a:p>
                <a:pPr algn="ctr"/>
                <a:r>
                  <a:rPr lang="en-US" sz="2200" dirty="0">
                    <a:cs typeface="Franklin Gothic Medium"/>
                  </a:rPr>
                  <a:t>The </a:t>
                </a:r>
                <a:r>
                  <a:rPr lang="en-US" sz="2200" b="1" dirty="0">
                    <a:solidFill>
                      <a:srgbClr val="C00000"/>
                    </a:solidFill>
                    <a:cs typeface="Franklin Gothic Medium"/>
                  </a:rPr>
                  <a:t>‘Allee effect’ </a:t>
                </a:r>
                <a:r>
                  <a:rPr lang="en-US" sz="2200" dirty="0">
                    <a:cs typeface="Franklin Gothic Medium"/>
                  </a:rPr>
                  <a:t>describes the correlation between population size and population ‘fitness’, often measured by the population rate of increase, </a:t>
                </a:r>
                <a14:m>
                  <m:oMath xmlns:m="http://schemas.openxmlformats.org/officeDocument/2006/math">
                    <m:r>
                      <a:rPr lang="en-US" sz="2200" i="1" smtClean="0">
                        <a:latin typeface="Cambria Math" panose="02040503050406030204" pitchFamily="18" charset="0"/>
                        <a:ea typeface="Cambria Math" panose="02040503050406030204" pitchFamily="18" charset="0"/>
                        <a:cs typeface="Franklin Gothic Medium"/>
                      </a:rPr>
                      <m:t>𝜆</m:t>
                    </m:r>
                    <m:r>
                      <a:rPr lang="en-US" sz="2200" b="0" i="1" smtClean="0">
                        <a:latin typeface="Cambria Math" panose="02040503050406030204" pitchFamily="18" charset="0"/>
                        <a:ea typeface="Cambria Math" panose="02040503050406030204" pitchFamily="18" charset="0"/>
                        <a:cs typeface="Franklin Gothic Medium"/>
                      </a:rPr>
                      <m:t>.</m:t>
                    </m:r>
                  </m:oMath>
                </a14:m>
                <a:endParaRPr lang="en-US" sz="2200" b="0" dirty="0">
                  <a:ea typeface="Cambria Math" panose="02040503050406030204" pitchFamily="18" charset="0"/>
                  <a:cs typeface="Franklin Gothic Medium"/>
                </a:endParaRPr>
              </a:p>
              <a:p>
                <a:pPr algn="ctr"/>
                <a:endParaRPr lang="en-US" sz="2200" dirty="0">
                  <a:latin typeface="+mj-lt"/>
                  <a:cs typeface="Franklin Gothic Medium"/>
                </a:endParaRPr>
              </a:p>
              <a:p>
                <a:pPr algn="ctr"/>
                <a:r>
                  <a:rPr lang="en-US" sz="2200" dirty="0">
                    <a:latin typeface="+mj-lt"/>
                    <a:cs typeface="Franklin Gothic Medium"/>
                  </a:rPr>
                  <a:t>We will revisit this!</a:t>
                </a:r>
              </a:p>
            </p:txBody>
          </p:sp>
        </mc:Choice>
        <mc:Fallback xmlns="">
          <p:sp>
            <p:nvSpPr>
              <p:cNvPr id="5" name="TextBox 4">
                <a:extLst>
                  <a:ext uri="{FF2B5EF4-FFF2-40B4-BE49-F238E27FC236}">
                    <a16:creationId xmlns:a16="http://schemas.microsoft.com/office/drawing/2014/main" id="{6C28AB2C-5AB0-5F71-3F13-040156659561}"/>
                  </a:ext>
                </a:extLst>
              </p:cNvPr>
              <p:cNvSpPr txBox="1">
                <a:spLocks noRot="1" noChangeAspect="1" noMove="1" noResize="1" noEditPoints="1" noAdjustHandles="1" noChangeArrowheads="1" noChangeShapeType="1" noTextEdit="1"/>
              </p:cNvSpPr>
              <p:nvPr/>
            </p:nvSpPr>
            <p:spPr>
              <a:xfrm>
                <a:off x="7850785" y="3036866"/>
                <a:ext cx="3975455" cy="2462213"/>
              </a:xfrm>
              <a:prstGeom prst="rect">
                <a:avLst/>
              </a:prstGeom>
              <a:blipFill>
                <a:blip r:embed="rId14"/>
                <a:stretch>
                  <a:fillRect t="-1546" r="-955" b="-4639"/>
                </a:stretch>
              </a:blipFill>
            </p:spPr>
            <p:txBody>
              <a:bodyPr/>
              <a:lstStyle/>
              <a:p>
                <a:r>
                  <a:rPr lang="en-US">
                    <a:noFill/>
                  </a:rPr>
                  <a:t> </a:t>
                </a:r>
              </a:p>
            </p:txBody>
          </p:sp>
        </mc:Fallback>
      </mc:AlternateContent>
    </p:spTree>
    <p:extLst>
      <p:ext uri="{BB962C8B-B14F-4D97-AF65-F5344CB8AC3E}">
        <p14:creationId xmlns:p14="http://schemas.microsoft.com/office/powerpoint/2010/main" val="35321932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287771C-1688-954A-9FBE-49B3C6B97895}"/>
              </a:ext>
            </a:extLst>
          </p:cNvPr>
          <p:cNvSpPr txBox="1">
            <a:spLocks/>
          </p:cNvSpPr>
          <p:nvPr/>
        </p:nvSpPr>
        <p:spPr>
          <a:xfrm>
            <a:off x="1590201" y="1"/>
            <a:ext cx="8468617" cy="88232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Finally, we built a regional </a:t>
            </a:r>
            <a:r>
              <a:rPr lang="en-US" sz="2800" b="1" dirty="0">
                <a:solidFill>
                  <a:srgbClr val="C00000"/>
                </a:solidFill>
                <a:latin typeface="+mn-lt"/>
              </a:rPr>
              <a:t>metapopulation model</a:t>
            </a:r>
            <a:r>
              <a:rPr lang="en-US" sz="2800" dirty="0">
                <a:latin typeface="+mn-lt"/>
              </a:rPr>
              <a:t> to simulate population dynamics into the future. </a:t>
            </a:r>
          </a:p>
        </p:txBody>
      </p:sp>
      <p:grpSp>
        <p:nvGrpSpPr>
          <p:cNvPr id="4" name="Group 3">
            <a:extLst>
              <a:ext uri="{FF2B5EF4-FFF2-40B4-BE49-F238E27FC236}">
                <a16:creationId xmlns:a16="http://schemas.microsoft.com/office/drawing/2014/main" id="{C3A5390D-902F-DA49-BBC4-363E39D80B53}"/>
              </a:ext>
            </a:extLst>
          </p:cNvPr>
          <p:cNvGrpSpPr/>
          <p:nvPr/>
        </p:nvGrpSpPr>
        <p:grpSpPr>
          <a:xfrm>
            <a:off x="156609" y="1150462"/>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sp>
        <p:nvSpPr>
          <p:cNvPr id="2" name="TextBox 1">
            <a:extLst>
              <a:ext uri="{FF2B5EF4-FFF2-40B4-BE49-F238E27FC236}">
                <a16:creationId xmlns:a16="http://schemas.microsoft.com/office/drawing/2014/main" id="{064875FF-7FA0-6642-ABD5-20E75E670A9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2696245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287771C-1688-954A-9FBE-49B3C6B97895}"/>
              </a:ext>
            </a:extLst>
          </p:cNvPr>
          <p:cNvSpPr txBox="1">
            <a:spLocks/>
          </p:cNvSpPr>
          <p:nvPr/>
        </p:nvSpPr>
        <p:spPr>
          <a:xfrm>
            <a:off x="1590201" y="1"/>
            <a:ext cx="8468617" cy="88232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Finally, we built a regional </a:t>
            </a:r>
            <a:r>
              <a:rPr lang="en-US" sz="2800" b="1" dirty="0">
                <a:solidFill>
                  <a:srgbClr val="C00000"/>
                </a:solidFill>
                <a:latin typeface="+mn-lt"/>
              </a:rPr>
              <a:t>metapopulation model</a:t>
            </a:r>
            <a:r>
              <a:rPr lang="en-US" sz="2800" dirty="0">
                <a:latin typeface="+mn-lt"/>
              </a:rPr>
              <a:t> to simulate population dynamics into the future. </a:t>
            </a:r>
          </a:p>
        </p:txBody>
      </p:sp>
      <p:grpSp>
        <p:nvGrpSpPr>
          <p:cNvPr id="4" name="Group 3">
            <a:extLst>
              <a:ext uri="{FF2B5EF4-FFF2-40B4-BE49-F238E27FC236}">
                <a16:creationId xmlns:a16="http://schemas.microsoft.com/office/drawing/2014/main" id="{C3A5390D-902F-DA49-BBC4-363E39D80B53}"/>
              </a:ext>
            </a:extLst>
          </p:cNvPr>
          <p:cNvGrpSpPr/>
          <p:nvPr/>
        </p:nvGrpSpPr>
        <p:grpSpPr>
          <a:xfrm>
            <a:off x="156609" y="1150462"/>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sp>
        <p:nvSpPr>
          <p:cNvPr id="2" name="TextBox 1">
            <a:extLst>
              <a:ext uri="{FF2B5EF4-FFF2-40B4-BE49-F238E27FC236}">
                <a16:creationId xmlns:a16="http://schemas.microsoft.com/office/drawing/2014/main" id="{064875FF-7FA0-6642-ABD5-20E75E670A9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grpSp>
        <p:nvGrpSpPr>
          <p:cNvPr id="3" name="Group 2">
            <a:extLst>
              <a:ext uri="{FF2B5EF4-FFF2-40B4-BE49-F238E27FC236}">
                <a16:creationId xmlns:a16="http://schemas.microsoft.com/office/drawing/2014/main" id="{A695266E-B9ED-2686-46B1-F6AF13A408BC}"/>
              </a:ext>
            </a:extLst>
          </p:cNvPr>
          <p:cNvGrpSpPr/>
          <p:nvPr/>
        </p:nvGrpSpPr>
        <p:grpSpPr>
          <a:xfrm>
            <a:off x="5413874" y="1313827"/>
            <a:ext cx="3644533" cy="2347324"/>
            <a:chOff x="6037801" y="0"/>
            <a:chExt cx="3029177" cy="2186833"/>
          </a:xfrm>
        </p:grpSpPr>
        <p:pic>
          <p:nvPicPr>
            <p:cNvPr id="5" name="Picture 4">
              <a:extLst>
                <a:ext uri="{FF2B5EF4-FFF2-40B4-BE49-F238E27FC236}">
                  <a16:creationId xmlns:a16="http://schemas.microsoft.com/office/drawing/2014/main" id="{02F98C1F-AB4F-D3D4-7D17-8F930A3F013A}"/>
                </a:ext>
              </a:extLst>
            </p:cNvPr>
            <p:cNvPicPr>
              <a:picLocks noChangeAspect="1"/>
            </p:cNvPicPr>
            <p:nvPr/>
          </p:nvPicPr>
          <p:blipFill>
            <a:blip r:embed="rId11"/>
            <a:stretch>
              <a:fillRect/>
            </a:stretch>
          </p:blipFill>
          <p:spPr>
            <a:xfrm>
              <a:off x="6037801" y="330398"/>
              <a:ext cx="594069" cy="1165860"/>
            </a:xfrm>
            <a:prstGeom prst="rect">
              <a:avLst/>
            </a:prstGeom>
          </p:spPr>
        </p:pic>
        <p:sp>
          <p:nvSpPr>
            <p:cNvPr id="6" name="Oval 5">
              <a:extLst>
                <a:ext uri="{FF2B5EF4-FFF2-40B4-BE49-F238E27FC236}">
                  <a16:creationId xmlns:a16="http://schemas.microsoft.com/office/drawing/2014/main" id="{591DBD61-3263-98E6-8AA0-0D1F013AC282}"/>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F64517A-2FCA-377A-FD78-12464AA77B87}"/>
                </a:ext>
              </a:extLst>
            </p:cNvPr>
            <p:cNvPicPr>
              <a:picLocks noChangeAspect="1"/>
            </p:cNvPicPr>
            <p:nvPr/>
          </p:nvPicPr>
          <p:blipFill rotWithShape="1">
            <a:blip r:embed="rId12"/>
            <a:srcRect l="18805" t="12685" r="12860" b="15424"/>
            <a:stretch/>
          </p:blipFill>
          <p:spPr>
            <a:xfrm>
              <a:off x="6988277" y="0"/>
              <a:ext cx="2078700" cy="2186833"/>
            </a:xfrm>
            <a:prstGeom prst="rect">
              <a:avLst/>
            </a:prstGeom>
          </p:spPr>
        </p:pic>
        <p:cxnSp>
          <p:nvCxnSpPr>
            <p:cNvPr id="8" name="Straight Connector 7">
              <a:extLst>
                <a:ext uri="{FF2B5EF4-FFF2-40B4-BE49-F238E27FC236}">
                  <a16:creationId xmlns:a16="http://schemas.microsoft.com/office/drawing/2014/main" id="{7E0BE3CB-A2AB-1380-CE8D-7CB863C45C5E}"/>
                </a:ext>
              </a:extLst>
            </p:cNvPr>
            <p:cNvCxnSpPr>
              <a:cxnSpLocks/>
              <a:stCxn id="6"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D594DEB-8ECF-5813-0F1B-D52607A6A536}"/>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A3C4DE79-AD64-7493-DB9C-2FADF43F1C05}"/>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22584EF3-F79C-C499-271E-8FD6FB64E356}"/>
              </a:ext>
            </a:extLst>
          </p:cNvPr>
          <p:cNvSpPr/>
          <p:nvPr/>
        </p:nvSpPr>
        <p:spPr>
          <a:xfrm>
            <a:off x="1556195" y="1260926"/>
            <a:ext cx="3765420" cy="2123658"/>
          </a:xfrm>
          <a:prstGeom prst="rect">
            <a:avLst/>
          </a:prstGeom>
        </p:spPr>
        <p:txBody>
          <a:bodyPr wrap="square">
            <a:spAutoFit/>
          </a:bodyPr>
          <a:lstStyle/>
          <a:p>
            <a:r>
              <a:rPr lang="en-US" sz="2200" b="1" dirty="0"/>
              <a:t>Assumptions:</a:t>
            </a:r>
          </a:p>
          <a:p>
            <a:pPr marL="342900" indent="-342900">
              <a:buFont typeface="Arial" panose="020B0604020202020204" pitchFamily="34" charset="0"/>
              <a:buChar char="•"/>
            </a:pPr>
            <a:r>
              <a:rPr lang="en-US" sz="2200" dirty="0"/>
              <a:t>Starting population of 200 lemurs per site</a:t>
            </a:r>
          </a:p>
          <a:p>
            <a:endParaRPr lang="en-US" sz="2200" dirty="0"/>
          </a:p>
          <a:p>
            <a:endParaRPr lang="en-US" sz="2200" dirty="0"/>
          </a:p>
          <a:p>
            <a:endParaRPr lang="en-US" sz="2200" dirty="0"/>
          </a:p>
        </p:txBody>
      </p:sp>
    </p:spTree>
    <p:extLst>
      <p:ext uri="{BB962C8B-B14F-4D97-AF65-F5344CB8AC3E}">
        <p14:creationId xmlns:p14="http://schemas.microsoft.com/office/powerpoint/2010/main" val="33281642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287771C-1688-954A-9FBE-49B3C6B97895}"/>
              </a:ext>
            </a:extLst>
          </p:cNvPr>
          <p:cNvSpPr txBox="1">
            <a:spLocks/>
          </p:cNvSpPr>
          <p:nvPr/>
        </p:nvSpPr>
        <p:spPr>
          <a:xfrm>
            <a:off x="1590201" y="1"/>
            <a:ext cx="8468617" cy="88232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Finally, we built a regional </a:t>
            </a:r>
            <a:r>
              <a:rPr lang="en-US" sz="2800" b="1" dirty="0">
                <a:solidFill>
                  <a:srgbClr val="C00000"/>
                </a:solidFill>
                <a:latin typeface="+mn-lt"/>
              </a:rPr>
              <a:t>metapopulation model</a:t>
            </a:r>
            <a:r>
              <a:rPr lang="en-US" sz="2800" dirty="0">
                <a:latin typeface="+mn-lt"/>
              </a:rPr>
              <a:t> to simulate population dynamics into the future. </a:t>
            </a:r>
          </a:p>
        </p:txBody>
      </p:sp>
      <p:grpSp>
        <p:nvGrpSpPr>
          <p:cNvPr id="4" name="Group 3">
            <a:extLst>
              <a:ext uri="{FF2B5EF4-FFF2-40B4-BE49-F238E27FC236}">
                <a16:creationId xmlns:a16="http://schemas.microsoft.com/office/drawing/2014/main" id="{C3A5390D-902F-DA49-BBC4-363E39D80B53}"/>
              </a:ext>
            </a:extLst>
          </p:cNvPr>
          <p:cNvGrpSpPr/>
          <p:nvPr/>
        </p:nvGrpSpPr>
        <p:grpSpPr>
          <a:xfrm>
            <a:off x="156609" y="1150462"/>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sp>
        <p:nvSpPr>
          <p:cNvPr id="2" name="TextBox 1">
            <a:extLst>
              <a:ext uri="{FF2B5EF4-FFF2-40B4-BE49-F238E27FC236}">
                <a16:creationId xmlns:a16="http://schemas.microsoft.com/office/drawing/2014/main" id="{064875FF-7FA0-6642-ABD5-20E75E670A9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3" name="Rectangle 2">
            <a:extLst>
              <a:ext uri="{FF2B5EF4-FFF2-40B4-BE49-F238E27FC236}">
                <a16:creationId xmlns:a16="http://schemas.microsoft.com/office/drawing/2014/main" id="{583C2796-A4C3-F2AB-90A3-82BB2DDA8291}"/>
              </a:ext>
            </a:extLst>
          </p:cNvPr>
          <p:cNvSpPr/>
          <p:nvPr/>
        </p:nvSpPr>
        <p:spPr>
          <a:xfrm>
            <a:off x="1584625" y="1150462"/>
            <a:ext cx="3765420" cy="2800767"/>
          </a:xfrm>
          <a:prstGeom prst="rect">
            <a:avLst/>
          </a:prstGeom>
        </p:spPr>
        <p:txBody>
          <a:bodyPr wrap="square">
            <a:spAutoFit/>
          </a:bodyPr>
          <a:lstStyle/>
          <a:p>
            <a:r>
              <a:rPr lang="en-US" sz="2200" b="1" dirty="0"/>
              <a:t>Assumptions:</a:t>
            </a:r>
          </a:p>
          <a:p>
            <a:pPr marL="342900" indent="-342900">
              <a:buFont typeface="Arial" panose="020B0604020202020204" pitchFamily="34" charset="0"/>
              <a:buChar char="•"/>
            </a:pPr>
            <a:r>
              <a:rPr lang="en-US" sz="2200" dirty="0">
                <a:solidFill>
                  <a:schemeClr val="bg1">
                    <a:lumMod val="65000"/>
                  </a:schemeClr>
                </a:solidFill>
              </a:rPr>
              <a:t>Starting population of 200 lemurs per site</a:t>
            </a:r>
          </a:p>
          <a:p>
            <a:pPr marL="342900" indent="-342900">
              <a:buFont typeface="Arial" panose="020B0604020202020204" pitchFamily="34" charset="0"/>
              <a:buChar char="•"/>
            </a:pPr>
            <a:r>
              <a:rPr lang="en-US" sz="2200" dirty="0"/>
              <a:t>Site-specific mortality rates derived from field studies</a:t>
            </a:r>
          </a:p>
          <a:p>
            <a:endParaRPr lang="en-US" sz="2200" dirty="0"/>
          </a:p>
          <a:p>
            <a:endParaRPr lang="en-US" sz="2200" dirty="0"/>
          </a:p>
          <a:p>
            <a:endParaRPr lang="en-US" sz="2200" dirty="0"/>
          </a:p>
        </p:txBody>
      </p:sp>
      <p:grpSp>
        <p:nvGrpSpPr>
          <p:cNvPr id="5" name="Group 4">
            <a:extLst>
              <a:ext uri="{FF2B5EF4-FFF2-40B4-BE49-F238E27FC236}">
                <a16:creationId xmlns:a16="http://schemas.microsoft.com/office/drawing/2014/main" id="{109C519B-AE7A-C540-68AD-EFCF578401F3}"/>
              </a:ext>
            </a:extLst>
          </p:cNvPr>
          <p:cNvGrpSpPr/>
          <p:nvPr/>
        </p:nvGrpSpPr>
        <p:grpSpPr>
          <a:xfrm>
            <a:off x="5442304" y="1203362"/>
            <a:ext cx="3644533" cy="2347636"/>
            <a:chOff x="5289902" y="1196763"/>
            <a:chExt cx="3644533" cy="2347636"/>
          </a:xfrm>
        </p:grpSpPr>
        <p:grpSp>
          <p:nvGrpSpPr>
            <p:cNvPr id="6" name="Group 5">
              <a:extLst>
                <a:ext uri="{FF2B5EF4-FFF2-40B4-BE49-F238E27FC236}">
                  <a16:creationId xmlns:a16="http://schemas.microsoft.com/office/drawing/2014/main" id="{2B719B16-5409-2E07-509C-72EA1B63F28F}"/>
                </a:ext>
              </a:extLst>
            </p:cNvPr>
            <p:cNvGrpSpPr/>
            <p:nvPr/>
          </p:nvGrpSpPr>
          <p:grpSpPr>
            <a:xfrm>
              <a:off x="5289902" y="1196763"/>
              <a:ext cx="3644533" cy="2347324"/>
              <a:chOff x="6037801" y="0"/>
              <a:chExt cx="3029177" cy="2186833"/>
            </a:xfrm>
          </p:grpSpPr>
          <p:pic>
            <p:nvPicPr>
              <p:cNvPr id="8" name="Picture 7">
                <a:extLst>
                  <a:ext uri="{FF2B5EF4-FFF2-40B4-BE49-F238E27FC236}">
                    <a16:creationId xmlns:a16="http://schemas.microsoft.com/office/drawing/2014/main" id="{6AB1026B-E3B3-E51D-D00D-61BA859B2CD6}"/>
                  </a:ext>
                </a:extLst>
              </p:cNvPr>
              <p:cNvPicPr>
                <a:picLocks noChangeAspect="1"/>
              </p:cNvPicPr>
              <p:nvPr/>
            </p:nvPicPr>
            <p:blipFill>
              <a:blip r:embed="rId11"/>
              <a:stretch>
                <a:fillRect/>
              </a:stretch>
            </p:blipFill>
            <p:spPr>
              <a:xfrm>
                <a:off x="6037801" y="330398"/>
                <a:ext cx="594069" cy="1165860"/>
              </a:xfrm>
              <a:prstGeom prst="rect">
                <a:avLst/>
              </a:prstGeom>
            </p:spPr>
          </p:pic>
          <p:sp>
            <p:nvSpPr>
              <p:cNvPr id="10" name="Oval 9">
                <a:extLst>
                  <a:ext uri="{FF2B5EF4-FFF2-40B4-BE49-F238E27FC236}">
                    <a16:creationId xmlns:a16="http://schemas.microsoft.com/office/drawing/2014/main" id="{00D1DA84-D247-E89D-B7EB-8C980C389865}"/>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66A35AD4-87F7-EA08-89C0-98C7B6E355C7}"/>
                  </a:ext>
                </a:extLst>
              </p:cNvPr>
              <p:cNvCxnSpPr>
                <a:cxnSpLocks/>
                <a:stCxn id="10"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2C762DA-A26E-F74D-E922-59BFB149D9C7}"/>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349F9E5-216B-C209-5A38-AD9B7753E116}"/>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F3196E4E-96BF-21DD-B1BD-98422109A368}"/>
                </a:ext>
              </a:extLst>
            </p:cNvPr>
            <p:cNvPicPr>
              <a:picLocks noChangeAspect="1"/>
            </p:cNvPicPr>
            <p:nvPr/>
          </p:nvPicPr>
          <p:blipFill rotWithShape="1">
            <a:blip r:embed="rId12"/>
            <a:srcRect l="19430" t="13650" r="13319" b="16183"/>
            <a:stretch/>
          </p:blipFill>
          <p:spPr>
            <a:xfrm>
              <a:off x="6480120" y="1196763"/>
              <a:ext cx="2376824" cy="2347636"/>
            </a:xfrm>
            <a:prstGeom prst="rect">
              <a:avLst/>
            </a:prstGeom>
          </p:spPr>
        </p:pic>
      </p:grpSp>
    </p:spTree>
    <p:extLst>
      <p:ext uri="{BB962C8B-B14F-4D97-AF65-F5344CB8AC3E}">
        <p14:creationId xmlns:p14="http://schemas.microsoft.com/office/powerpoint/2010/main" val="8717400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287771C-1688-954A-9FBE-49B3C6B97895}"/>
              </a:ext>
            </a:extLst>
          </p:cNvPr>
          <p:cNvSpPr txBox="1">
            <a:spLocks/>
          </p:cNvSpPr>
          <p:nvPr/>
        </p:nvSpPr>
        <p:spPr>
          <a:xfrm>
            <a:off x="1590201" y="1"/>
            <a:ext cx="8468617" cy="88232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Finally, we built a regional </a:t>
            </a:r>
            <a:r>
              <a:rPr lang="en-US" sz="2800" b="1" dirty="0">
                <a:solidFill>
                  <a:srgbClr val="C00000"/>
                </a:solidFill>
                <a:latin typeface="+mn-lt"/>
              </a:rPr>
              <a:t>metapopulation model</a:t>
            </a:r>
            <a:r>
              <a:rPr lang="en-US" sz="2800" dirty="0">
                <a:latin typeface="+mn-lt"/>
              </a:rPr>
              <a:t> to simulate population dynamics into the future. </a:t>
            </a:r>
          </a:p>
        </p:txBody>
      </p:sp>
      <p:grpSp>
        <p:nvGrpSpPr>
          <p:cNvPr id="4" name="Group 3">
            <a:extLst>
              <a:ext uri="{FF2B5EF4-FFF2-40B4-BE49-F238E27FC236}">
                <a16:creationId xmlns:a16="http://schemas.microsoft.com/office/drawing/2014/main" id="{C3A5390D-902F-DA49-BBC4-363E39D80B53}"/>
              </a:ext>
            </a:extLst>
          </p:cNvPr>
          <p:cNvGrpSpPr/>
          <p:nvPr/>
        </p:nvGrpSpPr>
        <p:grpSpPr>
          <a:xfrm>
            <a:off x="156609" y="1150462"/>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sp>
        <p:nvSpPr>
          <p:cNvPr id="2" name="TextBox 1">
            <a:extLst>
              <a:ext uri="{FF2B5EF4-FFF2-40B4-BE49-F238E27FC236}">
                <a16:creationId xmlns:a16="http://schemas.microsoft.com/office/drawing/2014/main" id="{064875FF-7FA0-6642-ABD5-20E75E670A9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3" name="Rectangle 2">
            <a:extLst>
              <a:ext uri="{FF2B5EF4-FFF2-40B4-BE49-F238E27FC236}">
                <a16:creationId xmlns:a16="http://schemas.microsoft.com/office/drawing/2014/main" id="{FC8C49A7-C527-2325-A4E8-D54D1233828F}"/>
              </a:ext>
            </a:extLst>
          </p:cNvPr>
          <p:cNvSpPr/>
          <p:nvPr/>
        </p:nvSpPr>
        <p:spPr>
          <a:xfrm>
            <a:off x="1447464" y="1150462"/>
            <a:ext cx="3765420" cy="3477875"/>
          </a:xfrm>
          <a:prstGeom prst="rect">
            <a:avLst/>
          </a:prstGeom>
        </p:spPr>
        <p:txBody>
          <a:bodyPr wrap="square">
            <a:spAutoFit/>
          </a:bodyPr>
          <a:lstStyle/>
          <a:p>
            <a:r>
              <a:rPr lang="en-US" sz="2200" b="1" dirty="0"/>
              <a:t>Assumptions:</a:t>
            </a:r>
          </a:p>
          <a:p>
            <a:pPr marL="342900" indent="-342900">
              <a:buFont typeface="Arial" panose="020B0604020202020204" pitchFamily="34" charset="0"/>
              <a:buChar char="•"/>
            </a:pPr>
            <a:r>
              <a:rPr lang="en-US" sz="2200" dirty="0">
                <a:solidFill>
                  <a:schemeClr val="bg1">
                    <a:lumMod val="65000"/>
                  </a:schemeClr>
                </a:solidFill>
              </a:rPr>
              <a:t>Starting population of 200 lemurs per site</a:t>
            </a:r>
          </a:p>
          <a:p>
            <a:pPr marL="342900" indent="-342900">
              <a:buFont typeface="Arial" panose="020B0604020202020204" pitchFamily="34" charset="0"/>
              <a:buChar char="•"/>
            </a:pPr>
            <a:r>
              <a:rPr lang="en-US" sz="2200" dirty="0">
                <a:solidFill>
                  <a:schemeClr val="bg1">
                    <a:lumMod val="65000"/>
                  </a:schemeClr>
                </a:solidFill>
              </a:rPr>
              <a:t>Site-specific mortality rates derived from field studies</a:t>
            </a:r>
          </a:p>
          <a:p>
            <a:pPr marL="342900" indent="-342900">
              <a:buFont typeface="Arial" panose="020B0604020202020204" pitchFamily="34" charset="0"/>
              <a:buChar char="•"/>
            </a:pPr>
            <a:r>
              <a:rPr lang="en-US" sz="2200" dirty="0"/>
              <a:t>Density dependent effects on fecundity</a:t>
            </a:r>
          </a:p>
          <a:p>
            <a:endParaRPr lang="en-US" sz="2200" dirty="0"/>
          </a:p>
          <a:p>
            <a:endParaRPr lang="en-US" sz="2200" dirty="0"/>
          </a:p>
          <a:p>
            <a:endParaRPr lang="en-US" sz="2200" dirty="0"/>
          </a:p>
        </p:txBody>
      </p:sp>
      <p:grpSp>
        <p:nvGrpSpPr>
          <p:cNvPr id="5" name="Group 4">
            <a:extLst>
              <a:ext uri="{FF2B5EF4-FFF2-40B4-BE49-F238E27FC236}">
                <a16:creationId xmlns:a16="http://schemas.microsoft.com/office/drawing/2014/main" id="{31921FD0-DB79-AEAB-5A65-BB0FCB918E42}"/>
              </a:ext>
            </a:extLst>
          </p:cNvPr>
          <p:cNvGrpSpPr/>
          <p:nvPr/>
        </p:nvGrpSpPr>
        <p:grpSpPr>
          <a:xfrm>
            <a:off x="5305143" y="1203362"/>
            <a:ext cx="3644533" cy="2347636"/>
            <a:chOff x="5289902" y="1196763"/>
            <a:chExt cx="3644533" cy="2347636"/>
          </a:xfrm>
        </p:grpSpPr>
        <p:grpSp>
          <p:nvGrpSpPr>
            <p:cNvPr id="6" name="Group 5">
              <a:extLst>
                <a:ext uri="{FF2B5EF4-FFF2-40B4-BE49-F238E27FC236}">
                  <a16:creationId xmlns:a16="http://schemas.microsoft.com/office/drawing/2014/main" id="{76ED10B7-9FB3-28E6-8794-81B355162214}"/>
                </a:ext>
              </a:extLst>
            </p:cNvPr>
            <p:cNvGrpSpPr/>
            <p:nvPr/>
          </p:nvGrpSpPr>
          <p:grpSpPr>
            <a:xfrm>
              <a:off x="5289902" y="1196763"/>
              <a:ext cx="3644533" cy="2347324"/>
              <a:chOff x="6037801" y="0"/>
              <a:chExt cx="3029177" cy="2186833"/>
            </a:xfrm>
          </p:grpSpPr>
          <p:pic>
            <p:nvPicPr>
              <p:cNvPr id="8" name="Picture 7">
                <a:extLst>
                  <a:ext uri="{FF2B5EF4-FFF2-40B4-BE49-F238E27FC236}">
                    <a16:creationId xmlns:a16="http://schemas.microsoft.com/office/drawing/2014/main" id="{51DFA223-58CA-4C94-0940-22621BAC7F0D}"/>
                  </a:ext>
                </a:extLst>
              </p:cNvPr>
              <p:cNvPicPr>
                <a:picLocks noChangeAspect="1"/>
              </p:cNvPicPr>
              <p:nvPr/>
            </p:nvPicPr>
            <p:blipFill>
              <a:blip r:embed="rId11"/>
              <a:stretch>
                <a:fillRect/>
              </a:stretch>
            </p:blipFill>
            <p:spPr>
              <a:xfrm>
                <a:off x="6037801" y="330398"/>
                <a:ext cx="594069" cy="1165860"/>
              </a:xfrm>
              <a:prstGeom prst="rect">
                <a:avLst/>
              </a:prstGeom>
            </p:spPr>
          </p:pic>
          <p:sp>
            <p:nvSpPr>
              <p:cNvPr id="10" name="Oval 9">
                <a:extLst>
                  <a:ext uri="{FF2B5EF4-FFF2-40B4-BE49-F238E27FC236}">
                    <a16:creationId xmlns:a16="http://schemas.microsoft.com/office/drawing/2014/main" id="{F85B52D2-5999-EC20-58DC-A3D6BA704B34}"/>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D1976F6-B473-5FBE-2912-20B7422C9075}"/>
                  </a:ext>
                </a:extLst>
              </p:cNvPr>
              <p:cNvCxnSpPr>
                <a:cxnSpLocks/>
                <a:stCxn id="10"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C5D6B3F-A572-19C8-8431-4223DA73B76E}"/>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12BB025-4BE7-29C5-1E38-09EF244B07BF}"/>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936C128A-A6FD-92D7-3414-E3C866341E74}"/>
                </a:ext>
              </a:extLst>
            </p:cNvPr>
            <p:cNvPicPr>
              <a:picLocks noChangeAspect="1"/>
            </p:cNvPicPr>
            <p:nvPr/>
          </p:nvPicPr>
          <p:blipFill rotWithShape="1">
            <a:blip r:embed="rId12"/>
            <a:srcRect l="19430" t="13650" r="13319" b="16183"/>
            <a:stretch/>
          </p:blipFill>
          <p:spPr>
            <a:xfrm>
              <a:off x="6480120" y="1196763"/>
              <a:ext cx="2376824" cy="2347636"/>
            </a:xfrm>
            <a:prstGeom prst="rect">
              <a:avLst/>
            </a:prstGeom>
          </p:spPr>
        </p:pic>
      </p:grpSp>
    </p:spTree>
    <p:extLst>
      <p:ext uri="{BB962C8B-B14F-4D97-AF65-F5344CB8AC3E}">
        <p14:creationId xmlns:p14="http://schemas.microsoft.com/office/powerpoint/2010/main" val="35835139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287771C-1688-954A-9FBE-49B3C6B97895}"/>
              </a:ext>
            </a:extLst>
          </p:cNvPr>
          <p:cNvSpPr txBox="1">
            <a:spLocks/>
          </p:cNvSpPr>
          <p:nvPr/>
        </p:nvSpPr>
        <p:spPr>
          <a:xfrm>
            <a:off x="1590201" y="1"/>
            <a:ext cx="8468617" cy="88232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Finally, we built a regional </a:t>
            </a:r>
            <a:r>
              <a:rPr lang="en-US" sz="2800" b="1" dirty="0">
                <a:solidFill>
                  <a:srgbClr val="C00000"/>
                </a:solidFill>
                <a:latin typeface="+mn-lt"/>
              </a:rPr>
              <a:t>metapopulation model</a:t>
            </a:r>
            <a:r>
              <a:rPr lang="en-US" sz="2800" dirty="0">
                <a:latin typeface="+mn-lt"/>
              </a:rPr>
              <a:t> to simulate population dynamics into the future. </a:t>
            </a:r>
          </a:p>
        </p:txBody>
      </p:sp>
      <p:grpSp>
        <p:nvGrpSpPr>
          <p:cNvPr id="4" name="Group 3">
            <a:extLst>
              <a:ext uri="{FF2B5EF4-FFF2-40B4-BE49-F238E27FC236}">
                <a16:creationId xmlns:a16="http://schemas.microsoft.com/office/drawing/2014/main" id="{C3A5390D-902F-DA49-BBC4-363E39D80B53}"/>
              </a:ext>
            </a:extLst>
          </p:cNvPr>
          <p:cNvGrpSpPr/>
          <p:nvPr/>
        </p:nvGrpSpPr>
        <p:grpSpPr>
          <a:xfrm>
            <a:off x="156609" y="1150462"/>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sp>
        <p:nvSpPr>
          <p:cNvPr id="2" name="TextBox 1">
            <a:extLst>
              <a:ext uri="{FF2B5EF4-FFF2-40B4-BE49-F238E27FC236}">
                <a16:creationId xmlns:a16="http://schemas.microsoft.com/office/drawing/2014/main" id="{064875FF-7FA0-6642-ABD5-20E75E670A9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14" name="Rectangle 13">
            <a:extLst>
              <a:ext uri="{FF2B5EF4-FFF2-40B4-BE49-F238E27FC236}">
                <a16:creationId xmlns:a16="http://schemas.microsoft.com/office/drawing/2014/main" id="{774A3039-039E-39BC-72B4-8305A9246D3B}"/>
              </a:ext>
            </a:extLst>
          </p:cNvPr>
          <p:cNvSpPr/>
          <p:nvPr/>
        </p:nvSpPr>
        <p:spPr>
          <a:xfrm>
            <a:off x="1584625" y="1097562"/>
            <a:ext cx="3765420" cy="3816429"/>
          </a:xfrm>
          <a:prstGeom prst="rect">
            <a:avLst/>
          </a:prstGeom>
        </p:spPr>
        <p:txBody>
          <a:bodyPr wrap="square">
            <a:spAutoFit/>
          </a:bodyPr>
          <a:lstStyle/>
          <a:p>
            <a:r>
              <a:rPr lang="en-US" sz="2200" b="1" dirty="0"/>
              <a:t>Assumptions:</a:t>
            </a:r>
          </a:p>
          <a:p>
            <a:pPr marL="342900" indent="-342900">
              <a:buFont typeface="Arial" panose="020B0604020202020204" pitchFamily="34" charset="0"/>
              <a:buChar char="•"/>
            </a:pPr>
            <a:r>
              <a:rPr lang="en-US" sz="2200" dirty="0">
                <a:solidFill>
                  <a:schemeClr val="bg1">
                    <a:lumMod val="65000"/>
                  </a:schemeClr>
                </a:solidFill>
              </a:rPr>
              <a:t>Starting population of 200 lemurs per site</a:t>
            </a:r>
          </a:p>
          <a:p>
            <a:pPr marL="342900" indent="-342900">
              <a:buFont typeface="Arial" panose="020B0604020202020204" pitchFamily="34" charset="0"/>
              <a:buChar char="•"/>
            </a:pPr>
            <a:r>
              <a:rPr lang="en-US" sz="2200" dirty="0">
                <a:solidFill>
                  <a:schemeClr val="bg1">
                    <a:lumMod val="65000"/>
                  </a:schemeClr>
                </a:solidFill>
              </a:rPr>
              <a:t>Site-specific mortality rates derived from field studies</a:t>
            </a:r>
          </a:p>
          <a:p>
            <a:pPr marL="342900" indent="-342900">
              <a:buFont typeface="Arial" panose="020B0604020202020204" pitchFamily="34" charset="0"/>
              <a:buChar char="•"/>
            </a:pPr>
            <a:r>
              <a:rPr lang="en-US" sz="2200" dirty="0">
                <a:solidFill>
                  <a:schemeClr val="bg1">
                    <a:lumMod val="65000"/>
                  </a:schemeClr>
                </a:solidFill>
              </a:rPr>
              <a:t>Density dependent effects on fecundity</a:t>
            </a:r>
          </a:p>
          <a:p>
            <a:pPr marL="342900" indent="-342900">
              <a:buFont typeface="Arial" panose="020B0604020202020204" pitchFamily="34" charset="0"/>
              <a:buChar char="•"/>
            </a:pPr>
            <a:r>
              <a:rPr lang="en-US" sz="2200" dirty="0"/>
              <a:t>Compared </a:t>
            </a:r>
            <a:r>
              <a:rPr lang="en-US" sz="2200" b="1" dirty="0">
                <a:solidFill>
                  <a:srgbClr val="00B050"/>
                </a:solidFill>
              </a:rPr>
              <a:t>no dispersal scenarios</a:t>
            </a:r>
            <a:endParaRPr lang="en-US" sz="2200" dirty="0"/>
          </a:p>
          <a:p>
            <a:endParaRPr lang="en-US" sz="2200" dirty="0"/>
          </a:p>
          <a:p>
            <a:endParaRPr lang="en-US" sz="2200" dirty="0"/>
          </a:p>
        </p:txBody>
      </p:sp>
      <p:grpSp>
        <p:nvGrpSpPr>
          <p:cNvPr id="15" name="Group 14">
            <a:extLst>
              <a:ext uri="{FF2B5EF4-FFF2-40B4-BE49-F238E27FC236}">
                <a16:creationId xmlns:a16="http://schemas.microsoft.com/office/drawing/2014/main" id="{50304AB5-12C4-CFE4-A592-99B07DEC0447}"/>
              </a:ext>
            </a:extLst>
          </p:cNvPr>
          <p:cNvGrpSpPr/>
          <p:nvPr/>
        </p:nvGrpSpPr>
        <p:grpSpPr>
          <a:xfrm>
            <a:off x="5442304" y="1150462"/>
            <a:ext cx="3644533" cy="2347636"/>
            <a:chOff x="5289902" y="1196763"/>
            <a:chExt cx="3644533" cy="2347636"/>
          </a:xfrm>
        </p:grpSpPr>
        <p:grpSp>
          <p:nvGrpSpPr>
            <p:cNvPr id="16" name="Group 15">
              <a:extLst>
                <a:ext uri="{FF2B5EF4-FFF2-40B4-BE49-F238E27FC236}">
                  <a16:creationId xmlns:a16="http://schemas.microsoft.com/office/drawing/2014/main" id="{B666A97C-DA64-B47F-FF8C-6005A8411B1C}"/>
                </a:ext>
              </a:extLst>
            </p:cNvPr>
            <p:cNvGrpSpPr/>
            <p:nvPr/>
          </p:nvGrpSpPr>
          <p:grpSpPr>
            <a:xfrm>
              <a:off x="5289902" y="1196763"/>
              <a:ext cx="3644533" cy="2347324"/>
              <a:chOff x="6037801" y="0"/>
              <a:chExt cx="3029177" cy="2186833"/>
            </a:xfrm>
          </p:grpSpPr>
          <p:pic>
            <p:nvPicPr>
              <p:cNvPr id="18" name="Picture 17">
                <a:extLst>
                  <a:ext uri="{FF2B5EF4-FFF2-40B4-BE49-F238E27FC236}">
                    <a16:creationId xmlns:a16="http://schemas.microsoft.com/office/drawing/2014/main" id="{876FD303-322F-09DC-0C1D-6350F1C82D91}"/>
                  </a:ext>
                </a:extLst>
              </p:cNvPr>
              <p:cNvPicPr>
                <a:picLocks noChangeAspect="1"/>
              </p:cNvPicPr>
              <p:nvPr/>
            </p:nvPicPr>
            <p:blipFill>
              <a:blip r:embed="rId11"/>
              <a:stretch>
                <a:fillRect/>
              </a:stretch>
            </p:blipFill>
            <p:spPr>
              <a:xfrm>
                <a:off x="6037801" y="330398"/>
                <a:ext cx="594069" cy="1165860"/>
              </a:xfrm>
              <a:prstGeom prst="rect">
                <a:avLst/>
              </a:prstGeom>
            </p:spPr>
          </p:pic>
          <p:sp>
            <p:nvSpPr>
              <p:cNvPr id="20" name="Oval 19">
                <a:extLst>
                  <a:ext uri="{FF2B5EF4-FFF2-40B4-BE49-F238E27FC236}">
                    <a16:creationId xmlns:a16="http://schemas.microsoft.com/office/drawing/2014/main" id="{7734554C-3164-5354-E656-F0C5E0B8C985}"/>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CC085921-78EB-E18E-0D93-516C8C431C7A}"/>
                  </a:ext>
                </a:extLst>
              </p:cNvPr>
              <p:cNvCxnSpPr>
                <a:cxnSpLocks/>
                <a:stCxn id="20"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9DB278E-86BC-329A-5795-323F6D2FB67C}"/>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03DEE588-AB9B-37A9-4D8D-443A4CE4F777}"/>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16">
              <a:extLst>
                <a:ext uri="{FF2B5EF4-FFF2-40B4-BE49-F238E27FC236}">
                  <a16:creationId xmlns:a16="http://schemas.microsoft.com/office/drawing/2014/main" id="{C0D3AA44-0079-8EB0-3AE7-38B8982643E7}"/>
                </a:ext>
              </a:extLst>
            </p:cNvPr>
            <p:cNvPicPr>
              <a:picLocks noChangeAspect="1"/>
            </p:cNvPicPr>
            <p:nvPr/>
          </p:nvPicPr>
          <p:blipFill rotWithShape="1">
            <a:blip r:embed="rId12"/>
            <a:srcRect l="19430" t="13650" r="13319" b="16183"/>
            <a:stretch/>
          </p:blipFill>
          <p:spPr>
            <a:xfrm>
              <a:off x="6480120" y="1196763"/>
              <a:ext cx="2376824" cy="2347636"/>
            </a:xfrm>
            <a:prstGeom prst="rect">
              <a:avLst/>
            </a:prstGeom>
          </p:spPr>
        </p:pic>
      </p:grpSp>
    </p:spTree>
    <p:extLst>
      <p:ext uri="{BB962C8B-B14F-4D97-AF65-F5344CB8AC3E}">
        <p14:creationId xmlns:p14="http://schemas.microsoft.com/office/powerpoint/2010/main" val="3014733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Harvesting</a:t>
            </a:r>
            <a:endParaRPr lang="en-US" b="1" u="sng" dirty="0"/>
          </a:p>
          <a:p>
            <a:r>
              <a:rPr lang="en-US" dirty="0"/>
              <a:t>Humans have attempted to leverage the </a:t>
            </a:r>
            <a:r>
              <a:rPr lang="en-US" u="sng" dirty="0"/>
              <a:t>density-dependent growth rate</a:t>
            </a:r>
            <a:r>
              <a:rPr lang="en-US" dirty="0"/>
              <a:t> of the logistic growth equation to sustainable harvest populations, especially fisheries.</a:t>
            </a:r>
          </a:p>
          <a:p>
            <a:r>
              <a:rPr lang="en-US" dirty="0"/>
              <a:t>The </a:t>
            </a:r>
            <a:r>
              <a:rPr lang="en-US" u="sng" dirty="0"/>
              <a:t>maximum sustainable yield (MSY)</a:t>
            </a:r>
            <a:r>
              <a:rPr lang="en-US" dirty="0"/>
              <a:t> is the highest theoretical harvest that can be extracted sustainably, when the population is growing maximally at half carrying capacity. H_MSY = </a:t>
            </a:r>
            <a:r>
              <a:rPr lang="en-US" dirty="0" err="1"/>
              <a:t>rK</a:t>
            </a:r>
            <a:r>
              <a:rPr lang="en-US" dirty="0"/>
              <a:t>/4</a:t>
            </a:r>
          </a:p>
          <a:p>
            <a:r>
              <a:rPr lang="en-US" dirty="0"/>
              <a:t>There are many problems with MSY – can you name a few?</a:t>
            </a:r>
          </a:p>
          <a:p>
            <a:pPr lvl="1"/>
            <a:r>
              <a:rPr lang="en-US" dirty="0"/>
              <a:t>Single species, no pop structure, constant harvesting</a:t>
            </a:r>
          </a:p>
          <a:p>
            <a:pPr lvl="1"/>
            <a:r>
              <a:rPr lang="en-US" dirty="0"/>
              <a:t> Stochastic (as opposed to deterministic) processes and a semi-stable equilibrium</a:t>
            </a:r>
          </a:p>
          <a:p>
            <a:r>
              <a:rPr lang="en-US" dirty="0"/>
              <a:t>Overfishing is one form of an ecological ‘Tragedy of the Commons’, depletion of a common-pool resource. Managers attempt to mitigate this with strategies like TAC, IFQs, and ITQs.</a:t>
            </a:r>
          </a:p>
          <a:p>
            <a:endParaRPr lang="en-US" dirty="0"/>
          </a:p>
          <a:p>
            <a:endParaRPr lang="en-US" dirty="0"/>
          </a:p>
        </p:txBody>
      </p:sp>
      <p:sp>
        <p:nvSpPr>
          <p:cNvPr id="4" name="Rectangle 3">
            <a:extLst>
              <a:ext uri="{FF2B5EF4-FFF2-40B4-BE49-F238E27FC236}">
                <a16:creationId xmlns:a16="http://schemas.microsoft.com/office/drawing/2014/main" id="{9DD7C9FA-0738-F6BA-7947-24BFAAA9CF4F}"/>
              </a:ext>
            </a:extLst>
          </p:cNvPr>
          <p:cNvSpPr/>
          <p:nvPr/>
        </p:nvSpPr>
        <p:spPr>
          <a:xfrm>
            <a:off x="444230" y="2934585"/>
            <a:ext cx="11303540" cy="3865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67809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287771C-1688-954A-9FBE-49B3C6B97895}"/>
              </a:ext>
            </a:extLst>
          </p:cNvPr>
          <p:cNvSpPr txBox="1">
            <a:spLocks/>
          </p:cNvSpPr>
          <p:nvPr/>
        </p:nvSpPr>
        <p:spPr>
          <a:xfrm>
            <a:off x="1590201" y="1"/>
            <a:ext cx="8468617" cy="88232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Finally, we built a regional </a:t>
            </a:r>
            <a:r>
              <a:rPr lang="en-US" sz="2800" b="1" dirty="0">
                <a:solidFill>
                  <a:srgbClr val="C00000"/>
                </a:solidFill>
                <a:latin typeface="+mn-lt"/>
              </a:rPr>
              <a:t>metapopulation model</a:t>
            </a:r>
            <a:r>
              <a:rPr lang="en-US" sz="2800" dirty="0">
                <a:latin typeface="+mn-lt"/>
              </a:rPr>
              <a:t> to simulate population dynamics into the future. </a:t>
            </a:r>
          </a:p>
        </p:txBody>
      </p:sp>
      <p:grpSp>
        <p:nvGrpSpPr>
          <p:cNvPr id="4" name="Group 3">
            <a:extLst>
              <a:ext uri="{FF2B5EF4-FFF2-40B4-BE49-F238E27FC236}">
                <a16:creationId xmlns:a16="http://schemas.microsoft.com/office/drawing/2014/main" id="{C3A5390D-902F-DA49-BBC4-363E39D80B53}"/>
              </a:ext>
            </a:extLst>
          </p:cNvPr>
          <p:cNvGrpSpPr/>
          <p:nvPr/>
        </p:nvGrpSpPr>
        <p:grpSpPr>
          <a:xfrm>
            <a:off x="156609" y="1150462"/>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sp>
        <p:nvSpPr>
          <p:cNvPr id="2" name="TextBox 1">
            <a:extLst>
              <a:ext uri="{FF2B5EF4-FFF2-40B4-BE49-F238E27FC236}">
                <a16:creationId xmlns:a16="http://schemas.microsoft.com/office/drawing/2014/main" id="{064875FF-7FA0-6642-ABD5-20E75E670A9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3" name="Rectangle 2">
            <a:extLst>
              <a:ext uri="{FF2B5EF4-FFF2-40B4-BE49-F238E27FC236}">
                <a16:creationId xmlns:a16="http://schemas.microsoft.com/office/drawing/2014/main" id="{3AF08B19-9E64-544D-501B-1E841FF4DA37}"/>
              </a:ext>
            </a:extLst>
          </p:cNvPr>
          <p:cNvSpPr/>
          <p:nvPr/>
        </p:nvSpPr>
        <p:spPr>
          <a:xfrm>
            <a:off x="1584625" y="1097561"/>
            <a:ext cx="3765420" cy="5170646"/>
          </a:xfrm>
          <a:prstGeom prst="rect">
            <a:avLst/>
          </a:prstGeom>
        </p:spPr>
        <p:txBody>
          <a:bodyPr wrap="square">
            <a:spAutoFit/>
          </a:bodyPr>
          <a:lstStyle/>
          <a:p>
            <a:r>
              <a:rPr lang="en-US" sz="2200" b="1" dirty="0"/>
              <a:t>Assumptions:</a:t>
            </a:r>
          </a:p>
          <a:p>
            <a:pPr marL="342900" indent="-342900">
              <a:buFont typeface="Arial" panose="020B0604020202020204" pitchFamily="34" charset="0"/>
              <a:buChar char="•"/>
            </a:pPr>
            <a:r>
              <a:rPr lang="en-US" sz="2200" dirty="0">
                <a:solidFill>
                  <a:schemeClr val="bg1">
                    <a:lumMod val="65000"/>
                  </a:schemeClr>
                </a:solidFill>
              </a:rPr>
              <a:t>Starting population of 200 lemurs per site</a:t>
            </a:r>
          </a:p>
          <a:p>
            <a:pPr marL="342900" indent="-342900">
              <a:buFont typeface="Arial" panose="020B0604020202020204" pitchFamily="34" charset="0"/>
              <a:buChar char="•"/>
            </a:pPr>
            <a:r>
              <a:rPr lang="en-US" sz="2200" dirty="0">
                <a:solidFill>
                  <a:schemeClr val="bg1">
                    <a:lumMod val="65000"/>
                  </a:schemeClr>
                </a:solidFill>
              </a:rPr>
              <a:t>Site-specific mortality rates derived from field studies</a:t>
            </a:r>
          </a:p>
          <a:p>
            <a:pPr marL="342900" indent="-342900">
              <a:buFont typeface="Arial" panose="020B0604020202020204" pitchFamily="34" charset="0"/>
              <a:buChar char="•"/>
            </a:pPr>
            <a:r>
              <a:rPr lang="en-US" sz="2200" dirty="0">
                <a:solidFill>
                  <a:schemeClr val="bg1">
                    <a:lumMod val="65000"/>
                  </a:schemeClr>
                </a:solidFill>
              </a:rPr>
              <a:t>Density dependent effects on fecundity</a:t>
            </a:r>
          </a:p>
          <a:p>
            <a:pPr marL="342900" indent="-342900">
              <a:buFont typeface="Arial" panose="020B0604020202020204" pitchFamily="34" charset="0"/>
              <a:buChar char="•"/>
            </a:pPr>
            <a:r>
              <a:rPr lang="en-US" sz="2200" dirty="0"/>
              <a:t>Compared </a:t>
            </a:r>
            <a:r>
              <a:rPr lang="en-US" sz="2200" b="1" dirty="0">
                <a:solidFill>
                  <a:srgbClr val="00B050"/>
                </a:solidFill>
              </a:rPr>
              <a:t>no dispersal scenarios</a:t>
            </a:r>
            <a:r>
              <a:rPr lang="en-US" sz="2200" dirty="0"/>
              <a:t> vs. scenarios allowing for </a:t>
            </a:r>
            <a:r>
              <a:rPr lang="en-US" sz="2200" b="1" dirty="0">
                <a:solidFill>
                  <a:srgbClr val="FF007F"/>
                </a:solidFill>
              </a:rPr>
              <a:t>stochastic dispersal</a:t>
            </a:r>
            <a:r>
              <a:rPr lang="en-US" sz="2200" dirty="0"/>
              <a:t> mediated by geographic distance</a:t>
            </a:r>
          </a:p>
          <a:p>
            <a:pPr marL="342900" indent="-342900">
              <a:buFont typeface="Arial" panose="020B0604020202020204" pitchFamily="34" charset="0"/>
              <a:buChar char="•"/>
            </a:pPr>
            <a:endParaRPr lang="en-US" sz="2200" dirty="0"/>
          </a:p>
          <a:p>
            <a:endParaRPr lang="en-US" sz="2200" dirty="0"/>
          </a:p>
          <a:p>
            <a:endParaRPr lang="en-US" sz="2200" dirty="0"/>
          </a:p>
        </p:txBody>
      </p:sp>
      <p:grpSp>
        <p:nvGrpSpPr>
          <p:cNvPr id="5" name="Group 4">
            <a:extLst>
              <a:ext uri="{FF2B5EF4-FFF2-40B4-BE49-F238E27FC236}">
                <a16:creationId xmlns:a16="http://schemas.microsoft.com/office/drawing/2014/main" id="{2EE69979-FF52-AE08-B366-6C5696602980}"/>
              </a:ext>
            </a:extLst>
          </p:cNvPr>
          <p:cNvGrpSpPr/>
          <p:nvPr/>
        </p:nvGrpSpPr>
        <p:grpSpPr>
          <a:xfrm>
            <a:off x="5442304" y="1150462"/>
            <a:ext cx="3644533" cy="2347636"/>
            <a:chOff x="5289902" y="1196763"/>
            <a:chExt cx="3644533" cy="2347636"/>
          </a:xfrm>
        </p:grpSpPr>
        <p:grpSp>
          <p:nvGrpSpPr>
            <p:cNvPr id="6" name="Group 5">
              <a:extLst>
                <a:ext uri="{FF2B5EF4-FFF2-40B4-BE49-F238E27FC236}">
                  <a16:creationId xmlns:a16="http://schemas.microsoft.com/office/drawing/2014/main" id="{B16454EF-9527-478B-0844-25D1005B9355}"/>
                </a:ext>
              </a:extLst>
            </p:cNvPr>
            <p:cNvGrpSpPr/>
            <p:nvPr/>
          </p:nvGrpSpPr>
          <p:grpSpPr>
            <a:xfrm>
              <a:off x="5289902" y="1196763"/>
              <a:ext cx="3644533" cy="2347324"/>
              <a:chOff x="5289902" y="1196763"/>
              <a:chExt cx="3644533" cy="2347324"/>
            </a:xfrm>
          </p:grpSpPr>
          <p:grpSp>
            <p:nvGrpSpPr>
              <p:cNvPr id="8" name="Group 7">
                <a:extLst>
                  <a:ext uri="{FF2B5EF4-FFF2-40B4-BE49-F238E27FC236}">
                    <a16:creationId xmlns:a16="http://schemas.microsoft.com/office/drawing/2014/main" id="{07780275-D9F8-213F-0A5A-1C572368BB7D}"/>
                  </a:ext>
                </a:extLst>
              </p:cNvPr>
              <p:cNvGrpSpPr/>
              <p:nvPr/>
            </p:nvGrpSpPr>
            <p:grpSpPr>
              <a:xfrm>
                <a:off x="5289902" y="1196763"/>
                <a:ext cx="3644533" cy="2347324"/>
                <a:chOff x="6037801" y="0"/>
                <a:chExt cx="3029177" cy="2186833"/>
              </a:xfrm>
            </p:grpSpPr>
            <p:pic>
              <p:nvPicPr>
                <p:cNvPr id="16" name="Picture 15">
                  <a:extLst>
                    <a:ext uri="{FF2B5EF4-FFF2-40B4-BE49-F238E27FC236}">
                      <a16:creationId xmlns:a16="http://schemas.microsoft.com/office/drawing/2014/main" id="{A25EA36C-5AD2-546C-7A7E-906C6598A347}"/>
                    </a:ext>
                  </a:extLst>
                </p:cNvPr>
                <p:cNvPicPr>
                  <a:picLocks noChangeAspect="1"/>
                </p:cNvPicPr>
                <p:nvPr/>
              </p:nvPicPr>
              <p:blipFill>
                <a:blip r:embed="rId11"/>
                <a:stretch>
                  <a:fillRect/>
                </a:stretch>
              </p:blipFill>
              <p:spPr>
                <a:xfrm>
                  <a:off x="6037801" y="330398"/>
                  <a:ext cx="594069" cy="1165860"/>
                </a:xfrm>
                <a:prstGeom prst="rect">
                  <a:avLst/>
                </a:prstGeom>
              </p:spPr>
            </p:pic>
            <p:sp>
              <p:nvSpPr>
                <p:cNvPr id="17" name="Oval 16">
                  <a:extLst>
                    <a:ext uri="{FF2B5EF4-FFF2-40B4-BE49-F238E27FC236}">
                      <a16:creationId xmlns:a16="http://schemas.microsoft.com/office/drawing/2014/main" id="{7209C4CF-54E2-8480-84A8-245D2370C926}"/>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7D1EEA08-BC68-F903-8610-A244552484C2}"/>
                    </a:ext>
                  </a:extLst>
                </p:cNvPr>
                <p:cNvCxnSpPr>
                  <a:cxnSpLocks/>
                  <a:stCxn id="17"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40A0DD5-511F-A14A-45EE-3A11D27F26DD}"/>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84A6EF2-42BF-E53D-1CD9-A77707C7F8C3}"/>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Arrow Connector 9">
                <a:extLst>
                  <a:ext uri="{FF2B5EF4-FFF2-40B4-BE49-F238E27FC236}">
                    <a16:creationId xmlns:a16="http://schemas.microsoft.com/office/drawing/2014/main" id="{1197FE68-03F1-1A3F-D00A-E347E21CBDD2}"/>
                  </a:ext>
                </a:extLst>
              </p:cNvPr>
              <p:cNvCxnSpPr>
                <a:cxnSpLocks/>
              </p:cNvCxnSpPr>
              <p:nvPr/>
            </p:nvCxnSpPr>
            <p:spPr>
              <a:xfrm flipV="1">
                <a:off x="7371471" y="2802832"/>
                <a:ext cx="112542" cy="23579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D9E81A0-0867-2CA6-AEA9-581362D59861}"/>
                  </a:ext>
                </a:extLst>
              </p:cNvPr>
              <p:cNvCxnSpPr>
                <a:cxnSpLocks/>
              </p:cNvCxnSpPr>
              <p:nvPr/>
            </p:nvCxnSpPr>
            <p:spPr>
              <a:xfrm>
                <a:off x="7596554" y="2802831"/>
                <a:ext cx="98474" cy="34833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AFC249A-D032-5085-8611-C741423B5657}"/>
                  </a:ext>
                </a:extLst>
              </p:cNvPr>
              <p:cNvCxnSpPr>
                <a:cxnSpLocks/>
              </p:cNvCxnSpPr>
              <p:nvPr/>
            </p:nvCxnSpPr>
            <p:spPr>
              <a:xfrm flipH="1">
                <a:off x="7630050" y="2226618"/>
                <a:ext cx="15741" cy="24482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61F06F6-8A83-0454-ECD5-EA430D627E60}"/>
                  </a:ext>
                </a:extLst>
              </p:cNvPr>
              <p:cNvCxnSpPr>
                <a:cxnSpLocks/>
              </p:cNvCxnSpPr>
              <p:nvPr/>
            </p:nvCxnSpPr>
            <p:spPr>
              <a:xfrm flipH="1" flipV="1">
                <a:off x="7767320" y="2083041"/>
                <a:ext cx="44940" cy="29597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673353C-3C0C-17E4-6A75-D1B1CE0AD0E7}"/>
                  </a:ext>
                </a:extLst>
              </p:cNvPr>
              <p:cNvCxnSpPr>
                <a:cxnSpLocks/>
              </p:cNvCxnSpPr>
              <p:nvPr/>
            </p:nvCxnSpPr>
            <p:spPr>
              <a:xfrm flipH="1" flipV="1">
                <a:off x="7441810" y="2349032"/>
                <a:ext cx="66711" cy="16358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783A2C1-87BE-EEAE-FC2E-390F5AAB07A2}"/>
                  </a:ext>
                </a:extLst>
              </p:cNvPr>
              <p:cNvCxnSpPr>
                <a:cxnSpLocks/>
              </p:cNvCxnSpPr>
              <p:nvPr/>
            </p:nvCxnSpPr>
            <p:spPr>
              <a:xfrm flipH="1">
                <a:off x="7596554" y="2601826"/>
                <a:ext cx="170766" cy="86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4D7335C3-03DD-5DC7-6F90-251AD6E55146}"/>
                </a:ext>
              </a:extLst>
            </p:cNvPr>
            <p:cNvPicPr>
              <a:picLocks noChangeAspect="1"/>
            </p:cNvPicPr>
            <p:nvPr/>
          </p:nvPicPr>
          <p:blipFill rotWithShape="1">
            <a:blip r:embed="rId12"/>
            <a:srcRect l="19430" t="13650" r="13319" b="16183"/>
            <a:stretch/>
          </p:blipFill>
          <p:spPr>
            <a:xfrm>
              <a:off x="6480120" y="1196763"/>
              <a:ext cx="2376824" cy="2347636"/>
            </a:xfrm>
            <a:prstGeom prst="rect">
              <a:avLst/>
            </a:prstGeom>
          </p:spPr>
        </p:pic>
      </p:grpSp>
    </p:spTree>
    <p:extLst>
      <p:ext uri="{BB962C8B-B14F-4D97-AF65-F5344CB8AC3E}">
        <p14:creationId xmlns:p14="http://schemas.microsoft.com/office/powerpoint/2010/main" val="21657262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4875FF-7FA0-6642-ABD5-20E75E670A9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grpSp>
        <p:nvGrpSpPr>
          <p:cNvPr id="3" name="Group 2">
            <a:extLst>
              <a:ext uri="{FF2B5EF4-FFF2-40B4-BE49-F238E27FC236}">
                <a16:creationId xmlns:a16="http://schemas.microsoft.com/office/drawing/2014/main" id="{C1AFAFAE-709B-46B0-7372-7A658E346D70}"/>
              </a:ext>
            </a:extLst>
          </p:cNvPr>
          <p:cNvGrpSpPr/>
          <p:nvPr/>
        </p:nvGrpSpPr>
        <p:grpSpPr>
          <a:xfrm>
            <a:off x="278529" y="1108069"/>
            <a:ext cx="1154121" cy="5527079"/>
            <a:chOff x="-65938" y="-19880"/>
            <a:chExt cx="1309265" cy="6568349"/>
          </a:xfrm>
        </p:grpSpPr>
        <p:grpSp>
          <p:nvGrpSpPr>
            <p:cNvPr id="5" name="Group 4">
              <a:extLst>
                <a:ext uri="{FF2B5EF4-FFF2-40B4-BE49-F238E27FC236}">
                  <a16:creationId xmlns:a16="http://schemas.microsoft.com/office/drawing/2014/main" id="{DEE549FD-1769-50C8-892F-7B87CBC85BFA}"/>
                </a:ext>
              </a:extLst>
            </p:cNvPr>
            <p:cNvGrpSpPr/>
            <p:nvPr/>
          </p:nvGrpSpPr>
          <p:grpSpPr>
            <a:xfrm>
              <a:off x="-65938" y="-17237"/>
              <a:ext cx="1006897" cy="6476652"/>
              <a:chOff x="-75652" y="275227"/>
              <a:chExt cx="1006897" cy="6476652"/>
            </a:xfrm>
          </p:grpSpPr>
          <p:pic>
            <p:nvPicPr>
              <p:cNvPr id="7" name="Picture 6">
                <a:extLst>
                  <a:ext uri="{FF2B5EF4-FFF2-40B4-BE49-F238E27FC236}">
                    <a16:creationId xmlns:a16="http://schemas.microsoft.com/office/drawing/2014/main" id="{F97D8FFA-1DA2-1B85-E9DA-C8B1FE85C166}"/>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8" name="Picture 7">
                <a:extLst>
                  <a:ext uri="{FF2B5EF4-FFF2-40B4-BE49-F238E27FC236}">
                    <a16:creationId xmlns:a16="http://schemas.microsoft.com/office/drawing/2014/main" id="{3B3DD71A-7A4B-D91B-E852-136A0514454F}"/>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10" name="Picture 9">
                <a:extLst>
                  <a:ext uri="{FF2B5EF4-FFF2-40B4-BE49-F238E27FC236}">
                    <a16:creationId xmlns:a16="http://schemas.microsoft.com/office/drawing/2014/main" id="{468020D0-74D0-333D-E7F3-10E0A665D841}"/>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11" name="Picture 10">
                <a:extLst>
                  <a:ext uri="{FF2B5EF4-FFF2-40B4-BE49-F238E27FC236}">
                    <a16:creationId xmlns:a16="http://schemas.microsoft.com/office/drawing/2014/main" id="{7401AF79-3500-9194-12BA-0F9F87E1035E}"/>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12" name="Picture 11">
                <a:extLst>
                  <a:ext uri="{FF2B5EF4-FFF2-40B4-BE49-F238E27FC236}">
                    <a16:creationId xmlns:a16="http://schemas.microsoft.com/office/drawing/2014/main" id="{C1AF5933-1573-B01C-74D2-DBFE96D921C4}"/>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13" name="Picture 12">
                <a:extLst>
                  <a:ext uri="{FF2B5EF4-FFF2-40B4-BE49-F238E27FC236}">
                    <a16:creationId xmlns:a16="http://schemas.microsoft.com/office/drawing/2014/main" id="{C0967572-FABA-931A-570E-4F41C38E821B}"/>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14" name="Picture 13">
                <a:extLst>
                  <a:ext uri="{FF2B5EF4-FFF2-40B4-BE49-F238E27FC236}">
                    <a16:creationId xmlns:a16="http://schemas.microsoft.com/office/drawing/2014/main" id="{99966AFB-5C1F-8EBA-ACDD-3CEC4BACF5E7}"/>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6" name="Picture 5">
              <a:extLst>
                <a:ext uri="{FF2B5EF4-FFF2-40B4-BE49-F238E27FC236}">
                  <a16:creationId xmlns:a16="http://schemas.microsoft.com/office/drawing/2014/main" id="{1FC91C88-EC3C-81C4-3B1B-3287AFCD4052}"/>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sp>
        <p:nvSpPr>
          <p:cNvPr id="15" name="Title 1">
            <a:extLst>
              <a:ext uri="{FF2B5EF4-FFF2-40B4-BE49-F238E27FC236}">
                <a16:creationId xmlns:a16="http://schemas.microsoft.com/office/drawing/2014/main" id="{DB66AAF9-01E2-E1EE-22AA-010BCDFD8B57}"/>
              </a:ext>
            </a:extLst>
          </p:cNvPr>
          <p:cNvSpPr txBox="1">
            <a:spLocks/>
          </p:cNvSpPr>
          <p:nvPr/>
        </p:nvSpPr>
        <p:spPr>
          <a:xfrm>
            <a:off x="1732320" y="-3659"/>
            <a:ext cx="9001228" cy="8808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b="1" dirty="0">
                <a:solidFill>
                  <a:srgbClr val="D10769"/>
                </a:solidFill>
                <a:latin typeface="+mn-lt"/>
              </a:rPr>
              <a:t>Dispersal</a:t>
            </a:r>
            <a:r>
              <a:rPr lang="en-US" sz="2800" dirty="0">
                <a:latin typeface="+mn-lt"/>
              </a:rPr>
              <a:t> can drive </a:t>
            </a:r>
            <a:r>
              <a:rPr lang="en-US" sz="2800" b="1" dirty="0">
                <a:solidFill>
                  <a:srgbClr val="C00000"/>
                </a:solidFill>
                <a:latin typeface="+mn-lt"/>
              </a:rPr>
              <a:t>regional extirpation</a:t>
            </a:r>
            <a:r>
              <a:rPr lang="en-US" sz="2800" dirty="0">
                <a:latin typeface="+mn-lt"/>
              </a:rPr>
              <a:t> if the majority of local sites function as</a:t>
            </a:r>
            <a:r>
              <a:rPr lang="en-US" sz="2800" b="1" dirty="0">
                <a:solidFill>
                  <a:srgbClr val="C00000"/>
                </a:solidFill>
                <a:latin typeface="+mn-lt"/>
              </a:rPr>
              <a:t> population sinks</a:t>
            </a:r>
            <a:r>
              <a:rPr lang="en-US" sz="2800" dirty="0">
                <a:latin typeface="+mn-lt"/>
              </a:rPr>
              <a:t>.</a:t>
            </a:r>
          </a:p>
        </p:txBody>
      </p:sp>
      <p:pic>
        <p:nvPicPr>
          <p:cNvPr id="16" name="Picture 15">
            <a:extLst>
              <a:ext uri="{FF2B5EF4-FFF2-40B4-BE49-F238E27FC236}">
                <a16:creationId xmlns:a16="http://schemas.microsoft.com/office/drawing/2014/main" id="{661BBDAE-8992-885D-8743-F88164BD763F}"/>
              </a:ext>
            </a:extLst>
          </p:cNvPr>
          <p:cNvPicPr>
            <a:picLocks noChangeAspect="1"/>
          </p:cNvPicPr>
          <p:nvPr/>
        </p:nvPicPr>
        <p:blipFill rotWithShape="1">
          <a:blip r:embed="rId11"/>
          <a:srcRect l="52599" r="6417"/>
          <a:stretch/>
        </p:blipFill>
        <p:spPr>
          <a:xfrm>
            <a:off x="1444136" y="1144245"/>
            <a:ext cx="3111287" cy="5713755"/>
          </a:xfrm>
          <a:prstGeom prst="rect">
            <a:avLst/>
          </a:prstGeom>
        </p:spPr>
      </p:pic>
      <p:sp>
        <p:nvSpPr>
          <p:cNvPr id="17" name="TextBox 16">
            <a:extLst>
              <a:ext uri="{FF2B5EF4-FFF2-40B4-BE49-F238E27FC236}">
                <a16:creationId xmlns:a16="http://schemas.microsoft.com/office/drawing/2014/main" id="{E17E4807-1713-F874-DB4F-E8A4CB87EBE6}"/>
              </a:ext>
            </a:extLst>
          </p:cNvPr>
          <p:cNvSpPr txBox="1"/>
          <p:nvPr/>
        </p:nvSpPr>
        <p:spPr>
          <a:xfrm>
            <a:off x="1712492" y="941158"/>
            <a:ext cx="2794000" cy="307777"/>
          </a:xfrm>
          <a:prstGeom prst="rect">
            <a:avLst/>
          </a:prstGeom>
          <a:noFill/>
        </p:spPr>
        <p:txBody>
          <a:bodyPr wrap="square" rtlCol="0">
            <a:spAutoFit/>
          </a:bodyPr>
          <a:lstStyle/>
          <a:p>
            <a:pPr algn="ctr"/>
            <a:r>
              <a:rPr lang="en-US" sz="1400" dirty="0">
                <a:cs typeface="Franklin Gothic Medium"/>
              </a:rPr>
              <a:t>Proportion of 7 Sites Occupied</a:t>
            </a:r>
          </a:p>
        </p:txBody>
      </p:sp>
      <p:grpSp>
        <p:nvGrpSpPr>
          <p:cNvPr id="4" name="Group 3">
            <a:extLst>
              <a:ext uri="{FF2B5EF4-FFF2-40B4-BE49-F238E27FC236}">
                <a16:creationId xmlns:a16="http://schemas.microsoft.com/office/drawing/2014/main" id="{572F8C32-EE2A-B685-9A6A-0072B7C7D06E}"/>
              </a:ext>
            </a:extLst>
          </p:cNvPr>
          <p:cNvGrpSpPr/>
          <p:nvPr/>
        </p:nvGrpSpPr>
        <p:grpSpPr>
          <a:xfrm>
            <a:off x="5564223" y="1235448"/>
            <a:ext cx="3644533" cy="2347636"/>
            <a:chOff x="5289902" y="1196763"/>
            <a:chExt cx="3644533" cy="2347636"/>
          </a:xfrm>
        </p:grpSpPr>
        <p:grpSp>
          <p:nvGrpSpPr>
            <p:cNvPr id="9" name="Group 8">
              <a:extLst>
                <a:ext uri="{FF2B5EF4-FFF2-40B4-BE49-F238E27FC236}">
                  <a16:creationId xmlns:a16="http://schemas.microsoft.com/office/drawing/2014/main" id="{9E0441F4-2F2B-F27F-BF2D-9DBC24391385}"/>
                </a:ext>
              </a:extLst>
            </p:cNvPr>
            <p:cNvGrpSpPr/>
            <p:nvPr/>
          </p:nvGrpSpPr>
          <p:grpSpPr>
            <a:xfrm>
              <a:off x="5289902" y="1196763"/>
              <a:ext cx="3644533" cy="2347324"/>
              <a:chOff x="5289902" y="1196763"/>
              <a:chExt cx="3644533" cy="2347324"/>
            </a:xfrm>
          </p:grpSpPr>
          <p:grpSp>
            <p:nvGrpSpPr>
              <p:cNvPr id="23" name="Group 22">
                <a:extLst>
                  <a:ext uri="{FF2B5EF4-FFF2-40B4-BE49-F238E27FC236}">
                    <a16:creationId xmlns:a16="http://schemas.microsoft.com/office/drawing/2014/main" id="{D35A91C2-3114-27D3-AB1E-E9BF9856EAC7}"/>
                  </a:ext>
                </a:extLst>
              </p:cNvPr>
              <p:cNvGrpSpPr/>
              <p:nvPr/>
            </p:nvGrpSpPr>
            <p:grpSpPr>
              <a:xfrm>
                <a:off x="5289902" y="1196763"/>
                <a:ext cx="3644533" cy="2347324"/>
                <a:chOff x="6037801" y="0"/>
                <a:chExt cx="3029177" cy="2186833"/>
              </a:xfrm>
            </p:grpSpPr>
            <p:pic>
              <p:nvPicPr>
                <p:cNvPr id="35" name="Picture 34">
                  <a:extLst>
                    <a:ext uri="{FF2B5EF4-FFF2-40B4-BE49-F238E27FC236}">
                      <a16:creationId xmlns:a16="http://schemas.microsoft.com/office/drawing/2014/main" id="{2B35098D-8520-6922-E6AD-2733C7B4B09B}"/>
                    </a:ext>
                  </a:extLst>
                </p:cNvPr>
                <p:cNvPicPr>
                  <a:picLocks noChangeAspect="1"/>
                </p:cNvPicPr>
                <p:nvPr/>
              </p:nvPicPr>
              <p:blipFill>
                <a:blip r:embed="rId12"/>
                <a:stretch>
                  <a:fillRect/>
                </a:stretch>
              </p:blipFill>
              <p:spPr>
                <a:xfrm>
                  <a:off x="6037801" y="330398"/>
                  <a:ext cx="594069" cy="1165860"/>
                </a:xfrm>
                <a:prstGeom prst="rect">
                  <a:avLst/>
                </a:prstGeom>
              </p:spPr>
            </p:pic>
            <p:sp>
              <p:nvSpPr>
                <p:cNvPr id="42" name="Oval 41">
                  <a:extLst>
                    <a:ext uri="{FF2B5EF4-FFF2-40B4-BE49-F238E27FC236}">
                      <a16:creationId xmlns:a16="http://schemas.microsoft.com/office/drawing/2014/main" id="{7CFBBDF2-D2D2-2774-1F31-5F5C95EBEEE5}"/>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4E559FD3-5191-0E75-59E1-F52B3F6CC972}"/>
                    </a:ext>
                  </a:extLst>
                </p:cNvPr>
                <p:cNvCxnSpPr>
                  <a:cxnSpLocks/>
                  <a:stCxn id="42"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1A2193A-78A4-30F1-E27F-7C2F08BAA722}"/>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40414FC2-97C5-D94C-86F9-E7B1DFB3DFFF}"/>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Straight Arrow Connector 23">
                <a:extLst>
                  <a:ext uri="{FF2B5EF4-FFF2-40B4-BE49-F238E27FC236}">
                    <a16:creationId xmlns:a16="http://schemas.microsoft.com/office/drawing/2014/main" id="{1E83B2F8-D0B2-0C31-DC77-08A3FCD2A33F}"/>
                  </a:ext>
                </a:extLst>
              </p:cNvPr>
              <p:cNvCxnSpPr>
                <a:cxnSpLocks/>
              </p:cNvCxnSpPr>
              <p:nvPr/>
            </p:nvCxnSpPr>
            <p:spPr>
              <a:xfrm flipV="1">
                <a:off x="7371471" y="2802832"/>
                <a:ext cx="112542" cy="23579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D548954-FA2F-7665-6BEB-B85C1FE834D0}"/>
                  </a:ext>
                </a:extLst>
              </p:cNvPr>
              <p:cNvCxnSpPr>
                <a:cxnSpLocks/>
              </p:cNvCxnSpPr>
              <p:nvPr/>
            </p:nvCxnSpPr>
            <p:spPr>
              <a:xfrm>
                <a:off x="7596554" y="2802831"/>
                <a:ext cx="98474" cy="34833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6232728-4F96-B556-0310-EB40D03BC192}"/>
                  </a:ext>
                </a:extLst>
              </p:cNvPr>
              <p:cNvCxnSpPr>
                <a:cxnSpLocks/>
              </p:cNvCxnSpPr>
              <p:nvPr/>
            </p:nvCxnSpPr>
            <p:spPr>
              <a:xfrm flipH="1">
                <a:off x="7630050" y="2226618"/>
                <a:ext cx="15741" cy="24482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F8AA707-DC3E-76AF-6307-02F8125F2547}"/>
                  </a:ext>
                </a:extLst>
              </p:cNvPr>
              <p:cNvCxnSpPr>
                <a:cxnSpLocks/>
              </p:cNvCxnSpPr>
              <p:nvPr/>
            </p:nvCxnSpPr>
            <p:spPr>
              <a:xfrm flipH="1" flipV="1">
                <a:off x="7767320" y="2083041"/>
                <a:ext cx="44940" cy="29597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BEE4E9D-F3CD-7B80-6794-EC9E69C6EA99}"/>
                  </a:ext>
                </a:extLst>
              </p:cNvPr>
              <p:cNvCxnSpPr>
                <a:cxnSpLocks/>
              </p:cNvCxnSpPr>
              <p:nvPr/>
            </p:nvCxnSpPr>
            <p:spPr>
              <a:xfrm flipH="1" flipV="1">
                <a:off x="7441810" y="2349032"/>
                <a:ext cx="66711" cy="16358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13271AD-DCD0-25E8-31C7-38447BD98BAA}"/>
                  </a:ext>
                </a:extLst>
              </p:cNvPr>
              <p:cNvCxnSpPr>
                <a:cxnSpLocks/>
              </p:cNvCxnSpPr>
              <p:nvPr/>
            </p:nvCxnSpPr>
            <p:spPr>
              <a:xfrm flipH="1">
                <a:off x="7596554" y="2601826"/>
                <a:ext cx="170766" cy="86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9" name="Picture 18">
              <a:extLst>
                <a:ext uri="{FF2B5EF4-FFF2-40B4-BE49-F238E27FC236}">
                  <a16:creationId xmlns:a16="http://schemas.microsoft.com/office/drawing/2014/main" id="{E2F64744-C975-5BF9-B7ED-BB5945D6F336}"/>
                </a:ext>
              </a:extLst>
            </p:cNvPr>
            <p:cNvPicPr>
              <a:picLocks noChangeAspect="1"/>
            </p:cNvPicPr>
            <p:nvPr/>
          </p:nvPicPr>
          <p:blipFill rotWithShape="1">
            <a:blip r:embed="rId13"/>
            <a:srcRect l="19430" t="13650" r="13319" b="16183"/>
            <a:stretch/>
          </p:blipFill>
          <p:spPr>
            <a:xfrm>
              <a:off x="6480120" y="1196763"/>
              <a:ext cx="2376824" cy="2347636"/>
            </a:xfrm>
            <a:prstGeom prst="rect">
              <a:avLst/>
            </a:prstGeom>
          </p:spPr>
        </p:pic>
      </p:grpSp>
    </p:spTree>
    <p:extLst>
      <p:ext uri="{BB962C8B-B14F-4D97-AF65-F5344CB8AC3E}">
        <p14:creationId xmlns:p14="http://schemas.microsoft.com/office/powerpoint/2010/main" val="4791616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descr="Chart, scatter chart&#10;&#10;Description automatically generated">
            <a:extLst>
              <a:ext uri="{FF2B5EF4-FFF2-40B4-BE49-F238E27FC236}">
                <a16:creationId xmlns:a16="http://schemas.microsoft.com/office/drawing/2014/main" id="{3E8BD19B-787B-9C83-174B-66D9718FC151}"/>
              </a:ext>
            </a:extLst>
          </p:cNvPr>
          <p:cNvPicPr>
            <a:picLocks noChangeAspect="1"/>
          </p:cNvPicPr>
          <p:nvPr/>
        </p:nvPicPr>
        <p:blipFill>
          <a:blip r:embed="rId3"/>
          <a:stretch>
            <a:fillRect/>
          </a:stretch>
        </p:blipFill>
        <p:spPr>
          <a:xfrm>
            <a:off x="6448864" y="2170551"/>
            <a:ext cx="4299000" cy="4044302"/>
          </a:xfrm>
          <a:prstGeom prst="rect">
            <a:avLst/>
          </a:prstGeom>
        </p:spPr>
      </p:pic>
      <p:sp>
        <p:nvSpPr>
          <p:cNvPr id="2" name="TextBox 1">
            <a:extLst>
              <a:ext uri="{FF2B5EF4-FFF2-40B4-BE49-F238E27FC236}">
                <a16:creationId xmlns:a16="http://schemas.microsoft.com/office/drawing/2014/main" id="{064875FF-7FA0-6642-ABD5-20E75E670A95}"/>
              </a:ext>
            </a:extLst>
          </p:cNvPr>
          <p:cNvSpPr txBox="1"/>
          <p:nvPr/>
        </p:nvSpPr>
        <p:spPr>
          <a:xfrm>
            <a:off x="6875290" y="6496202"/>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grpSp>
        <p:nvGrpSpPr>
          <p:cNvPr id="3" name="Group 2">
            <a:extLst>
              <a:ext uri="{FF2B5EF4-FFF2-40B4-BE49-F238E27FC236}">
                <a16:creationId xmlns:a16="http://schemas.microsoft.com/office/drawing/2014/main" id="{C1AFAFAE-709B-46B0-7372-7A658E346D70}"/>
              </a:ext>
            </a:extLst>
          </p:cNvPr>
          <p:cNvGrpSpPr/>
          <p:nvPr/>
        </p:nvGrpSpPr>
        <p:grpSpPr>
          <a:xfrm>
            <a:off x="278529" y="1108069"/>
            <a:ext cx="1154121" cy="5527079"/>
            <a:chOff x="-65938" y="-19880"/>
            <a:chExt cx="1309265" cy="6568349"/>
          </a:xfrm>
        </p:grpSpPr>
        <p:grpSp>
          <p:nvGrpSpPr>
            <p:cNvPr id="5" name="Group 4">
              <a:extLst>
                <a:ext uri="{FF2B5EF4-FFF2-40B4-BE49-F238E27FC236}">
                  <a16:creationId xmlns:a16="http://schemas.microsoft.com/office/drawing/2014/main" id="{DEE549FD-1769-50C8-892F-7B87CBC85BFA}"/>
                </a:ext>
              </a:extLst>
            </p:cNvPr>
            <p:cNvGrpSpPr/>
            <p:nvPr/>
          </p:nvGrpSpPr>
          <p:grpSpPr>
            <a:xfrm>
              <a:off x="-65938" y="-17237"/>
              <a:ext cx="1006897" cy="6476652"/>
              <a:chOff x="-75652" y="275227"/>
              <a:chExt cx="1006897" cy="6476652"/>
            </a:xfrm>
          </p:grpSpPr>
          <p:pic>
            <p:nvPicPr>
              <p:cNvPr id="7" name="Picture 6">
                <a:extLst>
                  <a:ext uri="{FF2B5EF4-FFF2-40B4-BE49-F238E27FC236}">
                    <a16:creationId xmlns:a16="http://schemas.microsoft.com/office/drawing/2014/main" id="{F97D8FFA-1DA2-1B85-E9DA-C8B1FE85C166}"/>
                  </a:ext>
                </a:extLst>
              </p:cNvPr>
              <p:cNvPicPr>
                <a:picLocks noChangeAspect="1"/>
              </p:cNvPicPr>
              <p:nvPr/>
            </p:nvPicPr>
            <p:blipFill rotWithShape="1">
              <a:blip r:embed="rId4"/>
              <a:srcRect l="20388" t="6368" r="23208" b="38492"/>
              <a:stretch/>
            </p:blipFill>
            <p:spPr>
              <a:xfrm>
                <a:off x="-5574" y="1268928"/>
                <a:ext cx="850636" cy="824803"/>
              </a:xfrm>
              <a:prstGeom prst="rect">
                <a:avLst/>
              </a:prstGeom>
              <a:ln>
                <a:noFill/>
              </a:ln>
              <a:effectLst>
                <a:softEdge rad="112500"/>
              </a:effectLst>
            </p:spPr>
          </p:pic>
          <p:pic>
            <p:nvPicPr>
              <p:cNvPr id="8" name="Picture 7">
                <a:extLst>
                  <a:ext uri="{FF2B5EF4-FFF2-40B4-BE49-F238E27FC236}">
                    <a16:creationId xmlns:a16="http://schemas.microsoft.com/office/drawing/2014/main" id="{3B3DD71A-7A4B-D91B-E852-136A0514454F}"/>
                  </a:ext>
                </a:extLst>
              </p:cNvPr>
              <p:cNvPicPr>
                <a:picLocks noChangeAspect="1"/>
              </p:cNvPicPr>
              <p:nvPr/>
            </p:nvPicPr>
            <p:blipFill rotWithShape="1">
              <a:blip r:embed="rId5"/>
              <a:srcRect l="21150" r="26332" b="-2001"/>
              <a:stretch/>
            </p:blipFill>
            <p:spPr>
              <a:xfrm>
                <a:off x="9594" y="275227"/>
                <a:ext cx="786384" cy="963514"/>
              </a:xfrm>
              <a:prstGeom prst="rect">
                <a:avLst/>
              </a:prstGeom>
              <a:ln>
                <a:noFill/>
              </a:ln>
              <a:effectLst>
                <a:softEdge rad="112500"/>
              </a:effectLst>
            </p:spPr>
          </p:pic>
          <p:pic>
            <p:nvPicPr>
              <p:cNvPr id="10" name="Picture 9">
                <a:extLst>
                  <a:ext uri="{FF2B5EF4-FFF2-40B4-BE49-F238E27FC236}">
                    <a16:creationId xmlns:a16="http://schemas.microsoft.com/office/drawing/2014/main" id="{468020D0-74D0-333D-E7F3-10E0A665D841}"/>
                  </a:ext>
                </a:extLst>
              </p:cNvPr>
              <p:cNvPicPr>
                <a:picLocks noChangeAspect="1"/>
              </p:cNvPicPr>
              <p:nvPr/>
            </p:nvPicPr>
            <p:blipFill rotWithShape="1">
              <a:blip r:embed="rId6"/>
              <a:srcRect l="-1" t="9514" r="41742" b="47141"/>
              <a:stretch/>
            </p:blipFill>
            <p:spPr>
              <a:xfrm>
                <a:off x="-19250" y="2197016"/>
                <a:ext cx="808480" cy="882328"/>
              </a:xfrm>
              <a:prstGeom prst="rect">
                <a:avLst/>
              </a:prstGeom>
              <a:ln>
                <a:noFill/>
              </a:ln>
              <a:effectLst>
                <a:softEdge rad="112500"/>
              </a:effectLst>
            </p:spPr>
          </p:pic>
          <p:pic>
            <p:nvPicPr>
              <p:cNvPr id="11" name="Picture 10">
                <a:extLst>
                  <a:ext uri="{FF2B5EF4-FFF2-40B4-BE49-F238E27FC236}">
                    <a16:creationId xmlns:a16="http://schemas.microsoft.com/office/drawing/2014/main" id="{7401AF79-3500-9194-12BA-0F9F87E1035E}"/>
                  </a:ext>
                </a:extLst>
              </p:cNvPr>
              <p:cNvPicPr>
                <a:picLocks noChangeAspect="1"/>
              </p:cNvPicPr>
              <p:nvPr/>
            </p:nvPicPr>
            <p:blipFill rotWithShape="1">
              <a:blip r:embed="rId7"/>
              <a:srcRect l="15925" t="5321" r="17485" b="54148"/>
              <a:stretch/>
            </p:blipFill>
            <p:spPr>
              <a:xfrm>
                <a:off x="-75652" y="3068712"/>
                <a:ext cx="1006897" cy="963514"/>
              </a:xfrm>
              <a:prstGeom prst="rect">
                <a:avLst/>
              </a:prstGeom>
              <a:ln>
                <a:noFill/>
              </a:ln>
              <a:effectLst>
                <a:softEdge rad="112500"/>
              </a:effectLst>
            </p:spPr>
          </p:pic>
          <p:pic>
            <p:nvPicPr>
              <p:cNvPr id="12" name="Picture 11">
                <a:extLst>
                  <a:ext uri="{FF2B5EF4-FFF2-40B4-BE49-F238E27FC236}">
                    <a16:creationId xmlns:a16="http://schemas.microsoft.com/office/drawing/2014/main" id="{C1AF5933-1573-B01C-74D2-DBFE96D921C4}"/>
                  </a:ext>
                </a:extLst>
              </p:cNvPr>
              <p:cNvPicPr>
                <a:picLocks noChangeAspect="1"/>
              </p:cNvPicPr>
              <p:nvPr/>
            </p:nvPicPr>
            <p:blipFill rotWithShape="1">
              <a:blip r:embed="rId8"/>
              <a:srcRect l="20209" r="7782"/>
              <a:stretch/>
            </p:blipFill>
            <p:spPr>
              <a:xfrm>
                <a:off x="-18398" y="4055672"/>
                <a:ext cx="867235" cy="882327"/>
              </a:xfrm>
              <a:prstGeom prst="rect">
                <a:avLst/>
              </a:prstGeom>
              <a:ln>
                <a:noFill/>
              </a:ln>
              <a:effectLst>
                <a:softEdge rad="112500"/>
              </a:effectLst>
            </p:spPr>
          </p:pic>
          <p:pic>
            <p:nvPicPr>
              <p:cNvPr id="13" name="Picture 12">
                <a:extLst>
                  <a:ext uri="{FF2B5EF4-FFF2-40B4-BE49-F238E27FC236}">
                    <a16:creationId xmlns:a16="http://schemas.microsoft.com/office/drawing/2014/main" id="{C0967572-FABA-931A-570E-4F41C38E821B}"/>
                  </a:ext>
                </a:extLst>
              </p:cNvPr>
              <p:cNvPicPr>
                <a:picLocks noChangeAspect="1"/>
              </p:cNvPicPr>
              <p:nvPr/>
            </p:nvPicPr>
            <p:blipFill rotWithShape="1">
              <a:blip r:embed="rId9"/>
              <a:srcRect l="24594" r="39739" b="25759"/>
              <a:stretch/>
            </p:blipFill>
            <p:spPr>
              <a:xfrm>
                <a:off x="9594" y="4932759"/>
                <a:ext cx="786384" cy="963515"/>
              </a:xfrm>
              <a:prstGeom prst="rect">
                <a:avLst/>
              </a:prstGeom>
              <a:ln>
                <a:noFill/>
              </a:ln>
              <a:effectLst>
                <a:softEdge rad="112500"/>
              </a:effectLst>
            </p:spPr>
          </p:pic>
          <p:pic>
            <p:nvPicPr>
              <p:cNvPr id="14" name="Picture 13">
                <a:extLst>
                  <a:ext uri="{FF2B5EF4-FFF2-40B4-BE49-F238E27FC236}">
                    <a16:creationId xmlns:a16="http://schemas.microsoft.com/office/drawing/2014/main" id="{99966AFB-5C1F-8EBA-ACDD-3CEC4BACF5E7}"/>
                  </a:ext>
                </a:extLst>
              </p:cNvPr>
              <p:cNvPicPr>
                <a:picLocks noChangeAspect="1"/>
              </p:cNvPicPr>
              <p:nvPr/>
            </p:nvPicPr>
            <p:blipFill rotWithShape="1">
              <a:blip r:embed="rId10"/>
              <a:srcRect l="18134" t="11809" r="30185" b="13721"/>
              <a:stretch/>
            </p:blipFill>
            <p:spPr>
              <a:xfrm>
                <a:off x="-7453" y="5943167"/>
                <a:ext cx="867235" cy="808712"/>
              </a:xfrm>
              <a:prstGeom prst="rect">
                <a:avLst/>
              </a:prstGeom>
              <a:ln>
                <a:noFill/>
              </a:ln>
              <a:effectLst>
                <a:softEdge rad="112500"/>
              </a:effectLst>
            </p:spPr>
          </p:pic>
        </p:grpSp>
        <p:pic>
          <p:nvPicPr>
            <p:cNvPr id="6" name="Picture 5">
              <a:extLst>
                <a:ext uri="{FF2B5EF4-FFF2-40B4-BE49-F238E27FC236}">
                  <a16:creationId xmlns:a16="http://schemas.microsoft.com/office/drawing/2014/main" id="{1FC91C88-EC3C-81C4-3B1B-3287AFCD4052}"/>
                </a:ext>
              </a:extLst>
            </p:cNvPr>
            <p:cNvPicPr>
              <a:picLocks noChangeAspect="1"/>
            </p:cNvPicPr>
            <p:nvPr/>
          </p:nvPicPr>
          <p:blipFill rotWithShape="1">
            <a:blip r:embed="rId11"/>
            <a:srcRect l="93657" r="360" b="4224"/>
            <a:stretch/>
          </p:blipFill>
          <p:spPr>
            <a:xfrm>
              <a:off x="774404" y="-19880"/>
              <a:ext cx="468923" cy="6568349"/>
            </a:xfrm>
            <a:prstGeom prst="rect">
              <a:avLst/>
            </a:prstGeom>
          </p:spPr>
        </p:pic>
      </p:grpSp>
      <p:sp>
        <p:nvSpPr>
          <p:cNvPr id="15" name="Title 1">
            <a:extLst>
              <a:ext uri="{FF2B5EF4-FFF2-40B4-BE49-F238E27FC236}">
                <a16:creationId xmlns:a16="http://schemas.microsoft.com/office/drawing/2014/main" id="{DB66AAF9-01E2-E1EE-22AA-010BCDFD8B57}"/>
              </a:ext>
            </a:extLst>
          </p:cNvPr>
          <p:cNvSpPr txBox="1">
            <a:spLocks/>
          </p:cNvSpPr>
          <p:nvPr/>
        </p:nvSpPr>
        <p:spPr>
          <a:xfrm>
            <a:off x="1732320" y="-3659"/>
            <a:ext cx="9001228" cy="8808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b="1" dirty="0">
                <a:solidFill>
                  <a:srgbClr val="D10769"/>
                </a:solidFill>
                <a:latin typeface="+mn-lt"/>
              </a:rPr>
              <a:t>Dispersal</a:t>
            </a:r>
            <a:r>
              <a:rPr lang="en-US" sz="2800" dirty="0">
                <a:latin typeface="+mn-lt"/>
              </a:rPr>
              <a:t> can drive </a:t>
            </a:r>
            <a:r>
              <a:rPr lang="en-US" sz="2800" b="1" dirty="0">
                <a:solidFill>
                  <a:srgbClr val="C00000"/>
                </a:solidFill>
                <a:latin typeface="+mn-lt"/>
              </a:rPr>
              <a:t>regional extirpation</a:t>
            </a:r>
            <a:r>
              <a:rPr lang="en-US" sz="2800" dirty="0">
                <a:latin typeface="+mn-lt"/>
              </a:rPr>
              <a:t> if the majority of local sites function as</a:t>
            </a:r>
            <a:r>
              <a:rPr lang="en-US" sz="2800" b="1" dirty="0">
                <a:solidFill>
                  <a:srgbClr val="C00000"/>
                </a:solidFill>
                <a:latin typeface="+mn-lt"/>
              </a:rPr>
              <a:t> population sinks</a:t>
            </a:r>
            <a:r>
              <a:rPr lang="en-US" sz="2800" dirty="0">
                <a:latin typeface="+mn-lt"/>
              </a:rPr>
              <a:t>.</a:t>
            </a:r>
          </a:p>
        </p:txBody>
      </p:sp>
      <p:pic>
        <p:nvPicPr>
          <p:cNvPr id="16" name="Picture 15">
            <a:extLst>
              <a:ext uri="{FF2B5EF4-FFF2-40B4-BE49-F238E27FC236}">
                <a16:creationId xmlns:a16="http://schemas.microsoft.com/office/drawing/2014/main" id="{661BBDAE-8992-885D-8743-F88164BD763F}"/>
              </a:ext>
            </a:extLst>
          </p:cNvPr>
          <p:cNvPicPr>
            <a:picLocks noChangeAspect="1"/>
          </p:cNvPicPr>
          <p:nvPr/>
        </p:nvPicPr>
        <p:blipFill rotWithShape="1">
          <a:blip r:embed="rId12"/>
          <a:srcRect l="52599" r="6417"/>
          <a:stretch/>
        </p:blipFill>
        <p:spPr>
          <a:xfrm>
            <a:off x="1444136" y="1144245"/>
            <a:ext cx="3111287" cy="5713755"/>
          </a:xfrm>
          <a:prstGeom prst="rect">
            <a:avLst/>
          </a:prstGeom>
        </p:spPr>
      </p:pic>
      <p:sp>
        <p:nvSpPr>
          <p:cNvPr id="17" name="TextBox 16">
            <a:extLst>
              <a:ext uri="{FF2B5EF4-FFF2-40B4-BE49-F238E27FC236}">
                <a16:creationId xmlns:a16="http://schemas.microsoft.com/office/drawing/2014/main" id="{E17E4807-1713-F874-DB4F-E8A4CB87EBE6}"/>
              </a:ext>
            </a:extLst>
          </p:cNvPr>
          <p:cNvSpPr txBox="1"/>
          <p:nvPr/>
        </p:nvSpPr>
        <p:spPr>
          <a:xfrm>
            <a:off x="1712492" y="941158"/>
            <a:ext cx="2794000" cy="307777"/>
          </a:xfrm>
          <a:prstGeom prst="rect">
            <a:avLst/>
          </a:prstGeom>
          <a:noFill/>
        </p:spPr>
        <p:txBody>
          <a:bodyPr wrap="square" rtlCol="0">
            <a:spAutoFit/>
          </a:bodyPr>
          <a:lstStyle/>
          <a:p>
            <a:pPr algn="ctr"/>
            <a:r>
              <a:rPr lang="en-US" sz="1400" dirty="0">
                <a:cs typeface="Franklin Gothic Medium"/>
              </a:rPr>
              <a:t>Proportion of 7 Sites Occupied</a:t>
            </a:r>
          </a:p>
        </p:txBody>
      </p:sp>
      <p:sp>
        <p:nvSpPr>
          <p:cNvPr id="42" name="Title 1">
            <a:extLst>
              <a:ext uri="{FF2B5EF4-FFF2-40B4-BE49-F238E27FC236}">
                <a16:creationId xmlns:a16="http://schemas.microsoft.com/office/drawing/2014/main" id="{545089DB-71D2-6056-F5BF-2CF45CCA15C5}"/>
              </a:ext>
            </a:extLst>
          </p:cNvPr>
          <p:cNvSpPr txBox="1">
            <a:spLocks/>
          </p:cNvSpPr>
          <p:nvPr/>
        </p:nvSpPr>
        <p:spPr>
          <a:xfrm>
            <a:off x="5768504" y="1248935"/>
            <a:ext cx="5645259" cy="8808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In contrast to the </a:t>
            </a:r>
            <a:r>
              <a:rPr lang="en-US" sz="2800" b="1" dirty="0">
                <a:solidFill>
                  <a:srgbClr val="C00000"/>
                </a:solidFill>
                <a:latin typeface="+mn-lt"/>
              </a:rPr>
              <a:t>rescue effect </a:t>
            </a:r>
            <a:r>
              <a:rPr lang="en-US" sz="2800" dirty="0">
                <a:latin typeface="+mn-lt"/>
              </a:rPr>
              <a:t>observed in </a:t>
            </a:r>
            <a:r>
              <a:rPr lang="en-US" sz="2800" dirty="0" err="1">
                <a:latin typeface="+mn-lt"/>
              </a:rPr>
              <a:t>Hanski</a:t>
            </a:r>
            <a:r>
              <a:rPr lang="en-US" sz="2800" dirty="0">
                <a:latin typeface="+mn-lt"/>
              </a:rPr>
              <a:t>!</a:t>
            </a:r>
          </a:p>
        </p:txBody>
      </p:sp>
      <p:cxnSp>
        <p:nvCxnSpPr>
          <p:cNvPr id="43" name="Straight Arrow Connector 42">
            <a:extLst>
              <a:ext uri="{FF2B5EF4-FFF2-40B4-BE49-F238E27FC236}">
                <a16:creationId xmlns:a16="http://schemas.microsoft.com/office/drawing/2014/main" id="{04111023-0D9F-EC0D-1BE8-D4A6E0A81679}"/>
              </a:ext>
            </a:extLst>
          </p:cNvPr>
          <p:cNvCxnSpPr>
            <a:cxnSpLocks/>
          </p:cNvCxnSpPr>
          <p:nvPr/>
        </p:nvCxnSpPr>
        <p:spPr>
          <a:xfrm>
            <a:off x="6601995" y="2485007"/>
            <a:ext cx="2176245" cy="10934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571CE26-EFE6-52F1-FA47-189F24516A94}"/>
              </a:ext>
            </a:extLst>
          </p:cNvPr>
          <p:cNvSpPr txBox="1"/>
          <p:nvPr/>
        </p:nvSpPr>
        <p:spPr>
          <a:xfrm>
            <a:off x="5044442" y="2003744"/>
            <a:ext cx="1557554" cy="1938992"/>
          </a:xfrm>
          <a:prstGeom prst="rect">
            <a:avLst/>
          </a:prstGeom>
          <a:noFill/>
        </p:spPr>
        <p:txBody>
          <a:bodyPr wrap="square">
            <a:spAutoFit/>
          </a:bodyPr>
          <a:lstStyle/>
          <a:p>
            <a:r>
              <a:rPr lang="en-US" sz="2000" dirty="0"/>
              <a:t>star points recalculated with </a:t>
            </a:r>
            <a:r>
              <a:rPr lang="en-US" sz="2000" b="1" dirty="0">
                <a:solidFill>
                  <a:srgbClr val="C00000"/>
                </a:solidFill>
              </a:rPr>
              <a:t>rescue effect </a:t>
            </a:r>
            <a:r>
              <a:rPr lang="en-US" sz="2000" dirty="0"/>
              <a:t>from </a:t>
            </a:r>
            <a:r>
              <a:rPr lang="en-US" sz="2000" dirty="0" err="1"/>
              <a:t>Levins</a:t>
            </a:r>
            <a:r>
              <a:rPr lang="en-US" sz="2000" dirty="0"/>
              <a:t>’ model</a:t>
            </a:r>
            <a:endParaRPr lang="en-US" sz="2000" dirty="0">
              <a:effectLst/>
            </a:endParaRPr>
          </a:p>
        </p:txBody>
      </p:sp>
      <p:sp>
        <p:nvSpPr>
          <p:cNvPr id="46" name="TextBox 45">
            <a:extLst>
              <a:ext uri="{FF2B5EF4-FFF2-40B4-BE49-F238E27FC236}">
                <a16:creationId xmlns:a16="http://schemas.microsoft.com/office/drawing/2014/main" id="{94B59D39-6D39-85C0-3BBC-C4193D78B0EA}"/>
              </a:ext>
            </a:extLst>
          </p:cNvPr>
          <p:cNvSpPr txBox="1"/>
          <p:nvPr/>
        </p:nvSpPr>
        <p:spPr>
          <a:xfrm>
            <a:off x="6875290" y="6258037"/>
            <a:ext cx="5316710" cy="369332"/>
          </a:xfrm>
          <a:prstGeom prst="rect">
            <a:avLst/>
          </a:prstGeom>
          <a:noFill/>
        </p:spPr>
        <p:txBody>
          <a:bodyPr wrap="square" rtlCol="0">
            <a:spAutoFit/>
          </a:bodyPr>
          <a:lstStyle/>
          <a:p>
            <a:pPr algn="r"/>
            <a:r>
              <a:rPr lang="en-US" dirty="0" err="1">
                <a:cs typeface="Franklin Gothic Medium"/>
              </a:rPr>
              <a:t>Hanski</a:t>
            </a:r>
            <a:r>
              <a:rPr lang="en-US" dirty="0">
                <a:cs typeface="Franklin Gothic Medium"/>
              </a:rPr>
              <a:t> et al. 1996. </a:t>
            </a:r>
            <a:r>
              <a:rPr lang="en-US" i="1" dirty="0">
                <a:cs typeface="Franklin Gothic Medium"/>
              </a:rPr>
              <a:t>The American Naturalist.</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4733296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DB66AAF9-01E2-E1EE-22AA-010BCDFD8B57}"/>
              </a:ext>
            </a:extLst>
          </p:cNvPr>
          <p:cNvSpPr txBox="1">
            <a:spLocks/>
          </p:cNvSpPr>
          <p:nvPr/>
        </p:nvSpPr>
        <p:spPr>
          <a:xfrm>
            <a:off x="1732320" y="-3659"/>
            <a:ext cx="8600400" cy="8808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endParaRPr lang="en-US" sz="2800" dirty="0">
              <a:latin typeface="+mn-lt"/>
            </a:endParaRPr>
          </a:p>
        </p:txBody>
      </p:sp>
      <p:sp>
        <p:nvSpPr>
          <p:cNvPr id="46" name="TextBox 45">
            <a:extLst>
              <a:ext uri="{FF2B5EF4-FFF2-40B4-BE49-F238E27FC236}">
                <a16:creationId xmlns:a16="http://schemas.microsoft.com/office/drawing/2014/main" id="{94B59D39-6D39-85C0-3BBC-C4193D78B0EA}"/>
              </a:ext>
            </a:extLst>
          </p:cNvPr>
          <p:cNvSpPr txBox="1"/>
          <p:nvPr/>
        </p:nvSpPr>
        <p:spPr>
          <a:xfrm>
            <a:off x="6875290" y="6488668"/>
            <a:ext cx="5316710" cy="369332"/>
          </a:xfrm>
          <a:prstGeom prst="rect">
            <a:avLst/>
          </a:prstGeom>
          <a:noFill/>
        </p:spPr>
        <p:txBody>
          <a:bodyPr wrap="square" rtlCol="0">
            <a:spAutoFit/>
          </a:bodyPr>
          <a:lstStyle/>
          <a:p>
            <a:pPr algn="r"/>
            <a:r>
              <a:rPr lang="en-US" dirty="0">
                <a:cs typeface="Franklin Gothic Medium"/>
              </a:rPr>
              <a:t>Pulliam 1988. </a:t>
            </a:r>
            <a:r>
              <a:rPr lang="en-US" i="1" dirty="0">
                <a:cs typeface="Franklin Gothic Medium"/>
              </a:rPr>
              <a:t>The American Naturalist.</a:t>
            </a:r>
            <a:r>
              <a:rPr lang="en-US" dirty="0">
                <a:cs typeface="Franklin Gothic Medium"/>
              </a:rPr>
              <a:t> </a:t>
            </a:r>
            <a:endParaRPr lang="en-US" dirty="0">
              <a:latin typeface="+mj-lt"/>
              <a:cs typeface="Franklin Gothic Medium"/>
            </a:endParaRPr>
          </a:p>
        </p:txBody>
      </p:sp>
      <p:sp>
        <p:nvSpPr>
          <p:cNvPr id="18" name="Title 1">
            <a:extLst>
              <a:ext uri="{FF2B5EF4-FFF2-40B4-BE49-F238E27FC236}">
                <a16:creationId xmlns:a16="http://schemas.microsoft.com/office/drawing/2014/main" id="{D709622D-2B8F-FD24-4615-EC1CE6175EDC}"/>
              </a:ext>
            </a:extLst>
          </p:cNvPr>
          <p:cNvSpPr txBox="1">
            <a:spLocks/>
          </p:cNvSpPr>
          <p:nvPr/>
        </p:nvSpPr>
        <p:spPr>
          <a:xfrm>
            <a:off x="1732320" y="180160"/>
            <a:ext cx="8432760" cy="8808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3200" b="1" dirty="0">
                <a:solidFill>
                  <a:srgbClr val="C00000"/>
                </a:solidFill>
                <a:latin typeface="+mn-lt"/>
              </a:rPr>
              <a:t>Source-sink</a:t>
            </a:r>
            <a:r>
              <a:rPr lang="en-US" sz="3200" dirty="0">
                <a:latin typeface="+mn-lt"/>
              </a:rPr>
              <a:t> theory describes how variation in habitat may affect population dynamics.</a:t>
            </a:r>
          </a:p>
        </p:txBody>
      </p:sp>
      <p:pic>
        <p:nvPicPr>
          <p:cNvPr id="28674" name="Picture 2" descr="Learn About Sink Populations | Chegg.com">
            <a:extLst>
              <a:ext uri="{FF2B5EF4-FFF2-40B4-BE49-F238E27FC236}">
                <a16:creationId xmlns:a16="http://schemas.microsoft.com/office/drawing/2014/main" id="{FB6B3DEB-DEBE-A93C-9F0F-A5E44AF18D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106"/>
          <a:stretch/>
        </p:blipFill>
        <p:spPr bwMode="auto">
          <a:xfrm>
            <a:off x="5796280" y="1659236"/>
            <a:ext cx="6146800" cy="386358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9B1454C2-882C-71C9-85FA-242A36F7C060}"/>
              </a:ext>
            </a:extLst>
          </p:cNvPr>
          <p:cNvSpPr txBox="1">
            <a:spLocks/>
          </p:cNvSpPr>
          <p:nvPr/>
        </p:nvSpPr>
        <p:spPr>
          <a:xfrm>
            <a:off x="553760" y="1481172"/>
            <a:ext cx="5770840" cy="262914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457200" indent="-457200">
              <a:buFont typeface="Arial" panose="020B0604020202020204" pitchFamily="34" charset="0"/>
              <a:buChar char="•"/>
            </a:pPr>
            <a:r>
              <a:rPr lang="en-US" sz="2800" dirty="0">
                <a:latin typeface="+mn-lt"/>
              </a:rPr>
              <a:t>Dispersal can drive </a:t>
            </a:r>
            <a:r>
              <a:rPr lang="en-US" sz="2800" b="1" dirty="0">
                <a:solidFill>
                  <a:srgbClr val="C00000"/>
                </a:solidFill>
                <a:latin typeface="+mn-lt"/>
              </a:rPr>
              <a:t>extinction</a:t>
            </a:r>
            <a:r>
              <a:rPr lang="en-US" sz="2800" dirty="0">
                <a:latin typeface="+mn-lt"/>
              </a:rPr>
              <a:t> if  the majority of sites function as</a:t>
            </a:r>
            <a:r>
              <a:rPr lang="en-US" sz="2800" b="1" dirty="0">
                <a:solidFill>
                  <a:srgbClr val="C00000"/>
                </a:solidFill>
                <a:latin typeface="+mn-lt"/>
              </a:rPr>
              <a:t> population sinks</a:t>
            </a:r>
            <a:r>
              <a:rPr lang="en-US" sz="2800" dirty="0">
                <a:latin typeface="+mn-lt"/>
              </a:rPr>
              <a:t>.</a:t>
            </a:r>
          </a:p>
          <a:p>
            <a:pPr marL="457200" indent="-457200">
              <a:buFont typeface="Arial" panose="020B0604020202020204" pitchFamily="34" charset="0"/>
              <a:buChar char="•"/>
            </a:pPr>
            <a:r>
              <a:rPr lang="en-US" sz="2800" dirty="0">
                <a:latin typeface="+mn-lt"/>
              </a:rPr>
              <a:t>An </a:t>
            </a:r>
            <a:r>
              <a:rPr lang="en-US" sz="2800" b="1" dirty="0">
                <a:solidFill>
                  <a:srgbClr val="C00000"/>
                </a:solidFill>
                <a:latin typeface="+mn-lt"/>
              </a:rPr>
              <a:t>ecological trap</a:t>
            </a:r>
            <a:r>
              <a:rPr lang="en-US" sz="2800" dirty="0">
                <a:latin typeface="+mn-lt"/>
              </a:rPr>
              <a:t> is an organism’s preference for poor quality habitat</a:t>
            </a:r>
          </a:p>
          <a:p>
            <a:pPr marL="914400" lvl="1" indent="-457200">
              <a:buFont typeface="Arial" panose="020B0604020202020204" pitchFamily="34" charset="0"/>
              <a:buChar char="•"/>
            </a:pPr>
            <a:r>
              <a:rPr lang="en-US" sz="1900" dirty="0"/>
              <a:t>Ex: polarized light pollution &amp; insect ovipositing</a:t>
            </a:r>
            <a:endParaRPr lang="en-US" sz="1900" dirty="0">
              <a:latin typeface="+mn-lt"/>
            </a:endParaRPr>
          </a:p>
        </p:txBody>
      </p:sp>
      <p:sp>
        <p:nvSpPr>
          <p:cNvPr id="4" name="Rectangle 3">
            <a:extLst>
              <a:ext uri="{FF2B5EF4-FFF2-40B4-BE49-F238E27FC236}">
                <a16:creationId xmlns:a16="http://schemas.microsoft.com/office/drawing/2014/main" id="{DF5CC473-C28E-9B86-3F6A-56DF99F2E4B6}"/>
              </a:ext>
            </a:extLst>
          </p:cNvPr>
          <p:cNvSpPr/>
          <p:nvPr/>
        </p:nvSpPr>
        <p:spPr>
          <a:xfrm>
            <a:off x="325160" y="2823582"/>
            <a:ext cx="5999440" cy="1706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439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DB66AAF9-01E2-E1EE-22AA-010BCDFD8B57}"/>
              </a:ext>
            </a:extLst>
          </p:cNvPr>
          <p:cNvSpPr txBox="1">
            <a:spLocks/>
          </p:cNvSpPr>
          <p:nvPr/>
        </p:nvSpPr>
        <p:spPr>
          <a:xfrm>
            <a:off x="1732320" y="-3659"/>
            <a:ext cx="8600400" cy="8808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endParaRPr lang="en-US" sz="2800" dirty="0">
              <a:latin typeface="+mn-lt"/>
            </a:endParaRPr>
          </a:p>
        </p:txBody>
      </p:sp>
      <p:sp>
        <p:nvSpPr>
          <p:cNvPr id="46" name="TextBox 45">
            <a:extLst>
              <a:ext uri="{FF2B5EF4-FFF2-40B4-BE49-F238E27FC236}">
                <a16:creationId xmlns:a16="http://schemas.microsoft.com/office/drawing/2014/main" id="{94B59D39-6D39-85C0-3BBC-C4193D78B0EA}"/>
              </a:ext>
            </a:extLst>
          </p:cNvPr>
          <p:cNvSpPr txBox="1"/>
          <p:nvPr/>
        </p:nvSpPr>
        <p:spPr>
          <a:xfrm>
            <a:off x="6875290" y="6488668"/>
            <a:ext cx="5316710" cy="369332"/>
          </a:xfrm>
          <a:prstGeom prst="rect">
            <a:avLst/>
          </a:prstGeom>
          <a:noFill/>
        </p:spPr>
        <p:txBody>
          <a:bodyPr wrap="square" rtlCol="0">
            <a:spAutoFit/>
          </a:bodyPr>
          <a:lstStyle/>
          <a:p>
            <a:pPr algn="r"/>
            <a:r>
              <a:rPr lang="en-US" dirty="0">
                <a:cs typeface="Franklin Gothic Medium"/>
              </a:rPr>
              <a:t>Pulliam 1988. </a:t>
            </a:r>
            <a:r>
              <a:rPr lang="en-US" i="1" dirty="0">
                <a:cs typeface="Franklin Gothic Medium"/>
              </a:rPr>
              <a:t>The American Naturalist.</a:t>
            </a:r>
            <a:r>
              <a:rPr lang="en-US" dirty="0">
                <a:cs typeface="Franklin Gothic Medium"/>
              </a:rPr>
              <a:t> </a:t>
            </a:r>
            <a:endParaRPr lang="en-US" dirty="0">
              <a:latin typeface="+mj-lt"/>
              <a:cs typeface="Franklin Gothic Medium"/>
            </a:endParaRPr>
          </a:p>
        </p:txBody>
      </p:sp>
      <p:sp>
        <p:nvSpPr>
          <p:cNvPr id="18" name="Title 1">
            <a:extLst>
              <a:ext uri="{FF2B5EF4-FFF2-40B4-BE49-F238E27FC236}">
                <a16:creationId xmlns:a16="http://schemas.microsoft.com/office/drawing/2014/main" id="{D709622D-2B8F-FD24-4615-EC1CE6175EDC}"/>
              </a:ext>
            </a:extLst>
          </p:cNvPr>
          <p:cNvSpPr txBox="1">
            <a:spLocks/>
          </p:cNvSpPr>
          <p:nvPr/>
        </p:nvSpPr>
        <p:spPr>
          <a:xfrm>
            <a:off x="1732320" y="180160"/>
            <a:ext cx="8432760" cy="8808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3200" b="1" dirty="0">
                <a:solidFill>
                  <a:srgbClr val="C00000"/>
                </a:solidFill>
                <a:latin typeface="+mn-lt"/>
              </a:rPr>
              <a:t>Source-sink</a:t>
            </a:r>
            <a:r>
              <a:rPr lang="en-US" sz="3200" dirty="0">
                <a:latin typeface="+mn-lt"/>
              </a:rPr>
              <a:t> theory describes how variation in habitat may affect population dynamics.</a:t>
            </a:r>
          </a:p>
        </p:txBody>
      </p:sp>
      <p:pic>
        <p:nvPicPr>
          <p:cNvPr id="28674" name="Picture 2" descr="Learn About Sink Populations | Chegg.com">
            <a:extLst>
              <a:ext uri="{FF2B5EF4-FFF2-40B4-BE49-F238E27FC236}">
                <a16:creationId xmlns:a16="http://schemas.microsoft.com/office/drawing/2014/main" id="{FB6B3DEB-DEBE-A93C-9F0F-A5E44AF18D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106"/>
          <a:stretch/>
        </p:blipFill>
        <p:spPr bwMode="auto">
          <a:xfrm>
            <a:off x="5796280" y="1659236"/>
            <a:ext cx="6146800" cy="3863582"/>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3E191BFD-428D-E915-4AC4-C371C8216D8C}"/>
              </a:ext>
            </a:extLst>
          </p:cNvPr>
          <p:cNvSpPr txBox="1">
            <a:spLocks/>
          </p:cNvSpPr>
          <p:nvPr/>
        </p:nvSpPr>
        <p:spPr>
          <a:xfrm>
            <a:off x="553760" y="1481172"/>
            <a:ext cx="5770840" cy="262914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457200" indent="-457200">
              <a:buFont typeface="Arial" panose="020B0604020202020204" pitchFamily="34" charset="0"/>
              <a:buChar char="•"/>
            </a:pPr>
            <a:r>
              <a:rPr lang="en-US" sz="2800" dirty="0">
                <a:latin typeface="+mn-lt"/>
              </a:rPr>
              <a:t>Dispersal can drive </a:t>
            </a:r>
            <a:r>
              <a:rPr lang="en-US" sz="2800" b="1" dirty="0">
                <a:solidFill>
                  <a:srgbClr val="C00000"/>
                </a:solidFill>
                <a:latin typeface="+mn-lt"/>
              </a:rPr>
              <a:t>extinction</a:t>
            </a:r>
            <a:r>
              <a:rPr lang="en-US" sz="2800" dirty="0">
                <a:latin typeface="+mn-lt"/>
              </a:rPr>
              <a:t> if  the majority of sites function as</a:t>
            </a:r>
            <a:r>
              <a:rPr lang="en-US" sz="2800" b="1" dirty="0">
                <a:solidFill>
                  <a:srgbClr val="C00000"/>
                </a:solidFill>
                <a:latin typeface="+mn-lt"/>
              </a:rPr>
              <a:t> population sinks</a:t>
            </a:r>
            <a:r>
              <a:rPr lang="en-US" sz="2800" dirty="0">
                <a:latin typeface="+mn-lt"/>
              </a:rPr>
              <a:t>.</a:t>
            </a:r>
          </a:p>
          <a:p>
            <a:pPr marL="457200" indent="-457200">
              <a:buFont typeface="Arial" panose="020B0604020202020204" pitchFamily="34" charset="0"/>
              <a:buChar char="•"/>
            </a:pPr>
            <a:r>
              <a:rPr lang="en-US" sz="2800" dirty="0">
                <a:latin typeface="+mn-lt"/>
              </a:rPr>
              <a:t>An </a:t>
            </a:r>
            <a:r>
              <a:rPr lang="en-US" sz="2800" b="1" dirty="0">
                <a:solidFill>
                  <a:srgbClr val="C00000"/>
                </a:solidFill>
                <a:latin typeface="+mn-lt"/>
              </a:rPr>
              <a:t>ecological trap</a:t>
            </a:r>
            <a:r>
              <a:rPr lang="en-US" sz="2800" dirty="0">
                <a:latin typeface="+mn-lt"/>
              </a:rPr>
              <a:t> is an organism’s preference for poor quality habitat</a:t>
            </a:r>
          </a:p>
          <a:p>
            <a:pPr marL="914400" lvl="1" indent="-457200">
              <a:buFont typeface="Arial" panose="020B0604020202020204" pitchFamily="34" charset="0"/>
              <a:buChar char="•"/>
            </a:pPr>
            <a:r>
              <a:rPr lang="en-US" sz="1900" dirty="0"/>
              <a:t>Ex: polarized light pollution &amp; insect ovipositing</a:t>
            </a:r>
            <a:endParaRPr lang="en-US" sz="1900" dirty="0">
              <a:latin typeface="+mn-lt"/>
            </a:endParaRPr>
          </a:p>
        </p:txBody>
      </p:sp>
      <p:pic>
        <p:nvPicPr>
          <p:cNvPr id="1026" name="Picture 2" descr="Figure thumbnail gr1">
            <a:extLst>
              <a:ext uri="{FF2B5EF4-FFF2-40B4-BE49-F238E27FC236}">
                <a16:creationId xmlns:a16="http://schemas.microsoft.com/office/drawing/2014/main" id="{AF3D80B5-8D9C-6664-2BB4-043A42C06F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729" t="50000" r="10541" b="7113"/>
          <a:stretch/>
        </p:blipFill>
        <p:spPr bwMode="auto">
          <a:xfrm>
            <a:off x="1982500" y="4096998"/>
            <a:ext cx="2913360" cy="233941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83534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3A5390D-902F-DA49-BBC4-363E39D80B53}"/>
              </a:ext>
            </a:extLst>
          </p:cNvPr>
          <p:cNvGrpSpPr/>
          <p:nvPr/>
        </p:nvGrpSpPr>
        <p:grpSpPr>
          <a:xfrm>
            <a:off x="88219" y="1115604"/>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pic>
        <p:nvPicPr>
          <p:cNvPr id="5" name="Picture 4">
            <a:extLst>
              <a:ext uri="{FF2B5EF4-FFF2-40B4-BE49-F238E27FC236}">
                <a16:creationId xmlns:a16="http://schemas.microsoft.com/office/drawing/2014/main" id="{DF29AC5A-F90A-5249-AC62-6380764BAEF2}"/>
              </a:ext>
            </a:extLst>
          </p:cNvPr>
          <p:cNvPicPr>
            <a:picLocks noChangeAspect="1"/>
          </p:cNvPicPr>
          <p:nvPr/>
        </p:nvPicPr>
        <p:blipFill rotWithShape="1">
          <a:blip r:embed="rId11"/>
          <a:srcRect l="52599" r="6417"/>
          <a:stretch/>
        </p:blipFill>
        <p:spPr>
          <a:xfrm>
            <a:off x="1253826" y="1151780"/>
            <a:ext cx="3111287" cy="5713755"/>
          </a:xfrm>
          <a:prstGeom prst="rect">
            <a:avLst/>
          </a:prstGeom>
        </p:spPr>
      </p:pic>
      <p:sp>
        <p:nvSpPr>
          <p:cNvPr id="29" name="TextBox 28">
            <a:extLst>
              <a:ext uri="{FF2B5EF4-FFF2-40B4-BE49-F238E27FC236}">
                <a16:creationId xmlns:a16="http://schemas.microsoft.com/office/drawing/2014/main" id="{41C18BEF-27A2-0640-A30B-26C14AB44C7F}"/>
              </a:ext>
            </a:extLst>
          </p:cNvPr>
          <p:cNvSpPr txBox="1"/>
          <p:nvPr/>
        </p:nvSpPr>
        <p:spPr>
          <a:xfrm>
            <a:off x="1522182" y="948693"/>
            <a:ext cx="2794000" cy="307777"/>
          </a:xfrm>
          <a:prstGeom prst="rect">
            <a:avLst/>
          </a:prstGeom>
          <a:noFill/>
        </p:spPr>
        <p:txBody>
          <a:bodyPr wrap="square" rtlCol="0">
            <a:spAutoFit/>
          </a:bodyPr>
          <a:lstStyle/>
          <a:p>
            <a:pPr algn="ctr"/>
            <a:r>
              <a:rPr lang="en-US" sz="1400" dirty="0">
                <a:cs typeface="Franklin Gothic Medium"/>
              </a:rPr>
              <a:t>Proportion of 7 Sites Occupied</a:t>
            </a:r>
          </a:p>
        </p:txBody>
      </p:sp>
      <p:pic>
        <p:nvPicPr>
          <p:cNvPr id="33" name="Picture 32">
            <a:extLst>
              <a:ext uri="{FF2B5EF4-FFF2-40B4-BE49-F238E27FC236}">
                <a16:creationId xmlns:a16="http://schemas.microsoft.com/office/drawing/2014/main" id="{02FE0A3B-8109-3B46-9D2A-9D97285E7C9B}"/>
              </a:ext>
            </a:extLst>
          </p:cNvPr>
          <p:cNvPicPr>
            <a:picLocks noChangeAspect="1"/>
          </p:cNvPicPr>
          <p:nvPr/>
        </p:nvPicPr>
        <p:blipFill rotWithShape="1">
          <a:blip r:embed="rId11"/>
          <a:srcRect l="79961" t="83736" r="6417" b="11899"/>
          <a:stretch/>
        </p:blipFill>
        <p:spPr>
          <a:xfrm>
            <a:off x="2767040" y="5853931"/>
            <a:ext cx="1585628" cy="444496"/>
          </a:xfrm>
          <a:prstGeom prst="rect">
            <a:avLst/>
          </a:prstGeom>
        </p:spPr>
      </p:pic>
      <p:sp>
        <p:nvSpPr>
          <p:cNvPr id="46" name="Title 1">
            <a:extLst>
              <a:ext uri="{FF2B5EF4-FFF2-40B4-BE49-F238E27FC236}">
                <a16:creationId xmlns:a16="http://schemas.microsoft.com/office/drawing/2014/main" id="{972EBE0A-0CDD-7547-A5FC-E3FEFBF7E80F}"/>
              </a:ext>
            </a:extLst>
          </p:cNvPr>
          <p:cNvSpPr txBox="1">
            <a:spLocks/>
          </p:cNvSpPr>
          <p:nvPr/>
        </p:nvSpPr>
        <p:spPr>
          <a:xfrm>
            <a:off x="1603354" y="-61226"/>
            <a:ext cx="9084967" cy="106838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Species are even </a:t>
            </a:r>
            <a:r>
              <a:rPr lang="en-US" sz="2800" b="1" dirty="0">
                <a:solidFill>
                  <a:srgbClr val="C00000"/>
                </a:solidFill>
                <a:latin typeface="+mn-lt"/>
              </a:rPr>
              <a:t>further threatened </a:t>
            </a:r>
            <a:r>
              <a:rPr lang="en-US" sz="2800" dirty="0">
                <a:latin typeface="+mn-lt"/>
              </a:rPr>
              <a:t>when </a:t>
            </a:r>
            <a:r>
              <a:rPr lang="en-US" sz="2800" b="1" dirty="0">
                <a:solidFill>
                  <a:srgbClr val="0070C0"/>
                </a:solidFill>
                <a:latin typeface="+mn-lt"/>
              </a:rPr>
              <a:t>hunt seasonality</a:t>
            </a:r>
            <a:r>
              <a:rPr lang="en-US" sz="2800" dirty="0">
                <a:latin typeface="+mn-lt"/>
              </a:rPr>
              <a:t> overlaps the </a:t>
            </a:r>
            <a:r>
              <a:rPr lang="en-US" sz="2800" b="1" dirty="0">
                <a:solidFill>
                  <a:srgbClr val="C00000"/>
                </a:solidFill>
                <a:latin typeface="+mn-lt"/>
              </a:rPr>
              <a:t>annual birth pulse</a:t>
            </a:r>
            <a:r>
              <a:rPr lang="en-US" sz="2800" dirty="0">
                <a:latin typeface="+mn-lt"/>
              </a:rPr>
              <a:t>. </a:t>
            </a:r>
          </a:p>
        </p:txBody>
      </p:sp>
      <p:pic>
        <p:nvPicPr>
          <p:cNvPr id="47" name="Picture 46">
            <a:extLst>
              <a:ext uri="{FF2B5EF4-FFF2-40B4-BE49-F238E27FC236}">
                <a16:creationId xmlns:a16="http://schemas.microsoft.com/office/drawing/2014/main" id="{65E37C4A-B563-4143-81D0-088BD4A16B18}"/>
              </a:ext>
            </a:extLst>
          </p:cNvPr>
          <p:cNvPicPr>
            <a:picLocks noChangeAspect="1"/>
          </p:cNvPicPr>
          <p:nvPr/>
        </p:nvPicPr>
        <p:blipFill rotWithShape="1">
          <a:blip r:embed="rId12"/>
          <a:srcRect r="12021"/>
          <a:stretch/>
        </p:blipFill>
        <p:spPr>
          <a:xfrm>
            <a:off x="4540356" y="1151779"/>
            <a:ext cx="3111287" cy="5713755"/>
          </a:xfrm>
          <a:prstGeom prst="rect">
            <a:avLst/>
          </a:prstGeom>
        </p:spPr>
      </p:pic>
      <p:sp>
        <p:nvSpPr>
          <p:cNvPr id="48" name="TextBox 47">
            <a:extLst>
              <a:ext uri="{FF2B5EF4-FFF2-40B4-BE49-F238E27FC236}">
                <a16:creationId xmlns:a16="http://schemas.microsoft.com/office/drawing/2014/main" id="{CAD78B31-10F8-1841-A283-31DA21EB9BCA}"/>
              </a:ext>
            </a:extLst>
          </p:cNvPr>
          <p:cNvSpPr txBox="1"/>
          <p:nvPr/>
        </p:nvSpPr>
        <p:spPr>
          <a:xfrm>
            <a:off x="4855737" y="931684"/>
            <a:ext cx="2794000" cy="307777"/>
          </a:xfrm>
          <a:prstGeom prst="rect">
            <a:avLst/>
          </a:prstGeom>
          <a:noFill/>
        </p:spPr>
        <p:txBody>
          <a:bodyPr wrap="square" rtlCol="0">
            <a:spAutoFit/>
          </a:bodyPr>
          <a:lstStyle/>
          <a:p>
            <a:pPr algn="ctr"/>
            <a:r>
              <a:rPr lang="en-US" sz="1400" dirty="0">
                <a:cs typeface="Franklin Gothic Medium"/>
              </a:rPr>
              <a:t>Proportion of 7 Sites Occupied</a:t>
            </a:r>
          </a:p>
        </p:txBody>
      </p:sp>
      <p:pic>
        <p:nvPicPr>
          <p:cNvPr id="49" name="Picture 48">
            <a:extLst>
              <a:ext uri="{FF2B5EF4-FFF2-40B4-BE49-F238E27FC236}">
                <a16:creationId xmlns:a16="http://schemas.microsoft.com/office/drawing/2014/main" id="{72919F75-DAD5-024E-AA44-31ADFA119EB3}"/>
              </a:ext>
            </a:extLst>
          </p:cNvPr>
          <p:cNvPicPr>
            <a:picLocks noChangeAspect="1"/>
          </p:cNvPicPr>
          <p:nvPr/>
        </p:nvPicPr>
        <p:blipFill rotWithShape="1">
          <a:blip r:embed="rId12"/>
          <a:srcRect l="60700" t="84811" r="-1366" b="11806"/>
          <a:stretch/>
        </p:blipFill>
        <p:spPr>
          <a:xfrm>
            <a:off x="5592839" y="5895521"/>
            <a:ext cx="2114050" cy="307777"/>
          </a:xfrm>
          <a:prstGeom prst="rect">
            <a:avLst/>
          </a:prstGeom>
        </p:spPr>
      </p:pic>
      <p:cxnSp>
        <p:nvCxnSpPr>
          <p:cNvPr id="3" name="Straight Connector 2">
            <a:extLst>
              <a:ext uri="{FF2B5EF4-FFF2-40B4-BE49-F238E27FC236}">
                <a16:creationId xmlns:a16="http://schemas.microsoft.com/office/drawing/2014/main" id="{8735C441-5CCC-8846-AB64-2D8D60569545}"/>
              </a:ext>
            </a:extLst>
          </p:cNvPr>
          <p:cNvCxnSpPr>
            <a:cxnSpLocks/>
          </p:cNvCxnSpPr>
          <p:nvPr/>
        </p:nvCxnSpPr>
        <p:spPr>
          <a:xfrm>
            <a:off x="7634497" y="1151779"/>
            <a:ext cx="0" cy="5415968"/>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70C601E-05E2-4ECE-D4E3-D5CF8F3718B8}"/>
              </a:ext>
            </a:extLst>
          </p:cNvPr>
          <p:cNvSpPr txBox="1"/>
          <p:nvPr/>
        </p:nvSpPr>
        <p:spPr>
          <a:xfrm>
            <a:off x="6875290" y="6496202"/>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2047685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3A5390D-902F-DA49-BBC4-363E39D80B53}"/>
              </a:ext>
            </a:extLst>
          </p:cNvPr>
          <p:cNvGrpSpPr/>
          <p:nvPr/>
        </p:nvGrpSpPr>
        <p:grpSpPr>
          <a:xfrm>
            <a:off x="88219" y="1115604"/>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pic>
        <p:nvPicPr>
          <p:cNvPr id="5" name="Picture 4">
            <a:extLst>
              <a:ext uri="{FF2B5EF4-FFF2-40B4-BE49-F238E27FC236}">
                <a16:creationId xmlns:a16="http://schemas.microsoft.com/office/drawing/2014/main" id="{DF29AC5A-F90A-5249-AC62-6380764BAEF2}"/>
              </a:ext>
            </a:extLst>
          </p:cNvPr>
          <p:cNvPicPr>
            <a:picLocks noChangeAspect="1"/>
          </p:cNvPicPr>
          <p:nvPr/>
        </p:nvPicPr>
        <p:blipFill rotWithShape="1">
          <a:blip r:embed="rId11"/>
          <a:srcRect l="52599" r="6417"/>
          <a:stretch/>
        </p:blipFill>
        <p:spPr>
          <a:xfrm>
            <a:off x="1253826" y="1151780"/>
            <a:ext cx="3111287" cy="5713755"/>
          </a:xfrm>
          <a:prstGeom prst="rect">
            <a:avLst/>
          </a:prstGeom>
        </p:spPr>
      </p:pic>
      <p:sp>
        <p:nvSpPr>
          <p:cNvPr id="29" name="TextBox 28">
            <a:extLst>
              <a:ext uri="{FF2B5EF4-FFF2-40B4-BE49-F238E27FC236}">
                <a16:creationId xmlns:a16="http://schemas.microsoft.com/office/drawing/2014/main" id="{41C18BEF-27A2-0640-A30B-26C14AB44C7F}"/>
              </a:ext>
            </a:extLst>
          </p:cNvPr>
          <p:cNvSpPr txBox="1"/>
          <p:nvPr/>
        </p:nvSpPr>
        <p:spPr>
          <a:xfrm>
            <a:off x="1522182" y="948693"/>
            <a:ext cx="2794000" cy="307777"/>
          </a:xfrm>
          <a:prstGeom prst="rect">
            <a:avLst/>
          </a:prstGeom>
          <a:noFill/>
        </p:spPr>
        <p:txBody>
          <a:bodyPr wrap="square" rtlCol="0">
            <a:spAutoFit/>
          </a:bodyPr>
          <a:lstStyle/>
          <a:p>
            <a:pPr algn="ctr"/>
            <a:r>
              <a:rPr lang="en-US" sz="1400" dirty="0">
                <a:cs typeface="Franklin Gothic Medium"/>
              </a:rPr>
              <a:t>Proportion of 7 Sites Occupied</a:t>
            </a:r>
          </a:p>
        </p:txBody>
      </p:sp>
      <p:pic>
        <p:nvPicPr>
          <p:cNvPr id="33" name="Picture 32">
            <a:extLst>
              <a:ext uri="{FF2B5EF4-FFF2-40B4-BE49-F238E27FC236}">
                <a16:creationId xmlns:a16="http://schemas.microsoft.com/office/drawing/2014/main" id="{02FE0A3B-8109-3B46-9D2A-9D97285E7C9B}"/>
              </a:ext>
            </a:extLst>
          </p:cNvPr>
          <p:cNvPicPr>
            <a:picLocks noChangeAspect="1"/>
          </p:cNvPicPr>
          <p:nvPr/>
        </p:nvPicPr>
        <p:blipFill rotWithShape="1">
          <a:blip r:embed="rId11"/>
          <a:srcRect l="79961" t="83736" r="6417" b="11899"/>
          <a:stretch/>
        </p:blipFill>
        <p:spPr>
          <a:xfrm>
            <a:off x="2767040" y="5853931"/>
            <a:ext cx="1585628" cy="444496"/>
          </a:xfrm>
          <a:prstGeom prst="rect">
            <a:avLst/>
          </a:prstGeom>
        </p:spPr>
      </p:pic>
      <p:sp>
        <p:nvSpPr>
          <p:cNvPr id="46" name="Title 1">
            <a:extLst>
              <a:ext uri="{FF2B5EF4-FFF2-40B4-BE49-F238E27FC236}">
                <a16:creationId xmlns:a16="http://schemas.microsoft.com/office/drawing/2014/main" id="{972EBE0A-0CDD-7547-A5FC-E3FEFBF7E80F}"/>
              </a:ext>
            </a:extLst>
          </p:cNvPr>
          <p:cNvSpPr txBox="1">
            <a:spLocks/>
          </p:cNvSpPr>
          <p:nvPr/>
        </p:nvSpPr>
        <p:spPr>
          <a:xfrm>
            <a:off x="1603354" y="-61226"/>
            <a:ext cx="9084967" cy="106838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Species are even </a:t>
            </a:r>
            <a:r>
              <a:rPr lang="en-US" sz="2800" b="1" dirty="0">
                <a:solidFill>
                  <a:srgbClr val="C00000"/>
                </a:solidFill>
                <a:latin typeface="+mn-lt"/>
              </a:rPr>
              <a:t>further threatened </a:t>
            </a:r>
            <a:r>
              <a:rPr lang="en-US" sz="2800" dirty="0">
                <a:latin typeface="+mn-lt"/>
              </a:rPr>
              <a:t>when </a:t>
            </a:r>
            <a:r>
              <a:rPr lang="en-US" sz="2800" b="1" dirty="0">
                <a:solidFill>
                  <a:srgbClr val="0070C0"/>
                </a:solidFill>
                <a:latin typeface="+mn-lt"/>
              </a:rPr>
              <a:t>hunt seasonality</a:t>
            </a:r>
            <a:r>
              <a:rPr lang="en-US" sz="2800" dirty="0">
                <a:latin typeface="+mn-lt"/>
              </a:rPr>
              <a:t> overlaps the </a:t>
            </a:r>
            <a:r>
              <a:rPr lang="en-US" sz="2800" b="1" dirty="0">
                <a:solidFill>
                  <a:srgbClr val="C00000"/>
                </a:solidFill>
                <a:latin typeface="+mn-lt"/>
              </a:rPr>
              <a:t>annual birth pulse</a:t>
            </a:r>
            <a:r>
              <a:rPr lang="en-US" sz="2800" dirty="0">
                <a:latin typeface="+mn-lt"/>
              </a:rPr>
              <a:t>. </a:t>
            </a:r>
          </a:p>
        </p:txBody>
      </p:sp>
      <p:pic>
        <p:nvPicPr>
          <p:cNvPr id="47" name="Picture 46">
            <a:extLst>
              <a:ext uri="{FF2B5EF4-FFF2-40B4-BE49-F238E27FC236}">
                <a16:creationId xmlns:a16="http://schemas.microsoft.com/office/drawing/2014/main" id="{65E37C4A-B563-4143-81D0-088BD4A16B18}"/>
              </a:ext>
            </a:extLst>
          </p:cNvPr>
          <p:cNvPicPr>
            <a:picLocks noChangeAspect="1"/>
          </p:cNvPicPr>
          <p:nvPr/>
        </p:nvPicPr>
        <p:blipFill rotWithShape="1">
          <a:blip r:embed="rId12"/>
          <a:srcRect r="12021"/>
          <a:stretch/>
        </p:blipFill>
        <p:spPr>
          <a:xfrm>
            <a:off x="4540356" y="1151779"/>
            <a:ext cx="3111287" cy="5713755"/>
          </a:xfrm>
          <a:prstGeom prst="rect">
            <a:avLst/>
          </a:prstGeom>
        </p:spPr>
      </p:pic>
      <p:sp>
        <p:nvSpPr>
          <p:cNvPr id="48" name="TextBox 47">
            <a:extLst>
              <a:ext uri="{FF2B5EF4-FFF2-40B4-BE49-F238E27FC236}">
                <a16:creationId xmlns:a16="http://schemas.microsoft.com/office/drawing/2014/main" id="{CAD78B31-10F8-1841-A283-31DA21EB9BCA}"/>
              </a:ext>
            </a:extLst>
          </p:cNvPr>
          <p:cNvSpPr txBox="1"/>
          <p:nvPr/>
        </p:nvSpPr>
        <p:spPr>
          <a:xfrm>
            <a:off x="4855737" y="931684"/>
            <a:ext cx="2794000" cy="307777"/>
          </a:xfrm>
          <a:prstGeom prst="rect">
            <a:avLst/>
          </a:prstGeom>
          <a:noFill/>
        </p:spPr>
        <p:txBody>
          <a:bodyPr wrap="square" rtlCol="0">
            <a:spAutoFit/>
          </a:bodyPr>
          <a:lstStyle/>
          <a:p>
            <a:pPr algn="ctr"/>
            <a:r>
              <a:rPr lang="en-US" sz="1400" dirty="0">
                <a:cs typeface="Franklin Gothic Medium"/>
              </a:rPr>
              <a:t>Proportion of 7 Sites Occupied</a:t>
            </a:r>
          </a:p>
        </p:txBody>
      </p:sp>
      <p:pic>
        <p:nvPicPr>
          <p:cNvPr id="49" name="Picture 48">
            <a:extLst>
              <a:ext uri="{FF2B5EF4-FFF2-40B4-BE49-F238E27FC236}">
                <a16:creationId xmlns:a16="http://schemas.microsoft.com/office/drawing/2014/main" id="{72919F75-DAD5-024E-AA44-31ADFA119EB3}"/>
              </a:ext>
            </a:extLst>
          </p:cNvPr>
          <p:cNvPicPr>
            <a:picLocks noChangeAspect="1"/>
          </p:cNvPicPr>
          <p:nvPr/>
        </p:nvPicPr>
        <p:blipFill rotWithShape="1">
          <a:blip r:embed="rId12"/>
          <a:srcRect l="60700" t="84811" r="-1366" b="11806"/>
          <a:stretch/>
        </p:blipFill>
        <p:spPr>
          <a:xfrm>
            <a:off x="5592839" y="5895521"/>
            <a:ext cx="2114050" cy="307777"/>
          </a:xfrm>
          <a:prstGeom prst="rect">
            <a:avLst/>
          </a:prstGeom>
        </p:spPr>
      </p:pic>
      <p:cxnSp>
        <p:nvCxnSpPr>
          <p:cNvPr id="3" name="Straight Connector 2">
            <a:extLst>
              <a:ext uri="{FF2B5EF4-FFF2-40B4-BE49-F238E27FC236}">
                <a16:creationId xmlns:a16="http://schemas.microsoft.com/office/drawing/2014/main" id="{8735C441-5CCC-8846-AB64-2D8D60569545}"/>
              </a:ext>
            </a:extLst>
          </p:cNvPr>
          <p:cNvCxnSpPr>
            <a:cxnSpLocks/>
          </p:cNvCxnSpPr>
          <p:nvPr/>
        </p:nvCxnSpPr>
        <p:spPr>
          <a:xfrm>
            <a:off x="7634497" y="1151779"/>
            <a:ext cx="0" cy="5415968"/>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70C601E-05E2-4ECE-D4E3-D5CF8F3718B8}"/>
              </a:ext>
            </a:extLst>
          </p:cNvPr>
          <p:cNvSpPr txBox="1"/>
          <p:nvPr/>
        </p:nvSpPr>
        <p:spPr>
          <a:xfrm>
            <a:off x="6875290" y="6496202"/>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6" name="TextBox 5">
            <a:extLst>
              <a:ext uri="{FF2B5EF4-FFF2-40B4-BE49-F238E27FC236}">
                <a16:creationId xmlns:a16="http://schemas.microsoft.com/office/drawing/2014/main" id="{6CB4F304-52C0-8B6F-34F0-0F8471541B9C}"/>
              </a:ext>
            </a:extLst>
          </p:cNvPr>
          <p:cNvSpPr txBox="1"/>
          <p:nvPr/>
        </p:nvSpPr>
        <p:spPr>
          <a:xfrm>
            <a:off x="7965117" y="1115604"/>
            <a:ext cx="4063519" cy="3847207"/>
          </a:xfrm>
          <a:prstGeom prst="rect">
            <a:avLst/>
          </a:prstGeom>
          <a:noFill/>
        </p:spPr>
        <p:txBody>
          <a:bodyPr wrap="square">
            <a:spAutoFit/>
          </a:bodyPr>
          <a:lstStyle/>
          <a:p>
            <a:r>
              <a:rPr lang="en-US" sz="2200" dirty="0">
                <a:latin typeface="Calibri" panose="020F0502020204030204" pitchFamily="34" charset="0"/>
                <a:cs typeface="Calibri" panose="020F0502020204030204" pitchFamily="34" charset="0"/>
              </a:rPr>
              <a:t>Our lemur model highlights some of the earlier challenges discussed with modeling ‘</a:t>
            </a:r>
            <a:r>
              <a:rPr lang="en-US" sz="2200" b="1" dirty="0">
                <a:solidFill>
                  <a:srgbClr val="C00000"/>
                </a:solidFill>
                <a:latin typeface="Calibri" panose="020F0502020204030204" pitchFamily="34" charset="0"/>
                <a:cs typeface="Calibri" panose="020F0502020204030204" pitchFamily="34" charset="0"/>
              </a:rPr>
              <a:t>maximum sustainable yield</a:t>
            </a:r>
            <a:r>
              <a:rPr lang="en-US" sz="2200" dirty="0">
                <a:latin typeface="Calibri" panose="020F0502020204030204" pitchFamily="34" charset="0"/>
                <a:cs typeface="Calibri" panose="020F0502020204030204" pitchFamily="34" charset="0"/>
              </a:rPr>
              <a:t>’ in fisheries!</a:t>
            </a:r>
          </a:p>
          <a:p>
            <a:endParaRPr lang="en-US" sz="2200" dirty="0">
              <a:latin typeface="Calibri" panose="020F0502020204030204" pitchFamily="34" charset="0"/>
              <a:cs typeface="Calibri" panose="020F0502020204030204" pitchFamily="34" charset="0"/>
            </a:endParaRPr>
          </a:p>
          <a:p>
            <a:r>
              <a:rPr lang="en-US" sz="2200" dirty="0">
                <a:latin typeface="Calibri" panose="020F0502020204030204" pitchFamily="34" charset="0"/>
                <a:cs typeface="Calibri" panose="020F0502020204030204" pitchFamily="34" charset="0"/>
              </a:rPr>
              <a:t>Simplest representations of MSY:</a:t>
            </a:r>
          </a:p>
          <a:p>
            <a:pPr marL="457200" indent="-457200">
              <a:buFont typeface="Arial" panose="020B0604020202020204" pitchFamily="34" charset="0"/>
              <a:buChar char="•"/>
            </a:pPr>
            <a:r>
              <a:rPr lang="en-US" sz="2200" dirty="0">
                <a:latin typeface="Calibri" panose="020F0502020204030204" pitchFamily="34" charset="0"/>
                <a:cs typeface="Calibri" panose="020F0502020204030204" pitchFamily="34" charset="0"/>
              </a:rPr>
              <a:t>Neglect population structure.</a:t>
            </a:r>
          </a:p>
          <a:p>
            <a:pPr marL="457200" indent="-457200">
              <a:buFont typeface="Arial" panose="020B0604020202020204" pitchFamily="34" charset="0"/>
              <a:buChar char="•"/>
            </a:pPr>
            <a:r>
              <a:rPr lang="en-US" sz="2200" dirty="0">
                <a:latin typeface="Calibri" panose="020F0502020204030204" pitchFamily="34" charset="0"/>
                <a:cs typeface="Calibri" panose="020F0502020204030204" pitchFamily="34" charset="0"/>
              </a:rPr>
              <a:t>Assume constant harvest.</a:t>
            </a:r>
          </a:p>
          <a:p>
            <a:pPr marL="457200" indent="-457200">
              <a:buFont typeface="Arial" panose="020B0604020202020204" pitchFamily="34" charset="0"/>
              <a:buChar char="•"/>
            </a:pPr>
            <a:r>
              <a:rPr lang="en-US" sz="2200" dirty="0">
                <a:latin typeface="Calibri" panose="020F0502020204030204" pitchFamily="34" charset="0"/>
                <a:cs typeface="Calibri" panose="020F0502020204030204" pitchFamily="34" charset="0"/>
              </a:rPr>
              <a:t>Ignore </a:t>
            </a:r>
            <a:r>
              <a:rPr lang="en-US" sz="2200" dirty="0"/>
              <a:t>environmental and demographic stochasticity</a:t>
            </a:r>
          </a:p>
          <a:p>
            <a:pPr lvl="1"/>
            <a:endParaRPr lang="en-US" sz="2400" b="1" dirty="0">
              <a:solidFill>
                <a:srgbClr val="C00000"/>
              </a:solidFill>
            </a:endParaRPr>
          </a:p>
        </p:txBody>
      </p:sp>
    </p:spTree>
    <p:extLst>
      <p:ext uri="{BB962C8B-B14F-4D97-AF65-F5344CB8AC3E}">
        <p14:creationId xmlns:p14="http://schemas.microsoft.com/office/powerpoint/2010/main" val="11888898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19ED5-EF10-5386-E80F-8A05D2B5FCE6}"/>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75B4AACC-5657-84FB-15BC-99CA4A8DE12B}"/>
              </a:ext>
            </a:extLst>
          </p:cNvPr>
          <p:cNvSpPr>
            <a:spLocks noGrp="1"/>
          </p:cNvSpPr>
          <p:nvPr>
            <p:ph type="subTitle" idx="1"/>
          </p:nvPr>
        </p:nvSpPr>
        <p:spPr/>
        <p:txBody>
          <a:bodyPr/>
          <a:lstStyle/>
          <a:p>
            <a:endParaRPr lang="en-US"/>
          </a:p>
        </p:txBody>
      </p:sp>
      <p:pic>
        <p:nvPicPr>
          <p:cNvPr id="5" name="slide.url=https://www.polleverywhere.com/multiple_choice_polls/AJCMoiMG5Ijj1n3XgAheS?display_state=instructions&amp;activity_state=opened&amp;state=opened&amp;flow=Instructor&amp;onscreen=persist">
            <a:extLst>
              <a:ext uri="{FF2B5EF4-FFF2-40B4-BE49-F238E27FC236}">
                <a16:creationId xmlns:a16="http://schemas.microsoft.com/office/drawing/2014/main" id="{92AFDF07-230B-2495-105E-3673D0463B93}"/>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14076442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CAA42-5235-73E3-F3C4-7A2C440F1F17}"/>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F386A5CD-5F78-A75B-31EE-28C985C68500}"/>
              </a:ext>
            </a:extLst>
          </p:cNvPr>
          <p:cNvSpPr>
            <a:spLocks noGrp="1"/>
          </p:cNvSpPr>
          <p:nvPr>
            <p:ph type="subTitle" idx="1"/>
          </p:nvPr>
        </p:nvSpPr>
        <p:spPr/>
        <p:txBody>
          <a:bodyPr/>
          <a:lstStyle/>
          <a:p>
            <a:endParaRPr lang="en-US"/>
          </a:p>
        </p:txBody>
      </p:sp>
      <p:pic>
        <p:nvPicPr>
          <p:cNvPr id="5" name="slide.url=https://www.polleverywhere.com/multiple_choice_polls/AJCMoiMG5Ijj1n3XgAheS?display_state=chart&amp;activity_state=closed&amp;state=closed&amp;flow=Instructor&amp;onscreen=persist">
            <a:extLst>
              <a:ext uri="{FF2B5EF4-FFF2-40B4-BE49-F238E27FC236}">
                <a16:creationId xmlns:a16="http://schemas.microsoft.com/office/drawing/2014/main" id="{E3BCE5FE-AC75-5807-F82C-D9F194621F85}"/>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9556900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7B22B-BA80-3737-8530-4236555F3C6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37A0E128-70D5-3F8A-76D1-7AE20D07C3FB}"/>
              </a:ext>
            </a:extLst>
          </p:cNvPr>
          <p:cNvSpPr>
            <a:spLocks noGrp="1"/>
          </p:cNvSpPr>
          <p:nvPr>
            <p:ph type="subTitle" idx="1"/>
          </p:nvPr>
        </p:nvSpPr>
        <p:spPr/>
        <p:txBody>
          <a:bodyPr/>
          <a:lstStyle/>
          <a:p>
            <a:endParaRPr lang="en-US"/>
          </a:p>
        </p:txBody>
      </p:sp>
      <p:pic>
        <p:nvPicPr>
          <p:cNvPr id="5" name="slide.url=https://www.polleverywhere.com/multiple_choice_polls/AJCMoiMG5Ijj1n3XgAheS?display_state=chart&amp;activity_state=closed&amp;display=correctness&amp;state=closed&amp;flow=Instructor&amp;onscreen=persist">
            <a:extLst>
              <a:ext uri="{FF2B5EF4-FFF2-40B4-BE49-F238E27FC236}">
                <a16:creationId xmlns:a16="http://schemas.microsoft.com/office/drawing/2014/main" id="{94CE344D-EBBC-4A8A-70A2-E6F03CBC35C9}"/>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320184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Harvesting</a:t>
            </a:r>
            <a:endParaRPr lang="en-US" b="1" u="sng" dirty="0"/>
          </a:p>
          <a:p>
            <a:r>
              <a:rPr lang="en-US" dirty="0"/>
              <a:t>Humans have attempted to leverage the </a:t>
            </a:r>
            <a:r>
              <a:rPr lang="en-US" u="sng" dirty="0"/>
              <a:t>density-dependent growth rate</a:t>
            </a:r>
            <a:r>
              <a:rPr lang="en-US" dirty="0"/>
              <a:t> of the logistic growth equation to sustainable harvest populations, especially fisheries.</a:t>
            </a:r>
          </a:p>
          <a:p>
            <a:r>
              <a:rPr lang="en-US" dirty="0"/>
              <a:t>The </a:t>
            </a:r>
            <a:r>
              <a:rPr lang="en-US" u="sng" dirty="0"/>
              <a:t>maximum sustainable yield (MSY)</a:t>
            </a:r>
            <a:r>
              <a:rPr lang="en-US" dirty="0"/>
              <a:t> is the highest theoretical harvest that can be extracted sustainably, when the population is growing maximally at half carrying capacity. H_MSY = </a:t>
            </a:r>
            <a:r>
              <a:rPr lang="en-US" dirty="0" err="1"/>
              <a:t>rK</a:t>
            </a:r>
            <a:r>
              <a:rPr lang="en-US" dirty="0"/>
              <a:t>/4</a:t>
            </a:r>
          </a:p>
          <a:p>
            <a:r>
              <a:rPr lang="en-US" dirty="0"/>
              <a:t>There are many problems with MSY – can you name a few?</a:t>
            </a:r>
          </a:p>
          <a:p>
            <a:pPr lvl="1"/>
            <a:r>
              <a:rPr lang="en-US" dirty="0"/>
              <a:t>Single species, no pop structure, constant harvesting</a:t>
            </a:r>
          </a:p>
          <a:p>
            <a:pPr lvl="1"/>
            <a:r>
              <a:rPr lang="en-US" dirty="0"/>
              <a:t> Stochastic (as opposed to deterministic) processes and a semi-stable equilibrium</a:t>
            </a:r>
          </a:p>
          <a:p>
            <a:r>
              <a:rPr lang="en-US" dirty="0"/>
              <a:t>Overfishing is one form of an ecological ‘Tragedy of the Commons’, depletion of a common-pool resource. Managers attempt to mitigate this with strategies like TAC, IFQs, and ITQs.</a:t>
            </a:r>
          </a:p>
          <a:p>
            <a:endParaRPr lang="en-US" dirty="0"/>
          </a:p>
          <a:p>
            <a:endParaRPr lang="en-US" dirty="0"/>
          </a:p>
        </p:txBody>
      </p:sp>
      <p:sp>
        <p:nvSpPr>
          <p:cNvPr id="4" name="Rectangle 3">
            <a:extLst>
              <a:ext uri="{FF2B5EF4-FFF2-40B4-BE49-F238E27FC236}">
                <a16:creationId xmlns:a16="http://schemas.microsoft.com/office/drawing/2014/main" id="{3065C80C-EEE3-E098-181D-533D52166FD8}"/>
              </a:ext>
            </a:extLst>
          </p:cNvPr>
          <p:cNvSpPr/>
          <p:nvPr/>
        </p:nvSpPr>
        <p:spPr>
          <a:xfrm>
            <a:off x="444230" y="4210493"/>
            <a:ext cx="11303540" cy="2589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9396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3EDFC1-ECAB-80A4-3F53-B5B442D798A2}"/>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E7BF4301-17AC-F955-3BAE-B8D4BF12BD74}"/>
              </a:ext>
            </a:extLst>
          </p:cNvPr>
          <p:cNvSpPr/>
          <p:nvPr/>
        </p:nvSpPr>
        <p:spPr>
          <a:xfrm>
            <a:off x="10129564" y="1123293"/>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C5CD155F-E48B-AADE-A96A-57EA7EB2A483}"/>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60FF7D9-CA5C-4432-1BD6-0B8729B22B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8C27EC52-ECB1-3C36-A699-EB9AA6E788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14B32BCB-DFD1-99F8-8AC2-CC5820D639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134B0C48-75EF-7493-74DD-C596EF7AD1CC}"/>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FDFDB4BA-6C3A-C62F-81C0-DFC0694EF8D0}"/>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B7EE0D8E-2084-C380-8101-F16AAACD5F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EE4ED642-D750-7357-24DE-AE58F657DD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785115C7-F8C6-06F1-BBD1-156A4ED2422C}"/>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06DED34C-379A-76CA-C561-936B80A43D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5F3E3880-1F6F-4778-C194-D34AA5F3D1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37C7F4BD-8B75-3763-3ECD-8C953D0035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6F56FB58-889C-A2D3-151B-B9995D0C9CA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E0AEC08-06A6-EE2F-E08B-ED3B3A695763}"/>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E3D5CCE-14EE-D519-5E1E-28FED070E311}"/>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BE9B948-CB92-C02C-D3EC-0690F7D9D42B}"/>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07026A58-E6B0-1293-E1E3-5FEC306211C0}"/>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E8EB775-31D3-E3FE-1B48-A2CDF7DB86AF}"/>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4" name="Group 3">
            <a:extLst>
              <a:ext uri="{FF2B5EF4-FFF2-40B4-BE49-F238E27FC236}">
                <a16:creationId xmlns:a16="http://schemas.microsoft.com/office/drawing/2014/main" id="{A83E3ED3-F885-5C95-5E18-2FACC89069BA}"/>
              </a:ext>
            </a:extLst>
          </p:cNvPr>
          <p:cNvGrpSpPr/>
          <p:nvPr/>
        </p:nvGrpSpPr>
        <p:grpSpPr>
          <a:xfrm>
            <a:off x="1189790" y="2875687"/>
            <a:ext cx="1337248" cy="1871374"/>
            <a:chOff x="839593" y="1810193"/>
            <a:chExt cx="1622460" cy="2111987"/>
          </a:xfrm>
        </p:grpSpPr>
        <p:sp>
          <p:nvSpPr>
            <p:cNvPr id="5" name="Rectangle 4">
              <a:extLst>
                <a:ext uri="{FF2B5EF4-FFF2-40B4-BE49-F238E27FC236}">
                  <a16:creationId xmlns:a16="http://schemas.microsoft.com/office/drawing/2014/main" id="{690EF608-D78F-A7F0-B320-B39E76EF0380}"/>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6" name="Curved Connector 5">
              <a:extLst>
                <a:ext uri="{FF2B5EF4-FFF2-40B4-BE49-F238E27FC236}">
                  <a16:creationId xmlns:a16="http://schemas.microsoft.com/office/drawing/2014/main" id="{8F167429-559F-ABA8-01E1-ADE6AFB5A69C}"/>
                </a:ext>
              </a:extLst>
            </p:cNvPr>
            <p:cNvCxnSpPr>
              <a:cxnSpLocks/>
              <a:stCxn id="5"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60AEBF89-27DE-465D-8CF3-4C571611B93C}"/>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8" name="Picture 7">
              <a:extLst>
                <a:ext uri="{FF2B5EF4-FFF2-40B4-BE49-F238E27FC236}">
                  <a16:creationId xmlns:a16="http://schemas.microsoft.com/office/drawing/2014/main" id="{1A752E30-6B00-8882-B187-A04E46BABDB5}"/>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9" name="Curved Connector 8">
              <a:extLst>
                <a:ext uri="{FF2B5EF4-FFF2-40B4-BE49-F238E27FC236}">
                  <a16:creationId xmlns:a16="http://schemas.microsoft.com/office/drawing/2014/main" id="{2ECD68F0-C533-4196-3B11-562422A69789}"/>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Content Placeholder 2">
            <a:extLst>
              <a:ext uri="{FF2B5EF4-FFF2-40B4-BE49-F238E27FC236}">
                <a16:creationId xmlns:a16="http://schemas.microsoft.com/office/drawing/2014/main" id="{5A8330E7-938C-CC15-4352-FFC161C60B78}"/>
              </a:ext>
            </a:extLst>
          </p:cNvPr>
          <p:cNvSpPr txBox="1">
            <a:spLocks/>
          </p:cNvSpPr>
          <p:nvPr/>
        </p:nvSpPr>
        <p:spPr>
          <a:xfrm>
            <a:off x="0" y="355059"/>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Population</a:t>
            </a:r>
            <a:r>
              <a:rPr lang="en-US" sz="2800" dirty="0"/>
              <a:t> = multiple individuals of the same species (</a:t>
            </a:r>
            <a:r>
              <a:rPr lang="en-US" sz="2800" b="1" dirty="0">
                <a:solidFill>
                  <a:srgbClr val="C00000"/>
                </a:solidFill>
              </a:rPr>
              <a:t>conspecifics</a:t>
            </a:r>
            <a:r>
              <a:rPr lang="en-US" sz="2800" dirty="0"/>
              <a:t>) in the same habitat</a:t>
            </a:r>
          </a:p>
        </p:txBody>
      </p:sp>
      <p:sp>
        <p:nvSpPr>
          <p:cNvPr id="2" name="Content Placeholder 2">
            <a:extLst>
              <a:ext uri="{FF2B5EF4-FFF2-40B4-BE49-F238E27FC236}">
                <a16:creationId xmlns:a16="http://schemas.microsoft.com/office/drawing/2014/main" id="{7A2A007F-1AE0-E0A1-AEA9-5873374B8D17}"/>
              </a:ext>
            </a:extLst>
          </p:cNvPr>
          <p:cNvSpPr txBox="1">
            <a:spLocks/>
          </p:cNvSpPr>
          <p:nvPr/>
        </p:nvSpPr>
        <p:spPr>
          <a:xfrm>
            <a:off x="-3868" y="4685623"/>
            <a:ext cx="36063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endParaRPr lang="en-US" sz="2800" dirty="0"/>
          </a:p>
          <a:p>
            <a:pPr marL="0" indent="0" algn="ctr">
              <a:buNone/>
            </a:pPr>
            <a:r>
              <a:rPr lang="en-US" sz="2800" i="1" dirty="0"/>
              <a:t>How does the abundance of fish </a:t>
            </a:r>
            <a:r>
              <a:rPr lang="en-US" sz="2800" b="1" i="1" dirty="0">
                <a:solidFill>
                  <a:srgbClr val="C00000"/>
                </a:solidFill>
              </a:rPr>
              <a:t>change</a:t>
            </a:r>
            <a:r>
              <a:rPr lang="en-US" sz="2800" i="1" dirty="0"/>
              <a:t> through time? </a:t>
            </a:r>
          </a:p>
        </p:txBody>
      </p:sp>
      <p:sp>
        <p:nvSpPr>
          <p:cNvPr id="11" name="Rectangle 10">
            <a:extLst>
              <a:ext uri="{FF2B5EF4-FFF2-40B4-BE49-F238E27FC236}">
                <a16:creationId xmlns:a16="http://schemas.microsoft.com/office/drawing/2014/main" id="{FCDA03EF-474F-F300-ADEF-49F077A1C550}"/>
              </a:ext>
            </a:extLst>
          </p:cNvPr>
          <p:cNvSpPr/>
          <p:nvPr/>
        </p:nvSpPr>
        <p:spPr>
          <a:xfrm>
            <a:off x="3504321" y="2162697"/>
            <a:ext cx="6444752" cy="464205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7C5366-418E-C32A-AEA6-F56560E217D3}"/>
              </a:ext>
            </a:extLst>
          </p:cNvPr>
          <p:cNvSpPr/>
          <p:nvPr/>
        </p:nvSpPr>
        <p:spPr>
          <a:xfrm>
            <a:off x="9949073" y="4892735"/>
            <a:ext cx="441571"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F77316C-A97E-480F-D640-7DFA28C1F6F4}"/>
              </a:ext>
            </a:extLst>
          </p:cNvPr>
          <p:cNvSpPr/>
          <p:nvPr/>
        </p:nvSpPr>
        <p:spPr>
          <a:xfrm>
            <a:off x="6478163" y="53252"/>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5F89A16-71B1-767B-9B0D-6FCC9E841ECF}"/>
              </a:ext>
            </a:extLst>
          </p:cNvPr>
          <p:cNvSpPr/>
          <p:nvPr/>
        </p:nvSpPr>
        <p:spPr>
          <a:xfrm>
            <a:off x="6630563" y="108377"/>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24633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5C444-9D6A-1725-B7A7-BD6A4B15927B}"/>
              </a:ext>
            </a:extLst>
          </p:cNvPr>
          <p:cNvSpPr>
            <a:spLocks noGrp="1"/>
          </p:cNvSpPr>
          <p:nvPr>
            <p:ph type="title"/>
          </p:nvPr>
        </p:nvSpPr>
        <p:spPr>
          <a:xfrm>
            <a:off x="1311165" y="680435"/>
            <a:ext cx="9835055" cy="1325563"/>
          </a:xfrm>
        </p:spPr>
        <p:txBody>
          <a:bodyPr>
            <a:noAutofit/>
          </a:bodyPr>
          <a:lstStyle/>
          <a:p>
            <a:pPr algn="ctr"/>
            <a:r>
              <a:rPr lang="en-US" sz="3600" dirty="0">
                <a:latin typeface="Calibri" panose="020F0502020204030204" pitchFamily="34" charset="0"/>
                <a:cs typeface="Calibri" panose="020F0502020204030204" pitchFamily="34" charset="0"/>
              </a:rPr>
              <a:t>The logistic growth equation offers an explanation for population self-regulation, an example of </a:t>
            </a:r>
            <a:r>
              <a:rPr lang="en-US" sz="3600" b="1" dirty="0">
                <a:solidFill>
                  <a:srgbClr val="C00000"/>
                </a:solidFill>
                <a:latin typeface="Calibri" panose="020F0502020204030204" pitchFamily="34" charset="0"/>
                <a:cs typeface="Calibri" panose="020F0502020204030204" pitchFamily="34" charset="0"/>
              </a:rPr>
              <a:t>intraspecific competition</a:t>
            </a:r>
            <a:r>
              <a:rPr lang="en-US" sz="36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0001930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5C444-9D6A-1725-B7A7-BD6A4B15927B}"/>
              </a:ext>
            </a:extLst>
          </p:cNvPr>
          <p:cNvSpPr>
            <a:spLocks noGrp="1"/>
          </p:cNvSpPr>
          <p:nvPr>
            <p:ph type="title"/>
          </p:nvPr>
        </p:nvSpPr>
        <p:spPr>
          <a:xfrm>
            <a:off x="1311165" y="680435"/>
            <a:ext cx="9835055" cy="1325563"/>
          </a:xfrm>
        </p:spPr>
        <p:txBody>
          <a:bodyPr>
            <a:noAutofit/>
          </a:bodyPr>
          <a:lstStyle/>
          <a:p>
            <a:pPr algn="ctr"/>
            <a:r>
              <a:rPr lang="en-US" sz="3600" dirty="0">
                <a:latin typeface="Calibri" panose="020F0502020204030204" pitchFamily="34" charset="0"/>
                <a:cs typeface="Calibri" panose="020F0502020204030204" pitchFamily="34" charset="0"/>
              </a:rPr>
              <a:t>The logistic growth equation offers an explanation for population self-regulation, an example of </a:t>
            </a:r>
            <a:r>
              <a:rPr lang="en-US" sz="3600" b="1" dirty="0">
                <a:solidFill>
                  <a:srgbClr val="C00000"/>
                </a:solidFill>
                <a:latin typeface="Calibri" panose="020F0502020204030204" pitchFamily="34" charset="0"/>
                <a:cs typeface="Calibri" panose="020F0502020204030204" pitchFamily="34" charset="0"/>
              </a:rPr>
              <a:t>intraspecific competition</a:t>
            </a:r>
            <a:r>
              <a:rPr lang="en-US" sz="3600" dirty="0">
                <a:latin typeface="Calibri" panose="020F0502020204030204" pitchFamily="34" charset="0"/>
                <a:cs typeface="Calibri" panose="020F0502020204030204" pitchFamily="34" charset="0"/>
              </a:rPr>
              <a:t>.</a:t>
            </a:r>
          </a:p>
        </p:txBody>
      </p:sp>
      <p:sp>
        <p:nvSpPr>
          <p:cNvPr id="3" name="Content Placeholder 2">
            <a:extLst>
              <a:ext uri="{FF2B5EF4-FFF2-40B4-BE49-F238E27FC236}">
                <a16:creationId xmlns:a16="http://schemas.microsoft.com/office/drawing/2014/main" id="{841ABC85-3B0A-E1DC-9E57-FBD5D173A4CF}"/>
              </a:ext>
            </a:extLst>
          </p:cNvPr>
          <p:cNvSpPr txBox="1">
            <a:spLocks/>
          </p:cNvSpPr>
          <p:nvPr/>
        </p:nvSpPr>
        <p:spPr>
          <a:xfrm>
            <a:off x="1" y="5367892"/>
            <a:ext cx="121920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dirty="0"/>
              <a:t>But ecology is the study of the </a:t>
            </a:r>
            <a:r>
              <a:rPr lang="en-US" sz="3400" b="1" dirty="0">
                <a:solidFill>
                  <a:srgbClr val="C00000"/>
                </a:solidFill>
              </a:rPr>
              <a:t>interactions</a:t>
            </a:r>
            <a:r>
              <a:rPr lang="en-US" sz="3400" b="1" dirty="0">
                <a:solidFill>
                  <a:srgbClr val="FFFF00"/>
                </a:solidFill>
              </a:rPr>
              <a:t> </a:t>
            </a:r>
            <a:r>
              <a:rPr lang="en-US" sz="3400" dirty="0"/>
              <a:t>of organisms with each other and their environment, and in some cases, </a:t>
            </a:r>
            <a:r>
              <a:rPr lang="en-US" sz="3400" b="1" dirty="0">
                <a:solidFill>
                  <a:srgbClr val="C00000"/>
                </a:solidFill>
              </a:rPr>
              <a:t>interspecific interactions</a:t>
            </a:r>
            <a:r>
              <a:rPr lang="en-US" sz="3400" dirty="0"/>
              <a:t> are essential to understanding ecological systems.</a:t>
            </a:r>
          </a:p>
          <a:p>
            <a:pPr lvl="1">
              <a:buFontTx/>
              <a:buChar char="-"/>
            </a:pPr>
            <a:endParaRPr lang="en-US" sz="3400" dirty="0"/>
          </a:p>
        </p:txBody>
      </p:sp>
      <p:pic>
        <p:nvPicPr>
          <p:cNvPr id="4" name="Picture 3">
            <a:extLst>
              <a:ext uri="{FF2B5EF4-FFF2-40B4-BE49-F238E27FC236}">
                <a16:creationId xmlns:a16="http://schemas.microsoft.com/office/drawing/2014/main" id="{800E0E8A-31BF-888A-6D3D-375A29591C86}"/>
              </a:ext>
            </a:extLst>
          </p:cNvPr>
          <p:cNvPicPr>
            <a:picLocks noChangeAspect="1"/>
          </p:cNvPicPr>
          <p:nvPr/>
        </p:nvPicPr>
        <p:blipFill>
          <a:blip r:embed="rId2"/>
          <a:stretch>
            <a:fillRect/>
          </a:stretch>
        </p:blipFill>
        <p:spPr>
          <a:xfrm>
            <a:off x="4776952" y="2079790"/>
            <a:ext cx="2648607" cy="3227118"/>
          </a:xfrm>
          <a:prstGeom prst="rect">
            <a:avLst/>
          </a:prstGeom>
          <a:ln>
            <a:noFill/>
          </a:ln>
          <a:effectLst>
            <a:softEdge rad="112500"/>
          </a:effectLst>
        </p:spPr>
      </p:pic>
    </p:spTree>
    <p:extLst>
      <p:ext uri="{BB962C8B-B14F-4D97-AF65-F5344CB8AC3E}">
        <p14:creationId xmlns:p14="http://schemas.microsoft.com/office/powerpoint/2010/main" val="38490871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11" name="Group 10">
            <a:extLst>
              <a:ext uri="{FF2B5EF4-FFF2-40B4-BE49-F238E27FC236}">
                <a16:creationId xmlns:a16="http://schemas.microsoft.com/office/drawing/2014/main" id="{3BD4533B-1B09-4F81-A366-95DF5E0D431D}"/>
              </a:ext>
            </a:extLst>
          </p:cNvPr>
          <p:cNvGrpSpPr/>
          <p:nvPr/>
        </p:nvGrpSpPr>
        <p:grpSpPr>
          <a:xfrm>
            <a:off x="718416" y="1356928"/>
            <a:ext cx="1916677" cy="3792623"/>
            <a:chOff x="136581" y="1810193"/>
            <a:chExt cx="2325472" cy="4280263"/>
          </a:xfrm>
        </p:grpSpPr>
        <p:cxnSp>
          <p:nvCxnSpPr>
            <p:cNvPr id="12" name="Curved Connector 11">
              <a:extLst>
                <a:ext uri="{FF2B5EF4-FFF2-40B4-BE49-F238E27FC236}">
                  <a16:creationId xmlns:a16="http://schemas.microsoft.com/office/drawing/2014/main" id="{0FFB577E-0DAB-D17F-A787-C9714B76C67C}"/>
                </a:ext>
              </a:extLst>
            </p:cNvPr>
            <p:cNvCxnSpPr>
              <a:cxnSpLocks/>
              <a:stCxn id="13"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4" name="Curved Connector 13">
              <a:extLst>
                <a:ext uri="{FF2B5EF4-FFF2-40B4-BE49-F238E27FC236}">
                  <a16:creationId xmlns:a16="http://schemas.microsoft.com/office/drawing/2014/main" id="{9395F1B4-26D7-80EE-CC99-4AAF78D02DB5}"/>
                </a:ext>
              </a:extLst>
            </p:cNvPr>
            <p:cNvCxnSpPr>
              <a:cxnSpLocks/>
              <a:stCxn id="13"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A540A7EF-8C33-378E-594D-FB3A6D0BEB09}"/>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6AE205DA-8860-A719-AB92-A2F10F90E766}"/>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7B8B8DD-C4A3-B5BE-FEB6-97335BCDAB83}"/>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37" name="Picture 36">
              <a:extLst>
                <a:ext uri="{FF2B5EF4-FFF2-40B4-BE49-F238E27FC236}">
                  <a16:creationId xmlns:a16="http://schemas.microsoft.com/office/drawing/2014/main" id="{02EA6D05-580A-9F6C-C017-598A4A9AB431}"/>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EBD94058-B679-3BE6-A1B7-0E9F8190AF5F}"/>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170CC4AD-8D24-8EFD-6129-90876C9F50F1}"/>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CD09FB44-D3DD-427E-F8F7-287339B03869}"/>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42" name="Curved Connector 41">
              <a:extLst>
                <a:ext uri="{FF2B5EF4-FFF2-40B4-BE49-F238E27FC236}">
                  <a16:creationId xmlns:a16="http://schemas.microsoft.com/office/drawing/2014/main" id="{0D666FF2-7E70-3E84-515A-EB6B99265FEF}"/>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Content Placeholder 2">
            <a:extLst>
              <a:ext uri="{FF2B5EF4-FFF2-40B4-BE49-F238E27FC236}">
                <a16:creationId xmlns:a16="http://schemas.microsoft.com/office/drawing/2014/main" id="{0BC0302A-5C8A-C0C7-8A75-2D24AA06C651}"/>
              </a:ext>
            </a:extLst>
          </p:cNvPr>
          <p:cNvSpPr txBox="1">
            <a:spLocks/>
          </p:cNvSpPr>
          <p:nvPr/>
        </p:nvSpPr>
        <p:spPr>
          <a:xfrm>
            <a:off x="6597" y="5144950"/>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fish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shark abundance?</a:t>
            </a:r>
          </a:p>
        </p:txBody>
      </p: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Tree>
    <p:extLst>
      <p:ext uri="{BB962C8B-B14F-4D97-AF65-F5344CB8AC3E}">
        <p14:creationId xmlns:p14="http://schemas.microsoft.com/office/powerpoint/2010/main" val="20650358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a:extLst>
              <a:ext uri="{FF2B5EF4-FFF2-40B4-BE49-F238E27FC236}">
                <a16:creationId xmlns:a16="http://schemas.microsoft.com/office/drawing/2014/main" id="{4D850EA9-5BFD-1794-8614-BC0775A85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795"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BBB81D31-B425-6302-1652-4C6E52BB8B59}"/>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25604" name="Picture 4" descr="St Kilda Soay sheep study reaches 30th anniversary - BBC News">
            <a:extLst>
              <a:ext uri="{FF2B5EF4-FFF2-40B4-BE49-F238E27FC236}">
                <a16:creationId xmlns:a16="http://schemas.microsoft.com/office/drawing/2014/main" id="{E2DF3C07-D88A-0F13-641E-63F488EB7C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8097" y="2307044"/>
            <a:ext cx="5139108" cy="28875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E0EE6B63-6595-9274-9400-7B536B852919}"/>
              </a:ext>
            </a:extLst>
          </p:cNvPr>
          <p:cNvSpPr>
            <a:spLocks noGrp="1"/>
          </p:cNvSpPr>
          <p:nvPr>
            <p:ph type="title"/>
          </p:nvPr>
        </p:nvSpPr>
        <p:spPr>
          <a:xfrm>
            <a:off x="838200" y="365125"/>
            <a:ext cx="10515600" cy="1325563"/>
          </a:xfrm>
        </p:spPr>
        <p:txBody>
          <a:bodyPr/>
          <a:lstStyle/>
          <a:p>
            <a:r>
              <a:rPr lang="en-US" dirty="0"/>
              <a:t>Remember those </a:t>
            </a:r>
            <a:r>
              <a:rPr lang="en-US" dirty="0" err="1"/>
              <a:t>Soay</a:t>
            </a:r>
            <a:r>
              <a:rPr lang="en-US" dirty="0"/>
              <a:t> sheep…</a:t>
            </a:r>
          </a:p>
        </p:txBody>
      </p:sp>
    </p:spTree>
    <p:extLst>
      <p:ext uri="{BB962C8B-B14F-4D97-AF65-F5344CB8AC3E}">
        <p14:creationId xmlns:p14="http://schemas.microsoft.com/office/powerpoint/2010/main" val="19953894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a:extLst>
              <a:ext uri="{FF2B5EF4-FFF2-40B4-BE49-F238E27FC236}">
                <a16:creationId xmlns:a16="http://schemas.microsoft.com/office/drawing/2014/main" id="{4D850EA9-5BFD-1794-8614-BC0775A85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647"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8EE89C5D-EDE2-0576-3BC3-8177D3935FCD}"/>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3" name="Picture 2" descr="Chart, line chart&#10;&#10;Description automatically generated">
            <a:extLst>
              <a:ext uri="{FF2B5EF4-FFF2-40B4-BE49-F238E27FC236}">
                <a16:creationId xmlns:a16="http://schemas.microsoft.com/office/drawing/2014/main" id="{B9A24790-63B9-F7F6-825E-CB28B4B6688E}"/>
              </a:ext>
            </a:extLst>
          </p:cNvPr>
          <p:cNvPicPr>
            <a:picLocks noChangeAspect="1"/>
          </p:cNvPicPr>
          <p:nvPr/>
        </p:nvPicPr>
        <p:blipFill rotWithShape="1">
          <a:blip r:embed="rId4"/>
          <a:srcRect t="3312" b="4114"/>
          <a:stretch/>
        </p:blipFill>
        <p:spPr>
          <a:xfrm>
            <a:off x="6753685" y="1447498"/>
            <a:ext cx="4880589" cy="3364810"/>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1D1D9F11-C284-889D-3CDB-34680893BE2C}"/>
              </a:ext>
            </a:extLst>
          </p:cNvPr>
          <p:cNvPicPr>
            <a:picLocks noChangeAspect="1"/>
          </p:cNvPicPr>
          <p:nvPr/>
        </p:nvPicPr>
        <p:blipFill rotWithShape="1">
          <a:blip r:embed="rId5"/>
          <a:srcRect t="15548" r="2563"/>
          <a:stretch/>
        </p:blipFill>
        <p:spPr>
          <a:xfrm>
            <a:off x="6486186" y="4858994"/>
            <a:ext cx="5705814" cy="1952319"/>
          </a:xfrm>
          <a:prstGeom prst="rect">
            <a:avLst/>
          </a:prstGeom>
        </p:spPr>
      </p:pic>
      <p:sp>
        <p:nvSpPr>
          <p:cNvPr id="9" name="Rectangle 8">
            <a:extLst>
              <a:ext uri="{FF2B5EF4-FFF2-40B4-BE49-F238E27FC236}">
                <a16:creationId xmlns:a16="http://schemas.microsoft.com/office/drawing/2014/main" id="{155A1EBF-46B9-4D84-1C2D-2A7ABF78FF11}"/>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58AE713-49F6-8B04-0550-38B09D42E549}"/>
              </a:ext>
            </a:extLst>
          </p:cNvPr>
          <p:cNvSpPr txBox="1"/>
          <p:nvPr/>
        </p:nvSpPr>
        <p:spPr>
          <a:xfrm>
            <a:off x="456895" y="487948"/>
            <a:ext cx="11260184" cy="1077218"/>
          </a:xfrm>
          <a:prstGeom prst="rect">
            <a:avLst/>
          </a:prstGeom>
          <a:noFill/>
        </p:spPr>
        <p:txBody>
          <a:bodyPr wrap="square">
            <a:spAutoFit/>
          </a:bodyPr>
          <a:lstStyle/>
          <a:p>
            <a:r>
              <a:rPr lang="en-US" sz="3200" dirty="0">
                <a:effectLst/>
                <a:latin typeface="Calibri" panose="020F0502020204030204" pitchFamily="34" charset="0"/>
                <a:cs typeface="Calibri" panose="020F0502020204030204" pitchFamily="34" charset="0"/>
              </a:rPr>
              <a:t>The first model fit the data incorporating the effects of </a:t>
            </a:r>
            <a:r>
              <a:rPr lang="en-US" sz="3200" b="1" dirty="0">
                <a:solidFill>
                  <a:srgbClr val="C00000"/>
                </a:solidFill>
                <a:effectLst/>
                <a:latin typeface="Calibri" panose="020F0502020204030204" pitchFamily="34" charset="0"/>
                <a:cs typeface="Calibri" panose="020F0502020204030204" pitchFamily="34" charset="0"/>
              </a:rPr>
              <a:t>intraspecific competition</a:t>
            </a:r>
            <a:r>
              <a:rPr lang="en-US" sz="3200" dirty="0">
                <a:effectLst/>
                <a:latin typeface="Calibri" panose="020F0502020204030204" pitchFamily="34" charset="0"/>
                <a:cs typeface="Calibri" panose="020F0502020204030204" pitchFamily="34" charset="0"/>
              </a:rPr>
              <a:t> </a:t>
            </a:r>
            <a:r>
              <a:rPr lang="en-US" sz="3200" dirty="0">
                <a:latin typeface="Calibri" panose="020F0502020204030204" pitchFamily="34" charset="0"/>
                <a:cs typeface="Calibri" panose="020F0502020204030204" pitchFamily="34" charset="0"/>
              </a:rPr>
              <a:t>(density dependent, logistic growth).</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986308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55A1EBF-46B9-4D84-1C2D-2A7ABF78FF11}"/>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F58D734-0A06-112F-8831-7DDCDF03D363}"/>
              </a:ext>
            </a:extLst>
          </p:cNvPr>
          <p:cNvSpPr txBox="1"/>
          <p:nvPr/>
        </p:nvSpPr>
        <p:spPr>
          <a:xfrm>
            <a:off x="638504" y="268878"/>
            <a:ext cx="11350850" cy="1077218"/>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In the second model</a:t>
            </a:r>
            <a:r>
              <a:rPr lang="en-US" sz="3200" dirty="0">
                <a:effectLst/>
                <a:latin typeface="Calibri" panose="020F0502020204030204" pitchFamily="34" charset="0"/>
                <a:cs typeface="Calibri" panose="020F0502020204030204" pitchFamily="34" charset="0"/>
              </a:rPr>
              <a:t>, the authors added </a:t>
            </a:r>
            <a:r>
              <a:rPr lang="en-US" sz="3200" b="1" dirty="0">
                <a:solidFill>
                  <a:srgbClr val="C00000"/>
                </a:solidFill>
                <a:effectLst/>
                <a:latin typeface="Calibri" panose="020F0502020204030204" pitchFamily="34" charset="0"/>
                <a:cs typeface="Calibri" panose="020F0502020204030204" pitchFamily="34" charset="0"/>
              </a:rPr>
              <a:t>environmental stochasticity </a:t>
            </a:r>
            <a:r>
              <a:rPr lang="en-US" sz="3200" dirty="0">
                <a:effectLst/>
                <a:latin typeface="Calibri" panose="020F0502020204030204" pitchFamily="34" charset="0"/>
                <a:cs typeface="Calibri" panose="020F0502020204030204" pitchFamily="34" charset="0"/>
              </a:rPr>
              <a:t>(bad </a:t>
            </a:r>
            <a:r>
              <a:rPr lang="en-US" sz="3200" dirty="0">
                <a:latin typeface="Calibri" panose="020F0502020204030204" pitchFamily="34" charset="0"/>
                <a:cs typeface="Calibri" panose="020F0502020204030204" pitchFamily="34" charset="0"/>
              </a:rPr>
              <a:t>weather) t</a:t>
            </a:r>
            <a:r>
              <a:rPr lang="en-US" sz="3200" dirty="0">
                <a:effectLst/>
                <a:latin typeface="Calibri" panose="020F0502020204030204" pitchFamily="34" charset="0"/>
                <a:cs typeface="Calibri" panose="020F0502020204030204" pitchFamily="34" charset="0"/>
              </a:rPr>
              <a:t>o </a:t>
            </a:r>
            <a:r>
              <a:rPr lang="en-US" sz="3200" b="1" dirty="0">
                <a:solidFill>
                  <a:srgbClr val="C00000"/>
                </a:solidFill>
                <a:effectLst/>
                <a:latin typeface="Calibri" panose="020F0502020204030204" pitchFamily="34" charset="0"/>
                <a:cs typeface="Calibri" panose="020F0502020204030204" pitchFamily="34" charset="0"/>
              </a:rPr>
              <a:t>better represent</a:t>
            </a:r>
            <a:r>
              <a:rPr lang="en-US" sz="3200" dirty="0">
                <a:effectLst/>
                <a:latin typeface="Calibri" panose="020F0502020204030204" pitchFamily="34" charset="0"/>
                <a:cs typeface="Calibri" panose="020F0502020204030204" pitchFamily="34" charset="0"/>
              </a:rPr>
              <a:t> the data…</a:t>
            </a:r>
          </a:p>
        </p:txBody>
      </p:sp>
      <p:pic>
        <p:nvPicPr>
          <p:cNvPr id="20" name="Picture 19" descr="Chart, scatter chart&#10;&#10;Description automatically generated">
            <a:extLst>
              <a:ext uri="{FF2B5EF4-FFF2-40B4-BE49-F238E27FC236}">
                <a16:creationId xmlns:a16="http://schemas.microsoft.com/office/drawing/2014/main" id="{46159E0B-6E01-F853-B52F-7F3568C9A5AD}"/>
              </a:ext>
            </a:extLst>
          </p:cNvPr>
          <p:cNvPicPr>
            <a:picLocks noChangeAspect="1"/>
          </p:cNvPicPr>
          <p:nvPr/>
        </p:nvPicPr>
        <p:blipFill rotWithShape="1">
          <a:blip r:embed="rId3"/>
          <a:srcRect l="53200" t="-1" b="51468"/>
          <a:stretch/>
        </p:blipFill>
        <p:spPr>
          <a:xfrm>
            <a:off x="7847888" y="1346096"/>
            <a:ext cx="4141465" cy="3550389"/>
          </a:xfrm>
          <a:prstGeom prst="rect">
            <a:avLst/>
          </a:prstGeom>
        </p:spPr>
      </p:pic>
      <p:sp>
        <p:nvSpPr>
          <p:cNvPr id="24" name="Rectangle 23">
            <a:extLst>
              <a:ext uri="{FF2B5EF4-FFF2-40B4-BE49-F238E27FC236}">
                <a16:creationId xmlns:a16="http://schemas.microsoft.com/office/drawing/2014/main" id="{FF6483D1-0E9A-6E81-5E34-6C9F4D223730}"/>
              </a:ext>
            </a:extLst>
          </p:cNvPr>
          <p:cNvSpPr/>
          <p:nvPr/>
        </p:nvSpPr>
        <p:spPr>
          <a:xfrm>
            <a:off x="8060197" y="1346096"/>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a:extLst>
              <a:ext uri="{FF2B5EF4-FFF2-40B4-BE49-F238E27FC236}">
                <a16:creationId xmlns:a16="http://schemas.microsoft.com/office/drawing/2014/main" id="{5B2CDE54-7E41-2E5C-1BF4-5052035853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647"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DEBF5881-0B52-7CAD-1E55-2B49751124D0}"/>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7" name="Picture 6" descr="Graphical user interface, text, application, email&#10;&#10;Description automatically generated">
            <a:extLst>
              <a:ext uri="{FF2B5EF4-FFF2-40B4-BE49-F238E27FC236}">
                <a16:creationId xmlns:a16="http://schemas.microsoft.com/office/drawing/2014/main" id="{EA42F999-F529-3019-E4E4-862705F6464B}"/>
              </a:ext>
            </a:extLst>
          </p:cNvPr>
          <p:cNvPicPr>
            <a:picLocks noChangeAspect="1"/>
          </p:cNvPicPr>
          <p:nvPr/>
        </p:nvPicPr>
        <p:blipFill>
          <a:blip r:embed="rId5"/>
          <a:stretch>
            <a:fillRect/>
          </a:stretch>
        </p:blipFill>
        <p:spPr>
          <a:xfrm>
            <a:off x="6486187" y="4963492"/>
            <a:ext cx="5705814" cy="1894508"/>
          </a:xfrm>
          <a:prstGeom prst="rect">
            <a:avLst/>
          </a:prstGeom>
        </p:spPr>
      </p:pic>
    </p:spTree>
    <p:extLst>
      <p:ext uri="{BB962C8B-B14F-4D97-AF65-F5344CB8AC3E}">
        <p14:creationId xmlns:p14="http://schemas.microsoft.com/office/powerpoint/2010/main" val="14526027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55A1EBF-46B9-4D84-1C2D-2A7ABF78FF11}"/>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F58D734-0A06-112F-8831-7DDCDF03D363}"/>
              </a:ext>
            </a:extLst>
          </p:cNvPr>
          <p:cNvSpPr txBox="1"/>
          <p:nvPr/>
        </p:nvSpPr>
        <p:spPr>
          <a:xfrm>
            <a:off x="638504" y="268878"/>
            <a:ext cx="6075907" cy="1569660"/>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Later still, they added </a:t>
            </a:r>
            <a:r>
              <a:rPr lang="en-US" sz="3200" b="1" dirty="0">
                <a:solidFill>
                  <a:srgbClr val="C00000"/>
                </a:solidFill>
                <a:latin typeface="Calibri" panose="020F0502020204030204" pitchFamily="34" charset="0"/>
                <a:cs typeface="Calibri" panose="020F0502020204030204" pitchFamily="34" charset="0"/>
              </a:rPr>
              <a:t>population structure</a:t>
            </a:r>
            <a:r>
              <a:rPr lang="en-US" sz="3200" dirty="0">
                <a:latin typeface="Calibri" panose="020F0502020204030204" pitchFamily="34" charset="0"/>
                <a:cs typeface="Calibri" panose="020F0502020204030204" pitchFamily="34" charset="0"/>
              </a:rPr>
              <a:t> (age, sex) to do an </a:t>
            </a:r>
            <a:r>
              <a:rPr lang="en-US" sz="3200" i="1" dirty="0">
                <a:latin typeface="Calibri" panose="020F0502020204030204" pitchFamily="34" charset="0"/>
                <a:cs typeface="Calibri" panose="020F0502020204030204" pitchFamily="34" charset="0"/>
              </a:rPr>
              <a:t>even better job </a:t>
            </a:r>
            <a:r>
              <a:rPr lang="en-US" sz="3200" dirty="0">
                <a:latin typeface="Calibri" panose="020F0502020204030204" pitchFamily="34" charset="0"/>
                <a:cs typeface="Calibri" panose="020F0502020204030204" pitchFamily="34" charset="0"/>
              </a:rPr>
              <a:t>of recovering the data</a:t>
            </a:r>
            <a:r>
              <a:rPr lang="en-US" sz="3200" dirty="0">
                <a:effectLst/>
                <a:latin typeface="Calibri" panose="020F0502020204030204" pitchFamily="34" charset="0"/>
                <a:cs typeface="Calibri" panose="020F0502020204030204" pitchFamily="34" charset="0"/>
              </a:rPr>
              <a:t>…</a:t>
            </a:r>
          </a:p>
        </p:txBody>
      </p:sp>
      <p:sp>
        <p:nvSpPr>
          <p:cNvPr id="24" name="Rectangle 23">
            <a:extLst>
              <a:ext uri="{FF2B5EF4-FFF2-40B4-BE49-F238E27FC236}">
                <a16:creationId xmlns:a16="http://schemas.microsoft.com/office/drawing/2014/main" id="{FF6483D1-0E9A-6E81-5E34-6C9F4D223730}"/>
              </a:ext>
            </a:extLst>
          </p:cNvPr>
          <p:cNvSpPr/>
          <p:nvPr/>
        </p:nvSpPr>
        <p:spPr>
          <a:xfrm>
            <a:off x="8060197" y="1346096"/>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D12FA915-BCC7-08A1-5497-852CCE62BD30}"/>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text&#10;&#10;Description automatically generated">
            <a:extLst>
              <a:ext uri="{FF2B5EF4-FFF2-40B4-BE49-F238E27FC236}">
                <a16:creationId xmlns:a16="http://schemas.microsoft.com/office/drawing/2014/main" id="{97EC5418-DBA5-F0F3-5DA2-B0E057CF4681}"/>
              </a:ext>
            </a:extLst>
          </p:cNvPr>
          <p:cNvPicPr>
            <a:picLocks noChangeAspect="1"/>
          </p:cNvPicPr>
          <p:nvPr/>
        </p:nvPicPr>
        <p:blipFill>
          <a:blip r:embed="rId3"/>
          <a:stretch>
            <a:fillRect/>
          </a:stretch>
        </p:blipFill>
        <p:spPr>
          <a:xfrm>
            <a:off x="838200" y="4471673"/>
            <a:ext cx="6223951" cy="792563"/>
          </a:xfrm>
          <a:prstGeom prst="rect">
            <a:avLst/>
          </a:prstGeom>
        </p:spPr>
      </p:pic>
      <p:pic>
        <p:nvPicPr>
          <p:cNvPr id="4" name="Picture 3" descr="Text&#10;&#10;Description automatically generated">
            <a:extLst>
              <a:ext uri="{FF2B5EF4-FFF2-40B4-BE49-F238E27FC236}">
                <a16:creationId xmlns:a16="http://schemas.microsoft.com/office/drawing/2014/main" id="{3A0E6E27-0B6E-9AEC-1BF6-3B4B2424A971}"/>
              </a:ext>
            </a:extLst>
          </p:cNvPr>
          <p:cNvPicPr>
            <a:picLocks noChangeAspect="1"/>
          </p:cNvPicPr>
          <p:nvPr/>
        </p:nvPicPr>
        <p:blipFill>
          <a:blip r:embed="rId4"/>
          <a:stretch>
            <a:fillRect/>
          </a:stretch>
        </p:blipFill>
        <p:spPr>
          <a:xfrm>
            <a:off x="1046272" y="2180152"/>
            <a:ext cx="5807805" cy="2414291"/>
          </a:xfrm>
          <a:prstGeom prst="rect">
            <a:avLst/>
          </a:prstGeom>
        </p:spPr>
      </p:pic>
      <p:pic>
        <p:nvPicPr>
          <p:cNvPr id="8" name="Picture 7" descr="Chart, scatter chart&#10;&#10;Description automatically generated">
            <a:extLst>
              <a:ext uri="{FF2B5EF4-FFF2-40B4-BE49-F238E27FC236}">
                <a16:creationId xmlns:a16="http://schemas.microsoft.com/office/drawing/2014/main" id="{6113FFCB-66F2-2E3E-4E43-4864848AF76A}"/>
              </a:ext>
            </a:extLst>
          </p:cNvPr>
          <p:cNvPicPr>
            <a:picLocks noChangeAspect="1"/>
          </p:cNvPicPr>
          <p:nvPr/>
        </p:nvPicPr>
        <p:blipFill rotWithShape="1">
          <a:blip r:embed="rId5"/>
          <a:srcRect t="10981" r="48008"/>
          <a:stretch/>
        </p:blipFill>
        <p:spPr>
          <a:xfrm>
            <a:off x="8032569" y="370015"/>
            <a:ext cx="4041041" cy="3537290"/>
          </a:xfrm>
          <a:prstGeom prst="rect">
            <a:avLst/>
          </a:prstGeom>
        </p:spPr>
      </p:pic>
      <p:grpSp>
        <p:nvGrpSpPr>
          <p:cNvPr id="10" name="Group 9">
            <a:extLst>
              <a:ext uri="{FF2B5EF4-FFF2-40B4-BE49-F238E27FC236}">
                <a16:creationId xmlns:a16="http://schemas.microsoft.com/office/drawing/2014/main" id="{4FEF4C4F-2837-A8BC-527C-96AA375EE3C1}"/>
              </a:ext>
            </a:extLst>
          </p:cNvPr>
          <p:cNvGrpSpPr/>
          <p:nvPr/>
        </p:nvGrpSpPr>
        <p:grpSpPr>
          <a:xfrm>
            <a:off x="8211659" y="3225549"/>
            <a:ext cx="3947134" cy="3632451"/>
            <a:chOff x="7387367" y="3039588"/>
            <a:chExt cx="4312824" cy="3645456"/>
          </a:xfrm>
        </p:grpSpPr>
        <p:pic>
          <p:nvPicPr>
            <p:cNvPr id="12" name="Picture 11" descr="Chart, scatter chart&#10;&#10;Description automatically generated">
              <a:extLst>
                <a:ext uri="{FF2B5EF4-FFF2-40B4-BE49-F238E27FC236}">
                  <a16:creationId xmlns:a16="http://schemas.microsoft.com/office/drawing/2014/main" id="{7DD43BFB-92AD-AA30-4A6D-77BE39DE4585}"/>
                </a:ext>
              </a:extLst>
            </p:cNvPr>
            <p:cNvPicPr>
              <a:picLocks noChangeAspect="1"/>
            </p:cNvPicPr>
            <p:nvPr/>
          </p:nvPicPr>
          <p:blipFill rotWithShape="1">
            <a:blip r:embed="rId5"/>
            <a:srcRect l="53007" t="8259"/>
            <a:stretch/>
          </p:blipFill>
          <p:spPr>
            <a:xfrm>
              <a:off x="8047671" y="3039588"/>
              <a:ext cx="3652520" cy="3645456"/>
            </a:xfrm>
            <a:prstGeom prst="rect">
              <a:avLst/>
            </a:prstGeom>
          </p:spPr>
        </p:pic>
        <p:pic>
          <p:nvPicPr>
            <p:cNvPr id="13" name="Picture 12" descr="Chart, scatter chart&#10;&#10;Description automatically generated">
              <a:extLst>
                <a:ext uri="{FF2B5EF4-FFF2-40B4-BE49-F238E27FC236}">
                  <a16:creationId xmlns:a16="http://schemas.microsoft.com/office/drawing/2014/main" id="{06D7B281-8E9D-356A-8A48-CBC819476CCE}"/>
                </a:ext>
              </a:extLst>
            </p:cNvPr>
            <p:cNvPicPr>
              <a:picLocks noChangeAspect="1"/>
            </p:cNvPicPr>
            <p:nvPr/>
          </p:nvPicPr>
          <p:blipFill rotWithShape="1">
            <a:blip r:embed="rId5"/>
            <a:srcRect l="1500" t="3908" r="87079" b="24558"/>
            <a:stretch/>
          </p:blipFill>
          <p:spPr>
            <a:xfrm>
              <a:off x="7387367" y="3039588"/>
              <a:ext cx="887654" cy="2842509"/>
            </a:xfrm>
            <a:prstGeom prst="rect">
              <a:avLst/>
            </a:prstGeom>
          </p:spPr>
        </p:pic>
      </p:grpSp>
      <p:pic>
        <p:nvPicPr>
          <p:cNvPr id="14" name="Graphic 13" descr="Female with solid fill">
            <a:extLst>
              <a:ext uri="{FF2B5EF4-FFF2-40B4-BE49-F238E27FC236}">
                <a16:creationId xmlns:a16="http://schemas.microsoft.com/office/drawing/2014/main" id="{E03D8D97-DD8C-509C-C2B8-465580BC13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09827" y="2180152"/>
            <a:ext cx="579327" cy="579327"/>
          </a:xfrm>
          <a:prstGeom prst="rect">
            <a:avLst/>
          </a:prstGeom>
        </p:spPr>
      </p:pic>
      <p:pic>
        <p:nvPicPr>
          <p:cNvPr id="15" name="Graphic 14" descr="Male with solid fill">
            <a:extLst>
              <a:ext uri="{FF2B5EF4-FFF2-40B4-BE49-F238E27FC236}">
                <a16:creationId xmlns:a16="http://schemas.microsoft.com/office/drawing/2014/main" id="{327531FE-F6CC-840E-B5B0-3CA0C49F9D2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78283" y="5452800"/>
            <a:ext cx="587807" cy="587807"/>
          </a:xfrm>
          <a:prstGeom prst="rect">
            <a:avLst/>
          </a:prstGeom>
        </p:spPr>
      </p:pic>
      <p:sp>
        <p:nvSpPr>
          <p:cNvPr id="16" name="TextBox 15">
            <a:extLst>
              <a:ext uri="{FF2B5EF4-FFF2-40B4-BE49-F238E27FC236}">
                <a16:creationId xmlns:a16="http://schemas.microsoft.com/office/drawing/2014/main" id="{1FAF0185-5FD9-E683-9B0C-E6D9F119BB32}"/>
              </a:ext>
            </a:extLst>
          </p:cNvPr>
          <p:cNvSpPr txBox="1"/>
          <p:nvPr/>
        </p:nvSpPr>
        <p:spPr>
          <a:xfrm>
            <a:off x="9334460" y="1923216"/>
            <a:ext cx="1394500" cy="1200329"/>
          </a:xfrm>
          <a:prstGeom prst="rect">
            <a:avLst/>
          </a:prstGeom>
          <a:noFill/>
        </p:spPr>
        <p:txBody>
          <a:bodyPr wrap="square">
            <a:spAutoFit/>
          </a:bodyPr>
          <a:lstStyle/>
          <a:p>
            <a:r>
              <a:rPr lang="en-US" dirty="0">
                <a:solidFill>
                  <a:schemeClr val="accent6">
                    <a:lumMod val="75000"/>
                  </a:schemeClr>
                </a:solidFill>
              </a:rPr>
              <a:t>lambs</a:t>
            </a:r>
          </a:p>
          <a:p>
            <a:r>
              <a:rPr lang="en-US" dirty="0"/>
              <a:t>yearlings</a:t>
            </a:r>
          </a:p>
          <a:p>
            <a:r>
              <a:rPr lang="en-US" dirty="0">
                <a:solidFill>
                  <a:srgbClr val="FF0000"/>
                </a:solidFill>
              </a:rPr>
              <a:t>adults</a:t>
            </a:r>
          </a:p>
          <a:p>
            <a:r>
              <a:rPr lang="en-US" dirty="0">
                <a:solidFill>
                  <a:schemeClr val="accent5">
                    <a:lumMod val="75000"/>
                  </a:schemeClr>
                </a:solidFill>
              </a:rPr>
              <a:t>older adults</a:t>
            </a:r>
          </a:p>
        </p:txBody>
      </p:sp>
      <p:sp>
        <p:nvSpPr>
          <p:cNvPr id="17" name="TextBox 16">
            <a:extLst>
              <a:ext uri="{FF2B5EF4-FFF2-40B4-BE49-F238E27FC236}">
                <a16:creationId xmlns:a16="http://schemas.microsoft.com/office/drawing/2014/main" id="{46F460C6-F6AE-6F1D-18E5-DC7C0C3CF09C}"/>
              </a:ext>
            </a:extLst>
          </p:cNvPr>
          <p:cNvSpPr txBox="1"/>
          <p:nvPr/>
        </p:nvSpPr>
        <p:spPr>
          <a:xfrm>
            <a:off x="9281033" y="5394276"/>
            <a:ext cx="1394500" cy="646331"/>
          </a:xfrm>
          <a:prstGeom prst="rect">
            <a:avLst/>
          </a:prstGeom>
          <a:noFill/>
        </p:spPr>
        <p:txBody>
          <a:bodyPr wrap="square">
            <a:spAutoFit/>
          </a:bodyPr>
          <a:lstStyle/>
          <a:p>
            <a:r>
              <a:rPr lang="en-US" dirty="0">
                <a:solidFill>
                  <a:schemeClr val="accent6">
                    <a:lumMod val="75000"/>
                  </a:schemeClr>
                </a:solidFill>
              </a:rPr>
              <a:t>lambs</a:t>
            </a:r>
          </a:p>
          <a:p>
            <a:r>
              <a:rPr lang="en-US" dirty="0">
                <a:solidFill>
                  <a:srgbClr val="FF0000"/>
                </a:solidFill>
              </a:rPr>
              <a:t>adults</a:t>
            </a:r>
          </a:p>
        </p:txBody>
      </p:sp>
      <p:sp>
        <p:nvSpPr>
          <p:cNvPr id="18" name="Rectangle 17">
            <a:extLst>
              <a:ext uri="{FF2B5EF4-FFF2-40B4-BE49-F238E27FC236}">
                <a16:creationId xmlns:a16="http://schemas.microsoft.com/office/drawing/2014/main" id="{A20DC359-B442-71B9-A9A8-1C0885263EE2}"/>
              </a:ext>
            </a:extLst>
          </p:cNvPr>
          <p:cNvSpPr/>
          <p:nvPr/>
        </p:nvSpPr>
        <p:spPr>
          <a:xfrm>
            <a:off x="8211659" y="274854"/>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6C53738-8CB9-03DE-F8F6-4BFB5BA21B9B}"/>
              </a:ext>
            </a:extLst>
          </p:cNvPr>
          <p:cNvSpPr/>
          <p:nvPr/>
        </p:nvSpPr>
        <p:spPr>
          <a:xfrm>
            <a:off x="8243669" y="3456411"/>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1259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1724E9-ABB8-9B35-309B-8116C77B3D2B}"/>
              </a:ext>
            </a:extLst>
          </p:cNvPr>
          <p:cNvSpPr txBox="1"/>
          <p:nvPr/>
        </p:nvSpPr>
        <p:spPr>
          <a:xfrm>
            <a:off x="400050" y="268878"/>
            <a:ext cx="4797316" cy="255454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But this team has known for some time that </a:t>
            </a:r>
            <a:r>
              <a:rPr lang="en-US" sz="3200" b="1" dirty="0">
                <a:solidFill>
                  <a:srgbClr val="C00000"/>
                </a:solidFill>
                <a:latin typeface="Calibri" panose="020F0502020204030204" pitchFamily="34" charset="0"/>
                <a:cs typeface="Calibri" panose="020F0502020204030204" pitchFamily="34" charset="0"/>
              </a:rPr>
              <a:t>interspecies interactions</a:t>
            </a:r>
            <a:r>
              <a:rPr lang="en-US" sz="3200" dirty="0">
                <a:latin typeface="Calibri" panose="020F0502020204030204" pitchFamily="34" charset="0"/>
                <a:cs typeface="Calibri" panose="020F0502020204030204" pitchFamily="34" charset="0"/>
              </a:rPr>
              <a:t> impact </a:t>
            </a:r>
            <a:r>
              <a:rPr lang="en-US" sz="3200" dirty="0" err="1">
                <a:latin typeface="Calibri" panose="020F0502020204030204" pitchFamily="34" charset="0"/>
                <a:cs typeface="Calibri" panose="020F0502020204030204" pitchFamily="34" charset="0"/>
              </a:rPr>
              <a:t>Soay</a:t>
            </a:r>
            <a:r>
              <a:rPr lang="en-US" sz="3200" dirty="0">
                <a:latin typeface="Calibri" panose="020F0502020204030204" pitchFamily="34" charset="0"/>
                <a:cs typeface="Calibri" panose="020F0502020204030204" pitchFamily="34" charset="0"/>
              </a:rPr>
              <a:t> sheep survival in crash years as well!</a:t>
            </a:r>
            <a:endParaRPr lang="en-US" sz="3200" dirty="0">
              <a:effectLst/>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92711FFF-3A73-A65F-D476-6476045FEC5C}"/>
              </a:ext>
            </a:extLst>
          </p:cNvPr>
          <p:cNvSpPr txBox="1"/>
          <p:nvPr/>
        </p:nvSpPr>
        <p:spPr>
          <a:xfrm>
            <a:off x="3171217" y="6409340"/>
            <a:ext cx="9020783" cy="430887"/>
          </a:xfrm>
          <a:prstGeom prst="rect">
            <a:avLst/>
          </a:prstGeom>
          <a:noFill/>
        </p:spPr>
        <p:txBody>
          <a:bodyPr wrap="square" rtlCol="0">
            <a:spAutoFit/>
          </a:bodyPr>
          <a:lstStyle/>
          <a:p>
            <a:pPr algn="r"/>
            <a:r>
              <a:rPr lang="en-US" sz="2200" dirty="0">
                <a:cs typeface="Franklin Gothic Medium"/>
              </a:rPr>
              <a:t>Gulland 1992. </a:t>
            </a:r>
            <a:r>
              <a:rPr lang="en-US" sz="2200" i="1" dirty="0">
                <a:cs typeface="Franklin Gothic Medium"/>
              </a:rPr>
              <a:t>Parasitology.</a:t>
            </a:r>
            <a:endParaRPr lang="en-US" sz="2200" dirty="0">
              <a:latin typeface="+mj-lt"/>
              <a:cs typeface="Franklin Gothic Medium"/>
            </a:endParaRPr>
          </a:p>
        </p:txBody>
      </p:sp>
      <p:pic>
        <p:nvPicPr>
          <p:cNvPr id="8" name="Picture 7" descr="Chart&#10;&#10;Description automatically generated">
            <a:extLst>
              <a:ext uri="{FF2B5EF4-FFF2-40B4-BE49-F238E27FC236}">
                <a16:creationId xmlns:a16="http://schemas.microsoft.com/office/drawing/2014/main" id="{94AA688C-77EB-F8FA-BFE3-7E1305970D2D}"/>
              </a:ext>
            </a:extLst>
          </p:cNvPr>
          <p:cNvPicPr>
            <a:picLocks noChangeAspect="1"/>
          </p:cNvPicPr>
          <p:nvPr/>
        </p:nvPicPr>
        <p:blipFill>
          <a:blip r:embed="rId3"/>
          <a:stretch>
            <a:fillRect/>
          </a:stretch>
        </p:blipFill>
        <p:spPr>
          <a:xfrm>
            <a:off x="5184162" y="882869"/>
            <a:ext cx="6866608" cy="4990796"/>
          </a:xfrm>
          <a:prstGeom prst="rect">
            <a:avLst/>
          </a:prstGeom>
        </p:spPr>
      </p:pic>
      <p:sp>
        <p:nvSpPr>
          <p:cNvPr id="12" name="Rectangle 11">
            <a:extLst>
              <a:ext uri="{FF2B5EF4-FFF2-40B4-BE49-F238E27FC236}">
                <a16:creationId xmlns:a16="http://schemas.microsoft.com/office/drawing/2014/main" id="{E328B183-1BB0-C886-33A0-5C4C2040CACA}"/>
              </a:ext>
            </a:extLst>
          </p:cNvPr>
          <p:cNvSpPr/>
          <p:nvPr/>
        </p:nvSpPr>
        <p:spPr>
          <a:xfrm>
            <a:off x="5184162" y="1119961"/>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E6E5F98E-EB20-B1C9-CA75-CD42076E9462}"/>
              </a:ext>
            </a:extLst>
          </p:cNvPr>
          <p:cNvCxnSpPr>
            <a:cxnSpLocks/>
          </p:cNvCxnSpPr>
          <p:nvPr/>
        </p:nvCxnSpPr>
        <p:spPr>
          <a:xfrm>
            <a:off x="8434552" y="882869"/>
            <a:ext cx="425594" cy="898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CC54657-F848-071B-F1E0-D908AE79BB7A}"/>
              </a:ext>
            </a:extLst>
          </p:cNvPr>
          <p:cNvCxnSpPr>
            <a:cxnSpLocks/>
          </p:cNvCxnSpPr>
          <p:nvPr/>
        </p:nvCxnSpPr>
        <p:spPr>
          <a:xfrm flipH="1">
            <a:off x="9926946" y="1119961"/>
            <a:ext cx="315715" cy="6615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4431F56-861A-7F16-FD6E-B361561A76BA}"/>
              </a:ext>
            </a:extLst>
          </p:cNvPr>
          <p:cNvSpPr txBox="1"/>
          <p:nvPr/>
        </p:nvSpPr>
        <p:spPr>
          <a:xfrm>
            <a:off x="6994635" y="220773"/>
            <a:ext cx="1865511" cy="646331"/>
          </a:xfrm>
          <a:prstGeom prst="rect">
            <a:avLst/>
          </a:prstGeom>
          <a:noFill/>
        </p:spPr>
        <p:txBody>
          <a:bodyPr wrap="square">
            <a:spAutoFit/>
          </a:bodyPr>
          <a:lstStyle/>
          <a:p>
            <a:r>
              <a:rPr lang="en-US" dirty="0"/>
              <a:t>male juveniles with nematodes</a:t>
            </a:r>
            <a:endParaRPr lang="en-US" dirty="0">
              <a:solidFill>
                <a:schemeClr val="accent5">
                  <a:lumMod val="75000"/>
                </a:schemeClr>
              </a:solidFill>
            </a:endParaRPr>
          </a:p>
        </p:txBody>
      </p:sp>
      <p:sp>
        <p:nvSpPr>
          <p:cNvPr id="28" name="TextBox 27">
            <a:extLst>
              <a:ext uri="{FF2B5EF4-FFF2-40B4-BE49-F238E27FC236}">
                <a16:creationId xmlns:a16="http://schemas.microsoft.com/office/drawing/2014/main" id="{394C7188-E2B5-AE4A-9CEF-24024376A573}"/>
              </a:ext>
            </a:extLst>
          </p:cNvPr>
          <p:cNvSpPr txBox="1"/>
          <p:nvPr/>
        </p:nvSpPr>
        <p:spPr>
          <a:xfrm>
            <a:off x="9785904" y="122621"/>
            <a:ext cx="1865511" cy="923330"/>
          </a:xfrm>
          <a:prstGeom prst="rect">
            <a:avLst/>
          </a:prstGeom>
          <a:noFill/>
        </p:spPr>
        <p:txBody>
          <a:bodyPr wrap="square">
            <a:spAutoFit/>
          </a:bodyPr>
          <a:lstStyle/>
          <a:p>
            <a:r>
              <a:rPr lang="en-US" dirty="0"/>
              <a:t>male juveniles treated with </a:t>
            </a:r>
            <a:r>
              <a:rPr lang="en-US" dirty="0" err="1"/>
              <a:t>antihelminthic</a:t>
            </a:r>
            <a:endParaRPr lang="en-US" dirty="0">
              <a:solidFill>
                <a:schemeClr val="accent5">
                  <a:lumMod val="75000"/>
                </a:schemeClr>
              </a:solidFill>
            </a:endParaRPr>
          </a:p>
        </p:txBody>
      </p:sp>
    </p:spTree>
    <p:extLst>
      <p:ext uri="{BB962C8B-B14F-4D97-AF65-F5344CB8AC3E}">
        <p14:creationId xmlns:p14="http://schemas.microsoft.com/office/powerpoint/2010/main" val="5743569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1724E9-ABB8-9B35-309B-8116C77B3D2B}"/>
              </a:ext>
            </a:extLst>
          </p:cNvPr>
          <p:cNvSpPr txBox="1"/>
          <p:nvPr/>
        </p:nvSpPr>
        <p:spPr>
          <a:xfrm>
            <a:off x="342900" y="268878"/>
            <a:ext cx="4654769" cy="255454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But this team has known for some time that </a:t>
            </a:r>
            <a:r>
              <a:rPr lang="en-US" sz="3200" b="1" dirty="0">
                <a:solidFill>
                  <a:srgbClr val="C00000"/>
                </a:solidFill>
                <a:latin typeface="Calibri" panose="020F0502020204030204" pitchFamily="34" charset="0"/>
                <a:cs typeface="Calibri" panose="020F0502020204030204" pitchFamily="34" charset="0"/>
              </a:rPr>
              <a:t>interspecies interactions</a:t>
            </a:r>
            <a:r>
              <a:rPr lang="en-US" sz="3200" dirty="0">
                <a:latin typeface="Calibri" panose="020F0502020204030204" pitchFamily="34" charset="0"/>
                <a:cs typeface="Calibri" panose="020F0502020204030204" pitchFamily="34" charset="0"/>
              </a:rPr>
              <a:t> impact </a:t>
            </a:r>
            <a:r>
              <a:rPr lang="en-US" sz="3200" dirty="0" err="1">
                <a:latin typeface="Calibri" panose="020F0502020204030204" pitchFamily="34" charset="0"/>
                <a:cs typeface="Calibri" panose="020F0502020204030204" pitchFamily="34" charset="0"/>
              </a:rPr>
              <a:t>Soay</a:t>
            </a:r>
            <a:r>
              <a:rPr lang="en-US" sz="3200" dirty="0">
                <a:latin typeface="Calibri" panose="020F0502020204030204" pitchFamily="34" charset="0"/>
                <a:cs typeface="Calibri" panose="020F0502020204030204" pitchFamily="34" charset="0"/>
              </a:rPr>
              <a:t> sheep survival in crash years as well!</a:t>
            </a:r>
            <a:endParaRPr lang="en-US" sz="3200" dirty="0">
              <a:effectLst/>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92711FFF-3A73-A65F-D476-6476045FEC5C}"/>
              </a:ext>
            </a:extLst>
          </p:cNvPr>
          <p:cNvSpPr txBox="1"/>
          <p:nvPr/>
        </p:nvSpPr>
        <p:spPr>
          <a:xfrm>
            <a:off x="3171217" y="6409340"/>
            <a:ext cx="9020783" cy="430887"/>
          </a:xfrm>
          <a:prstGeom prst="rect">
            <a:avLst/>
          </a:prstGeom>
          <a:noFill/>
        </p:spPr>
        <p:txBody>
          <a:bodyPr wrap="square" rtlCol="0">
            <a:spAutoFit/>
          </a:bodyPr>
          <a:lstStyle/>
          <a:p>
            <a:pPr algn="r"/>
            <a:r>
              <a:rPr lang="en-US" sz="2200" dirty="0">
                <a:cs typeface="Franklin Gothic Medium"/>
              </a:rPr>
              <a:t>Gulland 1992. </a:t>
            </a:r>
            <a:r>
              <a:rPr lang="en-US" sz="2200" i="1" dirty="0">
                <a:cs typeface="Franklin Gothic Medium"/>
              </a:rPr>
              <a:t>Parasitology.</a:t>
            </a:r>
            <a:endParaRPr lang="en-US" sz="2200" dirty="0">
              <a:latin typeface="+mj-lt"/>
              <a:cs typeface="Franklin Gothic Medium"/>
            </a:endParaRPr>
          </a:p>
        </p:txBody>
      </p:sp>
      <p:sp>
        <p:nvSpPr>
          <p:cNvPr id="4" name="TextBox 3">
            <a:extLst>
              <a:ext uri="{FF2B5EF4-FFF2-40B4-BE49-F238E27FC236}">
                <a16:creationId xmlns:a16="http://schemas.microsoft.com/office/drawing/2014/main" id="{51CD8C4A-F90A-05FF-4BDE-3822EA846B32}"/>
              </a:ext>
            </a:extLst>
          </p:cNvPr>
          <p:cNvSpPr txBox="1"/>
          <p:nvPr/>
        </p:nvSpPr>
        <p:spPr>
          <a:xfrm>
            <a:off x="342901" y="3196009"/>
            <a:ext cx="4654768" cy="3539430"/>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The team is actively working on a model that incorporates </a:t>
            </a:r>
            <a:r>
              <a:rPr lang="en-US" sz="3200" b="1" dirty="0">
                <a:solidFill>
                  <a:srgbClr val="C00000"/>
                </a:solidFill>
                <a:latin typeface="Calibri" panose="020F0502020204030204" pitchFamily="34" charset="0"/>
                <a:cs typeface="Calibri" panose="020F0502020204030204" pitchFamily="34" charset="0"/>
              </a:rPr>
              <a:t>nematode-sheep (parasite-host) interactions </a:t>
            </a:r>
            <a:r>
              <a:rPr lang="en-US" sz="3200" dirty="0">
                <a:latin typeface="Calibri" panose="020F0502020204030204" pitchFamily="34" charset="0"/>
                <a:cs typeface="Calibri" panose="020F0502020204030204" pitchFamily="34" charset="0"/>
              </a:rPr>
              <a:t>to explain </a:t>
            </a:r>
            <a:r>
              <a:rPr lang="en-US" sz="3200" dirty="0" err="1">
                <a:latin typeface="Calibri" panose="020F0502020204030204" pitchFamily="34" charset="0"/>
                <a:cs typeface="Calibri" panose="020F0502020204030204" pitchFamily="34" charset="0"/>
              </a:rPr>
              <a:t>longterm</a:t>
            </a:r>
            <a:r>
              <a:rPr lang="en-US" sz="3200" dirty="0">
                <a:latin typeface="Calibri" panose="020F0502020204030204" pitchFamily="34" charset="0"/>
                <a:cs typeface="Calibri" panose="020F0502020204030204" pitchFamily="34" charset="0"/>
              </a:rPr>
              <a:t> sheep population dynamics.</a:t>
            </a:r>
            <a:endParaRPr lang="en-US" sz="3200" dirty="0">
              <a:effectLst/>
              <a:latin typeface="Calibri" panose="020F0502020204030204" pitchFamily="34" charset="0"/>
              <a:cs typeface="Calibri" panose="020F0502020204030204" pitchFamily="34" charset="0"/>
            </a:endParaRPr>
          </a:p>
        </p:txBody>
      </p:sp>
      <p:pic>
        <p:nvPicPr>
          <p:cNvPr id="8" name="Picture 7" descr="Chart&#10;&#10;Description automatically generated">
            <a:extLst>
              <a:ext uri="{FF2B5EF4-FFF2-40B4-BE49-F238E27FC236}">
                <a16:creationId xmlns:a16="http://schemas.microsoft.com/office/drawing/2014/main" id="{94AA688C-77EB-F8FA-BFE3-7E1305970D2D}"/>
              </a:ext>
            </a:extLst>
          </p:cNvPr>
          <p:cNvPicPr>
            <a:picLocks noChangeAspect="1"/>
          </p:cNvPicPr>
          <p:nvPr/>
        </p:nvPicPr>
        <p:blipFill>
          <a:blip r:embed="rId3"/>
          <a:stretch>
            <a:fillRect/>
          </a:stretch>
        </p:blipFill>
        <p:spPr>
          <a:xfrm>
            <a:off x="5184162" y="882869"/>
            <a:ext cx="6866608" cy="4990796"/>
          </a:xfrm>
          <a:prstGeom prst="rect">
            <a:avLst/>
          </a:prstGeom>
        </p:spPr>
      </p:pic>
      <p:sp>
        <p:nvSpPr>
          <p:cNvPr id="12" name="Rectangle 11">
            <a:extLst>
              <a:ext uri="{FF2B5EF4-FFF2-40B4-BE49-F238E27FC236}">
                <a16:creationId xmlns:a16="http://schemas.microsoft.com/office/drawing/2014/main" id="{E328B183-1BB0-C886-33A0-5C4C2040CACA}"/>
              </a:ext>
            </a:extLst>
          </p:cNvPr>
          <p:cNvSpPr/>
          <p:nvPr/>
        </p:nvSpPr>
        <p:spPr>
          <a:xfrm>
            <a:off x="5184162" y="1119961"/>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E6E5F98E-EB20-B1C9-CA75-CD42076E9462}"/>
              </a:ext>
            </a:extLst>
          </p:cNvPr>
          <p:cNvCxnSpPr>
            <a:cxnSpLocks/>
          </p:cNvCxnSpPr>
          <p:nvPr/>
        </p:nvCxnSpPr>
        <p:spPr>
          <a:xfrm>
            <a:off x="8434552" y="882869"/>
            <a:ext cx="425594" cy="898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CC54657-F848-071B-F1E0-D908AE79BB7A}"/>
              </a:ext>
            </a:extLst>
          </p:cNvPr>
          <p:cNvCxnSpPr>
            <a:cxnSpLocks/>
          </p:cNvCxnSpPr>
          <p:nvPr/>
        </p:nvCxnSpPr>
        <p:spPr>
          <a:xfrm flipH="1">
            <a:off x="9926946" y="1119961"/>
            <a:ext cx="315715" cy="6615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4431F56-861A-7F16-FD6E-B361561A76BA}"/>
              </a:ext>
            </a:extLst>
          </p:cNvPr>
          <p:cNvSpPr txBox="1"/>
          <p:nvPr/>
        </p:nvSpPr>
        <p:spPr>
          <a:xfrm>
            <a:off x="6994635" y="220773"/>
            <a:ext cx="1865511" cy="646331"/>
          </a:xfrm>
          <a:prstGeom prst="rect">
            <a:avLst/>
          </a:prstGeom>
          <a:noFill/>
        </p:spPr>
        <p:txBody>
          <a:bodyPr wrap="square">
            <a:spAutoFit/>
          </a:bodyPr>
          <a:lstStyle/>
          <a:p>
            <a:r>
              <a:rPr lang="en-US" dirty="0"/>
              <a:t>male juveniles with nematodes</a:t>
            </a:r>
            <a:endParaRPr lang="en-US" dirty="0">
              <a:solidFill>
                <a:schemeClr val="accent5">
                  <a:lumMod val="75000"/>
                </a:schemeClr>
              </a:solidFill>
            </a:endParaRPr>
          </a:p>
        </p:txBody>
      </p:sp>
      <p:sp>
        <p:nvSpPr>
          <p:cNvPr id="28" name="TextBox 27">
            <a:extLst>
              <a:ext uri="{FF2B5EF4-FFF2-40B4-BE49-F238E27FC236}">
                <a16:creationId xmlns:a16="http://schemas.microsoft.com/office/drawing/2014/main" id="{394C7188-E2B5-AE4A-9CEF-24024376A573}"/>
              </a:ext>
            </a:extLst>
          </p:cNvPr>
          <p:cNvSpPr txBox="1"/>
          <p:nvPr/>
        </p:nvSpPr>
        <p:spPr>
          <a:xfrm>
            <a:off x="9785904" y="122621"/>
            <a:ext cx="1865511" cy="923330"/>
          </a:xfrm>
          <a:prstGeom prst="rect">
            <a:avLst/>
          </a:prstGeom>
          <a:noFill/>
        </p:spPr>
        <p:txBody>
          <a:bodyPr wrap="square">
            <a:spAutoFit/>
          </a:bodyPr>
          <a:lstStyle/>
          <a:p>
            <a:r>
              <a:rPr lang="en-US" dirty="0"/>
              <a:t>male juveniles treated with </a:t>
            </a:r>
            <a:r>
              <a:rPr lang="en-US" dirty="0" err="1"/>
              <a:t>antihelminthic</a:t>
            </a:r>
            <a:endParaRPr lang="en-US" dirty="0">
              <a:solidFill>
                <a:schemeClr val="accent5">
                  <a:lumMod val="75000"/>
                </a:schemeClr>
              </a:solidFill>
            </a:endParaRPr>
          </a:p>
        </p:txBody>
      </p:sp>
    </p:spTree>
    <p:extLst>
      <p:ext uri="{BB962C8B-B14F-4D97-AF65-F5344CB8AC3E}">
        <p14:creationId xmlns:p14="http://schemas.microsoft.com/office/powerpoint/2010/main" val="322641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Harvesting</a:t>
            </a:r>
            <a:endParaRPr lang="en-US" b="1" u="sng" dirty="0"/>
          </a:p>
          <a:p>
            <a:r>
              <a:rPr lang="en-US" dirty="0"/>
              <a:t>Humans have attempted to leverage the </a:t>
            </a:r>
            <a:r>
              <a:rPr lang="en-US" u="sng" dirty="0"/>
              <a:t>density-dependent growth rate</a:t>
            </a:r>
            <a:r>
              <a:rPr lang="en-US" dirty="0"/>
              <a:t> of the logistic growth equation to sustainable harvest populations, especially fisheries.</a:t>
            </a:r>
          </a:p>
          <a:p>
            <a:r>
              <a:rPr lang="en-US" dirty="0"/>
              <a:t>The </a:t>
            </a:r>
            <a:r>
              <a:rPr lang="en-US" u="sng" dirty="0"/>
              <a:t>maximum sustainable yield (MSY)</a:t>
            </a:r>
            <a:r>
              <a:rPr lang="en-US" dirty="0"/>
              <a:t> is the highest theoretical harvest that can be extracted sustainably, when the population is growing maximally at half carrying capacity. H_MSY = </a:t>
            </a:r>
            <a:r>
              <a:rPr lang="en-US" dirty="0" err="1"/>
              <a:t>rK</a:t>
            </a:r>
            <a:r>
              <a:rPr lang="en-US" dirty="0"/>
              <a:t>/4</a:t>
            </a:r>
          </a:p>
          <a:p>
            <a:r>
              <a:rPr lang="en-US" dirty="0"/>
              <a:t>There are many problems with MSY – can you name a few?</a:t>
            </a:r>
          </a:p>
          <a:p>
            <a:pPr lvl="1"/>
            <a:r>
              <a:rPr lang="en-US" dirty="0"/>
              <a:t>Single species, no pop structure, constant harvesting</a:t>
            </a:r>
          </a:p>
          <a:p>
            <a:pPr lvl="1"/>
            <a:r>
              <a:rPr lang="en-US" dirty="0"/>
              <a:t> Stochastic (as opposed to deterministic) processes and a semi-stable equilibrium</a:t>
            </a:r>
          </a:p>
          <a:p>
            <a:r>
              <a:rPr lang="en-US" dirty="0"/>
              <a:t>Overfishing is one form of an ecological ‘Tragedy of the Commons’, depletion of a common-pool resource. Managers attempt to mitigate this with strategies like TAC, IFQs, and ITQs.</a:t>
            </a:r>
          </a:p>
          <a:p>
            <a:endParaRPr lang="en-US" dirty="0"/>
          </a:p>
          <a:p>
            <a:endParaRPr lang="en-US" dirty="0"/>
          </a:p>
        </p:txBody>
      </p:sp>
      <p:sp>
        <p:nvSpPr>
          <p:cNvPr id="4" name="Rectangle 3">
            <a:extLst>
              <a:ext uri="{FF2B5EF4-FFF2-40B4-BE49-F238E27FC236}">
                <a16:creationId xmlns:a16="http://schemas.microsoft.com/office/drawing/2014/main" id="{41B7A54E-2D59-76DA-A6B8-3FD4E367F65B}"/>
              </a:ext>
            </a:extLst>
          </p:cNvPr>
          <p:cNvSpPr/>
          <p:nvPr/>
        </p:nvSpPr>
        <p:spPr>
          <a:xfrm>
            <a:off x="444230" y="4699591"/>
            <a:ext cx="11303540" cy="2100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08935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1D323-BFD1-7F79-E724-A82E8E7BCA2E}"/>
              </a:ext>
            </a:extLst>
          </p:cNvPr>
          <p:cNvSpPr>
            <a:spLocks noGrp="1"/>
          </p:cNvSpPr>
          <p:nvPr>
            <p:ph type="title"/>
          </p:nvPr>
        </p:nvSpPr>
        <p:spPr/>
        <p:txBody>
          <a:bodyPr/>
          <a:lstStyle/>
          <a:p>
            <a:r>
              <a:rPr lang="en-US" dirty="0"/>
              <a:t>Species can interact in several distinct ways</a:t>
            </a:r>
          </a:p>
        </p:txBody>
      </p:sp>
      <p:sp>
        <p:nvSpPr>
          <p:cNvPr id="3" name="Content Placeholder 2">
            <a:extLst>
              <a:ext uri="{FF2B5EF4-FFF2-40B4-BE49-F238E27FC236}">
                <a16:creationId xmlns:a16="http://schemas.microsoft.com/office/drawing/2014/main" id="{2947ED77-C52D-06AF-F194-4831B923B70A}"/>
              </a:ext>
            </a:extLst>
          </p:cNvPr>
          <p:cNvSpPr>
            <a:spLocks noGrp="1"/>
          </p:cNvSpPr>
          <p:nvPr>
            <p:ph idx="1"/>
          </p:nvPr>
        </p:nvSpPr>
        <p:spPr/>
        <p:txBody>
          <a:bodyPr/>
          <a:lstStyle/>
          <a:p>
            <a:r>
              <a:rPr lang="en-US" b="1" dirty="0">
                <a:solidFill>
                  <a:srgbClr val="C00000"/>
                </a:solidFill>
              </a:rPr>
              <a:t>Mutualism</a:t>
            </a:r>
            <a:r>
              <a:rPr lang="en-US" dirty="0"/>
              <a:t> – both species benefit</a:t>
            </a:r>
          </a:p>
          <a:p>
            <a:r>
              <a:rPr lang="en-US" b="1" dirty="0">
                <a:solidFill>
                  <a:srgbClr val="C00000"/>
                </a:solidFill>
              </a:rPr>
              <a:t>Commensalism</a:t>
            </a:r>
            <a:r>
              <a:rPr lang="en-US" dirty="0"/>
              <a:t> – one species benefits, the other is unaffected</a:t>
            </a:r>
          </a:p>
          <a:p>
            <a:r>
              <a:rPr lang="en-US" b="1" dirty="0">
                <a:solidFill>
                  <a:srgbClr val="C00000"/>
                </a:solidFill>
              </a:rPr>
              <a:t>Predation</a:t>
            </a:r>
            <a:r>
              <a:rPr lang="en-US" dirty="0"/>
              <a:t> – one species benefits, the other is harmed (eaten!)</a:t>
            </a:r>
          </a:p>
          <a:p>
            <a:r>
              <a:rPr lang="en-US" b="1" dirty="0">
                <a:solidFill>
                  <a:srgbClr val="C00000"/>
                </a:solidFill>
              </a:rPr>
              <a:t>Competition</a:t>
            </a:r>
            <a:r>
              <a:rPr lang="en-US" dirty="0"/>
              <a:t> – two species compete for the same limiting resource, both harmed by the interaction</a:t>
            </a:r>
          </a:p>
          <a:p>
            <a:pPr lvl="1"/>
            <a:r>
              <a:rPr lang="en-US" dirty="0"/>
              <a:t>Direct = wolves and coyote at a moose carcass</a:t>
            </a:r>
          </a:p>
          <a:p>
            <a:pPr lvl="1"/>
            <a:r>
              <a:rPr lang="en-US" dirty="0"/>
              <a:t>Indirect = diurnal cheetah, nocturnal leopard at a giraffe carcass</a:t>
            </a:r>
          </a:p>
          <a:p>
            <a:r>
              <a:rPr lang="en-US" b="1" dirty="0">
                <a:solidFill>
                  <a:srgbClr val="C00000"/>
                </a:solidFill>
              </a:rPr>
              <a:t>Parasitism</a:t>
            </a:r>
            <a:r>
              <a:rPr lang="en-US" dirty="0"/>
              <a:t> – one species (the parasite) lives </a:t>
            </a:r>
            <a:r>
              <a:rPr lang="en-US" i="1" dirty="0"/>
              <a:t>in </a:t>
            </a:r>
            <a:r>
              <a:rPr lang="en-US" dirty="0"/>
              <a:t>or </a:t>
            </a:r>
            <a:r>
              <a:rPr lang="en-US" i="1" dirty="0"/>
              <a:t>on </a:t>
            </a:r>
            <a:r>
              <a:rPr lang="en-US" dirty="0"/>
              <a:t>the other species (the host)</a:t>
            </a:r>
          </a:p>
          <a:p>
            <a:endParaRPr lang="en-US" dirty="0"/>
          </a:p>
        </p:txBody>
      </p:sp>
    </p:spTree>
    <p:extLst>
      <p:ext uri="{BB962C8B-B14F-4D97-AF65-F5344CB8AC3E}">
        <p14:creationId xmlns:p14="http://schemas.microsoft.com/office/powerpoint/2010/main" val="35433009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1D323-BFD1-7F79-E724-A82E8E7BCA2E}"/>
              </a:ext>
            </a:extLst>
          </p:cNvPr>
          <p:cNvSpPr>
            <a:spLocks noGrp="1"/>
          </p:cNvSpPr>
          <p:nvPr>
            <p:ph type="title"/>
          </p:nvPr>
        </p:nvSpPr>
        <p:spPr/>
        <p:txBody>
          <a:bodyPr/>
          <a:lstStyle/>
          <a:p>
            <a:r>
              <a:rPr lang="en-US" dirty="0"/>
              <a:t>Species can interact in several distinct ways</a:t>
            </a:r>
          </a:p>
        </p:txBody>
      </p:sp>
      <p:sp>
        <p:nvSpPr>
          <p:cNvPr id="3" name="Content Placeholder 2">
            <a:extLst>
              <a:ext uri="{FF2B5EF4-FFF2-40B4-BE49-F238E27FC236}">
                <a16:creationId xmlns:a16="http://schemas.microsoft.com/office/drawing/2014/main" id="{2947ED77-C52D-06AF-F194-4831B923B70A}"/>
              </a:ext>
            </a:extLst>
          </p:cNvPr>
          <p:cNvSpPr>
            <a:spLocks noGrp="1"/>
          </p:cNvSpPr>
          <p:nvPr>
            <p:ph idx="1"/>
          </p:nvPr>
        </p:nvSpPr>
        <p:spPr/>
        <p:txBody>
          <a:bodyPr>
            <a:normAutofit/>
          </a:bodyPr>
          <a:lstStyle/>
          <a:p>
            <a:r>
              <a:rPr lang="en-US" b="1" dirty="0">
                <a:solidFill>
                  <a:srgbClr val="C00000"/>
                </a:solidFill>
              </a:rPr>
              <a:t>Mutualism</a:t>
            </a:r>
            <a:r>
              <a:rPr lang="en-US" dirty="0"/>
              <a:t> – both species benefit</a:t>
            </a:r>
          </a:p>
          <a:p>
            <a:r>
              <a:rPr lang="en-US" b="1" dirty="0">
                <a:solidFill>
                  <a:srgbClr val="C00000"/>
                </a:solidFill>
              </a:rPr>
              <a:t>Commensalism</a:t>
            </a:r>
            <a:r>
              <a:rPr lang="en-US" dirty="0"/>
              <a:t> – one species benefits, the other is unaffected</a:t>
            </a:r>
          </a:p>
          <a:p>
            <a:r>
              <a:rPr lang="en-US" b="1" dirty="0">
                <a:solidFill>
                  <a:srgbClr val="C00000"/>
                </a:solidFill>
                <a:highlight>
                  <a:srgbClr val="FFFF00"/>
                </a:highlight>
              </a:rPr>
              <a:t>Predation</a:t>
            </a:r>
            <a:r>
              <a:rPr lang="en-US" dirty="0"/>
              <a:t> – one species benefits, the other is harmed (eaten!)</a:t>
            </a:r>
          </a:p>
          <a:p>
            <a:r>
              <a:rPr lang="en-US" b="1" dirty="0">
                <a:solidFill>
                  <a:srgbClr val="C00000"/>
                </a:solidFill>
                <a:highlight>
                  <a:srgbClr val="FFFF00"/>
                </a:highlight>
              </a:rPr>
              <a:t>Competition</a:t>
            </a:r>
            <a:r>
              <a:rPr lang="en-US" dirty="0"/>
              <a:t> – two species compete for the same limiting resource, both harmed by the interaction</a:t>
            </a:r>
          </a:p>
          <a:p>
            <a:pPr lvl="1"/>
            <a:r>
              <a:rPr lang="en-US" dirty="0"/>
              <a:t>Direct = wolves and coyote at a moose carcass</a:t>
            </a:r>
          </a:p>
          <a:p>
            <a:pPr lvl="1"/>
            <a:r>
              <a:rPr lang="en-US" dirty="0"/>
              <a:t>Indirect = diurnal cheetah, nocturnal leopard at a giraffe carcass</a:t>
            </a:r>
          </a:p>
          <a:p>
            <a:r>
              <a:rPr lang="en-US" b="1" dirty="0">
                <a:solidFill>
                  <a:srgbClr val="C00000"/>
                </a:solidFill>
              </a:rPr>
              <a:t>Parasitism</a:t>
            </a:r>
            <a:r>
              <a:rPr lang="en-US" dirty="0"/>
              <a:t> – one species (the parasite) lives </a:t>
            </a:r>
            <a:r>
              <a:rPr lang="en-US" i="1" dirty="0"/>
              <a:t>in </a:t>
            </a:r>
            <a:r>
              <a:rPr lang="en-US" dirty="0"/>
              <a:t>or </a:t>
            </a:r>
            <a:r>
              <a:rPr lang="en-US" i="1" dirty="0"/>
              <a:t>on </a:t>
            </a:r>
            <a:r>
              <a:rPr lang="en-US" dirty="0"/>
              <a:t>the other species (the host)</a:t>
            </a:r>
          </a:p>
        </p:txBody>
      </p:sp>
    </p:spTree>
    <p:extLst>
      <p:ext uri="{BB962C8B-B14F-4D97-AF65-F5344CB8AC3E}">
        <p14:creationId xmlns:p14="http://schemas.microsoft.com/office/powerpoint/2010/main" val="5957912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BD9BA9-5E7B-6146-1623-99E5ABE6CA19}"/>
              </a:ext>
            </a:extLst>
          </p:cNvPr>
          <p:cNvSpPr>
            <a:spLocks noGrp="1"/>
          </p:cNvSpPr>
          <p:nvPr>
            <p:ph idx="1"/>
          </p:nvPr>
        </p:nvSpPr>
        <p:spPr>
          <a:xfrm>
            <a:off x="747846" y="567804"/>
            <a:ext cx="4412734" cy="5722391"/>
          </a:xfrm>
        </p:spPr>
        <p:txBody>
          <a:bodyPr>
            <a:normAutofit fontScale="92500" lnSpcReduction="10000"/>
          </a:bodyPr>
          <a:lstStyle/>
          <a:p>
            <a:pPr marL="0" indent="0">
              <a:buNone/>
            </a:pPr>
            <a:r>
              <a:rPr lang="en-US" dirty="0">
                <a:effectLst/>
                <a:latin typeface="Calibri" panose="020F0502020204030204" pitchFamily="34" charset="0"/>
                <a:cs typeface="Calibri" panose="020F0502020204030204" pitchFamily="34" charset="0"/>
              </a:rPr>
              <a:t>“It is interesting to contemplate a tangled bank, clothed with many plants of many kinds,</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with birds singing on the bushes, with various insects flitting about, and with worms crawling</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through the damp earth, and to reflect that these elaborately constructed forms, so different</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from each other, and dependent upon each other in so complex a manner, have </a:t>
            </a:r>
            <a:r>
              <a:rPr lang="en-US" b="1" dirty="0">
                <a:solidFill>
                  <a:srgbClr val="C00000"/>
                </a:solidFill>
                <a:effectLst/>
                <a:latin typeface="Calibri" panose="020F0502020204030204" pitchFamily="34" charset="0"/>
                <a:cs typeface="Calibri" panose="020F0502020204030204" pitchFamily="34" charset="0"/>
              </a:rPr>
              <a:t>all been</a:t>
            </a:r>
            <a:r>
              <a:rPr lang="en-US" b="1" dirty="0">
                <a:solidFill>
                  <a:srgbClr val="C00000"/>
                </a:solidFill>
                <a:latin typeface="Calibri" panose="020F0502020204030204" pitchFamily="34" charset="0"/>
                <a:cs typeface="Calibri" panose="020F0502020204030204" pitchFamily="34" charset="0"/>
              </a:rPr>
              <a:t> </a:t>
            </a:r>
            <a:r>
              <a:rPr lang="en-US" b="1" dirty="0">
                <a:solidFill>
                  <a:srgbClr val="C00000"/>
                </a:solidFill>
                <a:effectLst/>
                <a:latin typeface="Calibri" panose="020F0502020204030204" pitchFamily="34" charset="0"/>
                <a:cs typeface="Calibri" panose="020F0502020204030204" pitchFamily="34" charset="0"/>
              </a:rPr>
              <a:t>produced by laws acting around us</a:t>
            </a:r>
            <a:r>
              <a:rPr lang="en-US" dirty="0">
                <a:effectLst/>
                <a:latin typeface="Calibri" panose="020F0502020204030204" pitchFamily="34" charset="0"/>
                <a:cs typeface="Calibri" panose="020F0502020204030204" pitchFamily="34" charset="0"/>
              </a:rPr>
              <a:t>.”</a:t>
            </a:r>
          </a:p>
          <a:p>
            <a:pPr marL="0" indent="0">
              <a:buNone/>
            </a:pPr>
            <a:endParaRPr lang="en-US" dirty="0">
              <a:effectLst/>
              <a:latin typeface="Calibri" panose="020F0502020204030204" pitchFamily="34" charset="0"/>
              <a:cs typeface="Calibri" panose="020F0502020204030204" pitchFamily="34" charset="0"/>
            </a:endParaRPr>
          </a:p>
          <a:p>
            <a:pPr marL="0" indent="0">
              <a:buNone/>
            </a:pPr>
            <a:r>
              <a:rPr lang="en-US" sz="1700" i="1" dirty="0">
                <a:effectLst/>
                <a:latin typeface="Calibri" panose="020F0502020204030204" pitchFamily="34" charset="0"/>
                <a:cs typeface="Calibri" panose="020F0502020204030204" pitchFamily="34" charset="0"/>
              </a:rPr>
              <a:t>- On the Origin of Species (1859)</a:t>
            </a:r>
            <a:r>
              <a:rPr lang="en-US" sz="1700" dirty="0">
                <a:effectLst/>
                <a:latin typeface="Calibri" panose="020F0502020204030204" pitchFamily="34" charset="0"/>
                <a:cs typeface="Calibri" panose="020F0502020204030204" pitchFamily="34" charset="0"/>
              </a:rPr>
              <a:t> by Charles Darwin</a:t>
            </a:r>
          </a:p>
          <a:p>
            <a:endParaRPr lang="en-US" dirty="0"/>
          </a:p>
        </p:txBody>
      </p:sp>
      <p:sp>
        <p:nvSpPr>
          <p:cNvPr id="4" name="Title 1">
            <a:extLst>
              <a:ext uri="{FF2B5EF4-FFF2-40B4-BE49-F238E27FC236}">
                <a16:creationId xmlns:a16="http://schemas.microsoft.com/office/drawing/2014/main" id="{2668E22A-6414-F1AF-3E58-622BB6A43319}"/>
              </a:ext>
            </a:extLst>
          </p:cNvPr>
          <p:cNvSpPr>
            <a:spLocks noGrp="1"/>
          </p:cNvSpPr>
          <p:nvPr>
            <p:ph type="title"/>
          </p:nvPr>
        </p:nvSpPr>
        <p:spPr>
          <a:xfrm>
            <a:off x="7031421" y="4353395"/>
            <a:ext cx="4987857" cy="972836"/>
          </a:xfrm>
        </p:spPr>
        <p:txBody>
          <a:bodyPr vert="horz" lIns="91440" tIns="45720" rIns="91440" bIns="45720" rtlCol="0" anchor="t">
            <a:noAutofit/>
          </a:bodyPr>
          <a:lstStyle/>
          <a:p>
            <a:r>
              <a:rPr lang="en-US" sz="3600" dirty="0">
                <a:solidFill>
                  <a:srgbClr val="000000"/>
                </a:solidFill>
                <a:latin typeface="+mn-lt"/>
              </a:rPr>
              <a:t>“</a:t>
            </a:r>
            <a:r>
              <a:rPr lang="en-US" sz="3600" b="1" dirty="0">
                <a:solidFill>
                  <a:srgbClr val="C00000"/>
                </a:solidFill>
                <a:latin typeface="+mn-lt"/>
              </a:rPr>
              <a:t>Ecology</a:t>
            </a:r>
            <a:r>
              <a:rPr lang="en-US" sz="3600" dirty="0">
                <a:solidFill>
                  <a:srgbClr val="000000"/>
                </a:solidFill>
                <a:latin typeface="+mn-lt"/>
              </a:rPr>
              <a:t> has a synonym which is </a:t>
            </a:r>
            <a:r>
              <a:rPr lang="en-US" sz="3600" b="1" dirty="0">
                <a:solidFill>
                  <a:srgbClr val="C00000"/>
                </a:solidFill>
                <a:latin typeface="+mn-lt"/>
              </a:rPr>
              <a:t>ALL</a:t>
            </a:r>
            <a:r>
              <a:rPr lang="en-US" sz="3600" dirty="0">
                <a:solidFill>
                  <a:srgbClr val="000000"/>
                </a:solidFill>
                <a:latin typeface="+mn-lt"/>
              </a:rPr>
              <a:t>.”</a:t>
            </a:r>
          </a:p>
        </p:txBody>
      </p:sp>
      <p:sp>
        <p:nvSpPr>
          <p:cNvPr id="5" name="Content Placeholder 8">
            <a:extLst>
              <a:ext uri="{FF2B5EF4-FFF2-40B4-BE49-F238E27FC236}">
                <a16:creationId xmlns:a16="http://schemas.microsoft.com/office/drawing/2014/main" id="{97E8A688-9AAA-BBA4-91EC-0187B36D1141}"/>
              </a:ext>
            </a:extLst>
          </p:cNvPr>
          <p:cNvSpPr txBox="1">
            <a:spLocks/>
          </p:cNvSpPr>
          <p:nvPr/>
        </p:nvSpPr>
        <p:spPr>
          <a:xfrm>
            <a:off x="7031421" y="5661072"/>
            <a:ext cx="3847168" cy="629123"/>
          </a:xfrm>
          <a:prstGeom prst="rect">
            <a:avLst/>
          </a:prstGeom>
        </p:spPr>
        <p:txBody>
          <a:bodyPr vert="horz" lIns="91440" tIns="45720" rIns="91440" bIns="45720" rtlCol="0" anchor="b">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solidFill>
                  <a:srgbClr val="000000"/>
                </a:solidFill>
              </a:rPr>
              <a:t>-John Steinbeck</a:t>
            </a:r>
          </a:p>
          <a:p>
            <a:pPr marL="0" indent="0">
              <a:buFont typeface="Arial" panose="020B0604020202020204" pitchFamily="34" charset="0"/>
              <a:buNone/>
            </a:pPr>
            <a:r>
              <a:rPr lang="en-US" sz="1600" i="1" dirty="0">
                <a:solidFill>
                  <a:srgbClr val="000000"/>
                </a:solidFill>
              </a:rPr>
              <a:t>The Log from the Sea of Cortez </a:t>
            </a:r>
            <a:r>
              <a:rPr lang="en-US" sz="1600" dirty="0">
                <a:solidFill>
                  <a:srgbClr val="000000"/>
                </a:solidFill>
              </a:rPr>
              <a:t>(1941)</a:t>
            </a:r>
          </a:p>
        </p:txBody>
      </p:sp>
      <p:pic>
        <p:nvPicPr>
          <p:cNvPr id="6" name="Picture 6">
            <a:extLst>
              <a:ext uri="{FF2B5EF4-FFF2-40B4-BE49-F238E27FC236}">
                <a16:creationId xmlns:a16="http://schemas.microsoft.com/office/drawing/2014/main" id="{327C0282-ACED-6BF6-DD7E-8313E62671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9628" y="398597"/>
            <a:ext cx="5329818" cy="3787377"/>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1426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0B05B-BBBF-8FB2-BABF-898D2A66B12C}"/>
              </a:ext>
            </a:extLst>
          </p:cNvPr>
          <p:cNvSpPr>
            <a:spLocks noGrp="1"/>
          </p:cNvSpPr>
          <p:nvPr>
            <p:ph type="title"/>
          </p:nvPr>
        </p:nvSpPr>
        <p:spPr>
          <a:xfrm>
            <a:off x="280637" y="365125"/>
            <a:ext cx="11454163" cy="1325563"/>
          </a:xfrm>
        </p:spPr>
        <p:txBody>
          <a:bodyPr>
            <a:normAutofit/>
          </a:bodyPr>
          <a:lstStyle/>
          <a:p>
            <a:pPr algn="ctr"/>
            <a:r>
              <a:rPr lang="en-US" sz="3400" dirty="0">
                <a:latin typeface="Calibri" panose="020F0502020204030204" pitchFamily="34" charset="0"/>
                <a:cs typeface="Calibri" panose="020F0502020204030204" pitchFamily="34" charset="0"/>
              </a:rPr>
              <a:t>Ecological communities can be organized by </a:t>
            </a:r>
            <a:r>
              <a:rPr lang="en-US" sz="3400" b="1" dirty="0">
                <a:solidFill>
                  <a:srgbClr val="C00000"/>
                </a:solidFill>
                <a:latin typeface="Calibri" panose="020F0502020204030204" pitchFamily="34" charset="0"/>
                <a:cs typeface="Calibri" panose="020F0502020204030204" pitchFamily="34" charset="0"/>
              </a:rPr>
              <a:t>trophic level</a:t>
            </a:r>
          </a:p>
        </p:txBody>
      </p:sp>
      <p:sp>
        <p:nvSpPr>
          <p:cNvPr id="4" name="TextBox 3">
            <a:extLst>
              <a:ext uri="{FF2B5EF4-FFF2-40B4-BE49-F238E27FC236}">
                <a16:creationId xmlns:a16="http://schemas.microsoft.com/office/drawing/2014/main" id="{BB81832C-D2D3-5D05-EE36-E7006DC624BB}"/>
              </a:ext>
            </a:extLst>
          </p:cNvPr>
          <p:cNvSpPr txBox="1"/>
          <p:nvPr/>
        </p:nvSpPr>
        <p:spPr>
          <a:xfrm>
            <a:off x="280637" y="1460534"/>
            <a:ext cx="4650884" cy="4970591"/>
          </a:xfrm>
          <a:prstGeom prst="rect">
            <a:avLst/>
          </a:prstGeom>
          <a:noFill/>
        </p:spPr>
        <p:txBody>
          <a:bodyPr wrap="square">
            <a:spAutoFit/>
          </a:bodyPr>
          <a:lstStyle/>
          <a:p>
            <a:pPr marL="342900" indent="-342900">
              <a:buFont typeface="Arial" panose="020B0604020202020204" pitchFamily="34" charset="0"/>
              <a:buChar char="•"/>
            </a:pPr>
            <a:endParaRPr lang="en-US" sz="500" b="1" dirty="0">
              <a:solidFill>
                <a:srgbClr val="7030A0"/>
              </a:solidFill>
              <a:cs typeface="Calibri" panose="020F0502020204030204" pitchFamily="34" charset="0"/>
            </a:endParaRPr>
          </a:p>
          <a:p>
            <a:pPr marL="342900" indent="-342900">
              <a:buFont typeface="Arial" panose="020B0604020202020204" pitchFamily="34" charset="0"/>
              <a:buChar char="•"/>
            </a:pPr>
            <a:r>
              <a:rPr lang="en-US" sz="2600" b="1" dirty="0">
                <a:solidFill>
                  <a:srgbClr val="C00000"/>
                </a:solidFill>
                <a:cs typeface="Calibri" panose="020F0502020204030204" pitchFamily="34" charset="0"/>
              </a:rPr>
              <a:t>Trophic levels</a:t>
            </a:r>
            <a:r>
              <a:rPr lang="en-US" sz="2600" b="1" dirty="0">
                <a:solidFill>
                  <a:srgbClr val="7030A0"/>
                </a:solidFill>
                <a:cs typeface="Calibri" panose="020F0502020204030204" pitchFamily="34" charset="0"/>
              </a:rPr>
              <a:t> </a:t>
            </a:r>
            <a:r>
              <a:rPr lang="en-US" sz="2600" dirty="0">
                <a:cs typeface="Calibri" panose="020F0502020204030204" pitchFamily="34" charset="0"/>
              </a:rPr>
              <a:t>refer to hierarchal levels of organization in an ecosystem, comprised of organisms that </a:t>
            </a:r>
            <a:r>
              <a:rPr lang="en-US" sz="2600" b="0" i="0" dirty="0">
                <a:solidFill>
                  <a:srgbClr val="202124"/>
                </a:solidFill>
                <a:effectLst/>
                <a:cs typeface="Calibri" panose="020F0502020204030204" pitchFamily="34" charset="0"/>
              </a:rPr>
              <a:t>share the same function in the </a:t>
            </a:r>
            <a:r>
              <a:rPr lang="en-US" sz="2600" b="1" i="0" dirty="0">
                <a:solidFill>
                  <a:srgbClr val="C00000"/>
                </a:solidFill>
                <a:effectLst/>
                <a:cs typeface="Calibri" panose="020F0502020204030204" pitchFamily="34" charset="0"/>
              </a:rPr>
              <a:t>food chain</a:t>
            </a:r>
            <a:r>
              <a:rPr lang="en-US" sz="2600" b="1" i="0" dirty="0">
                <a:solidFill>
                  <a:srgbClr val="202124"/>
                </a:solidFill>
                <a:effectLst/>
                <a:cs typeface="Calibri" panose="020F0502020204030204" pitchFamily="34" charset="0"/>
              </a:rPr>
              <a:t> </a:t>
            </a:r>
            <a:r>
              <a:rPr lang="en-US" sz="2600" b="0" i="0" dirty="0">
                <a:solidFill>
                  <a:srgbClr val="202124"/>
                </a:solidFill>
                <a:effectLst/>
                <a:cs typeface="Calibri" panose="020F0502020204030204" pitchFamily="34" charset="0"/>
              </a:rPr>
              <a:t>and </a:t>
            </a:r>
            <a:r>
              <a:rPr lang="en-US" sz="2600" i="0" dirty="0">
                <a:effectLst/>
                <a:cs typeface="Calibri" panose="020F0502020204030204" pitchFamily="34" charset="0"/>
              </a:rPr>
              <a:t>the same nutritional relationship to the primary sources of energy.</a:t>
            </a:r>
          </a:p>
          <a:p>
            <a:pPr marL="342900" indent="-342900">
              <a:buFont typeface="Arial" panose="020B0604020202020204" pitchFamily="34" charset="0"/>
              <a:buChar char="•"/>
            </a:pPr>
            <a:endParaRPr lang="en-US" sz="2600" i="0" dirty="0">
              <a:effectLst/>
              <a:cs typeface="Calibri" panose="020F0502020204030204" pitchFamily="34" charset="0"/>
            </a:endParaRPr>
          </a:p>
          <a:p>
            <a:pPr marL="342900" indent="-342900">
              <a:buFont typeface="Arial" panose="020B0604020202020204" pitchFamily="34" charset="0"/>
              <a:buChar char="•"/>
            </a:pPr>
            <a:r>
              <a:rPr lang="en-US" sz="2600" b="1" dirty="0">
                <a:solidFill>
                  <a:srgbClr val="C00000"/>
                </a:solidFill>
                <a:cs typeface="Calibri" panose="020F0502020204030204" pitchFamily="34" charset="0"/>
              </a:rPr>
              <a:t>Food chains</a:t>
            </a:r>
            <a:r>
              <a:rPr lang="en-US" sz="2600" dirty="0">
                <a:cs typeface="Calibri" panose="020F0502020204030204" pitchFamily="34" charset="0"/>
              </a:rPr>
              <a:t> are organized with arrows pointing in the direction of energy flow.</a:t>
            </a:r>
          </a:p>
        </p:txBody>
      </p:sp>
      <p:pic>
        <p:nvPicPr>
          <p:cNvPr id="5" name="Picture 2" descr="Picture">
            <a:extLst>
              <a:ext uri="{FF2B5EF4-FFF2-40B4-BE49-F238E27FC236}">
                <a16:creationId xmlns:a16="http://schemas.microsoft.com/office/drawing/2014/main" id="{0FD24616-22D8-8330-2494-37B5146BD2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8"/>
          <a:stretch/>
        </p:blipFill>
        <p:spPr bwMode="auto">
          <a:xfrm>
            <a:off x="4931521" y="1291529"/>
            <a:ext cx="3716376" cy="530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5096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0B05B-BBBF-8FB2-BABF-898D2A66B12C}"/>
              </a:ext>
            </a:extLst>
          </p:cNvPr>
          <p:cNvSpPr>
            <a:spLocks noGrp="1"/>
          </p:cNvSpPr>
          <p:nvPr>
            <p:ph type="title"/>
          </p:nvPr>
        </p:nvSpPr>
        <p:spPr>
          <a:xfrm>
            <a:off x="280637" y="365125"/>
            <a:ext cx="11454163" cy="1325563"/>
          </a:xfrm>
        </p:spPr>
        <p:txBody>
          <a:bodyPr>
            <a:normAutofit/>
          </a:bodyPr>
          <a:lstStyle/>
          <a:p>
            <a:pPr algn="ctr"/>
            <a:r>
              <a:rPr lang="en-US" sz="3400" dirty="0">
                <a:latin typeface="Calibri" panose="020F0502020204030204" pitchFamily="34" charset="0"/>
                <a:cs typeface="Calibri" panose="020F0502020204030204" pitchFamily="34" charset="0"/>
              </a:rPr>
              <a:t>Ecological communities can be organized by </a:t>
            </a:r>
            <a:r>
              <a:rPr lang="en-US" sz="3400" b="1" dirty="0">
                <a:solidFill>
                  <a:srgbClr val="C00000"/>
                </a:solidFill>
                <a:latin typeface="Calibri" panose="020F0502020204030204" pitchFamily="34" charset="0"/>
                <a:cs typeface="Calibri" panose="020F0502020204030204" pitchFamily="34" charset="0"/>
              </a:rPr>
              <a:t>trophic level</a:t>
            </a:r>
          </a:p>
        </p:txBody>
      </p:sp>
      <p:sp>
        <p:nvSpPr>
          <p:cNvPr id="3" name="Content Placeholder 2">
            <a:extLst>
              <a:ext uri="{FF2B5EF4-FFF2-40B4-BE49-F238E27FC236}">
                <a16:creationId xmlns:a16="http://schemas.microsoft.com/office/drawing/2014/main" id="{936CE003-BA76-5ECF-748E-A9C654BB12ED}"/>
              </a:ext>
            </a:extLst>
          </p:cNvPr>
          <p:cNvSpPr>
            <a:spLocks noGrp="1"/>
          </p:cNvSpPr>
          <p:nvPr>
            <p:ph idx="1"/>
          </p:nvPr>
        </p:nvSpPr>
        <p:spPr>
          <a:xfrm>
            <a:off x="9298006" y="5875164"/>
            <a:ext cx="1941495" cy="355251"/>
          </a:xfrm>
        </p:spPr>
        <p:txBody>
          <a:bodyPr>
            <a:normAutofit fontScale="77500" lnSpcReduction="20000"/>
          </a:bodyPr>
          <a:lstStyle/>
          <a:p>
            <a:pPr marL="0" indent="0">
              <a:buNone/>
            </a:pPr>
            <a:r>
              <a:rPr lang="en-US" b="1" dirty="0">
                <a:solidFill>
                  <a:srgbClr val="C00000"/>
                </a:solidFill>
              </a:rPr>
              <a:t>autotrophs</a:t>
            </a:r>
          </a:p>
        </p:txBody>
      </p:sp>
      <p:sp>
        <p:nvSpPr>
          <p:cNvPr id="4" name="TextBox 3">
            <a:extLst>
              <a:ext uri="{FF2B5EF4-FFF2-40B4-BE49-F238E27FC236}">
                <a16:creationId xmlns:a16="http://schemas.microsoft.com/office/drawing/2014/main" id="{BB81832C-D2D3-5D05-EE36-E7006DC624BB}"/>
              </a:ext>
            </a:extLst>
          </p:cNvPr>
          <p:cNvSpPr txBox="1"/>
          <p:nvPr/>
        </p:nvSpPr>
        <p:spPr>
          <a:xfrm>
            <a:off x="280637" y="1460534"/>
            <a:ext cx="4650884" cy="4970591"/>
          </a:xfrm>
          <a:prstGeom prst="rect">
            <a:avLst/>
          </a:prstGeom>
          <a:noFill/>
        </p:spPr>
        <p:txBody>
          <a:bodyPr wrap="square">
            <a:spAutoFit/>
          </a:bodyPr>
          <a:lstStyle/>
          <a:p>
            <a:pPr marL="342900" indent="-342900">
              <a:buFont typeface="Arial" panose="020B0604020202020204" pitchFamily="34" charset="0"/>
              <a:buChar char="•"/>
            </a:pPr>
            <a:endParaRPr lang="en-US" sz="500" b="1" dirty="0">
              <a:solidFill>
                <a:srgbClr val="7030A0"/>
              </a:solidFill>
              <a:cs typeface="Calibri" panose="020F0502020204030204" pitchFamily="34" charset="0"/>
            </a:endParaRPr>
          </a:p>
          <a:p>
            <a:pPr marL="342900" indent="-342900">
              <a:buFont typeface="Arial" panose="020B0604020202020204" pitchFamily="34" charset="0"/>
              <a:buChar char="•"/>
            </a:pPr>
            <a:r>
              <a:rPr lang="en-US" sz="2600" b="1" dirty="0">
                <a:solidFill>
                  <a:srgbClr val="C00000"/>
                </a:solidFill>
                <a:cs typeface="Calibri" panose="020F0502020204030204" pitchFamily="34" charset="0"/>
              </a:rPr>
              <a:t>Trophic levels</a:t>
            </a:r>
            <a:r>
              <a:rPr lang="en-US" sz="2600" b="1" dirty="0">
                <a:solidFill>
                  <a:srgbClr val="7030A0"/>
                </a:solidFill>
                <a:cs typeface="Calibri" panose="020F0502020204030204" pitchFamily="34" charset="0"/>
              </a:rPr>
              <a:t> </a:t>
            </a:r>
            <a:r>
              <a:rPr lang="en-US" sz="2600" dirty="0">
                <a:cs typeface="Calibri" panose="020F0502020204030204" pitchFamily="34" charset="0"/>
              </a:rPr>
              <a:t>refer to hierarchal levels of organization in an ecosystem, comprised of organisms that </a:t>
            </a:r>
            <a:r>
              <a:rPr lang="en-US" sz="2600" b="0" i="0" dirty="0">
                <a:solidFill>
                  <a:srgbClr val="202124"/>
                </a:solidFill>
                <a:effectLst/>
                <a:cs typeface="Calibri" panose="020F0502020204030204" pitchFamily="34" charset="0"/>
              </a:rPr>
              <a:t>share the same function in the </a:t>
            </a:r>
            <a:r>
              <a:rPr lang="en-US" sz="2600" b="1" i="0" dirty="0">
                <a:solidFill>
                  <a:srgbClr val="C00000"/>
                </a:solidFill>
                <a:effectLst/>
                <a:cs typeface="Calibri" panose="020F0502020204030204" pitchFamily="34" charset="0"/>
              </a:rPr>
              <a:t>food chain</a:t>
            </a:r>
            <a:r>
              <a:rPr lang="en-US" sz="2600" b="1" i="0" dirty="0">
                <a:solidFill>
                  <a:srgbClr val="202124"/>
                </a:solidFill>
                <a:effectLst/>
                <a:cs typeface="Calibri" panose="020F0502020204030204" pitchFamily="34" charset="0"/>
              </a:rPr>
              <a:t> </a:t>
            </a:r>
            <a:r>
              <a:rPr lang="en-US" sz="2600" b="0" i="0" dirty="0">
                <a:solidFill>
                  <a:srgbClr val="202124"/>
                </a:solidFill>
                <a:effectLst/>
                <a:cs typeface="Calibri" panose="020F0502020204030204" pitchFamily="34" charset="0"/>
              </a:rPr>
              <a:t>and </a:t>
            </a:r>
            <a:r>
              <a:rPr lang="en-US" sz="2600" i="0" dirty="0">
                <a:effectLst/>
                <a:cs typeface="Calibri" panose="020F0502020204030204" pitchFamily="34" charset="0"/>
              </a:rPr>
              <a:t>the same nutritional relationship to the primary sources of energy.</a:t>
            </a:r>
          </a:p>
          <a:p>
            <a:pPr marL="342900" indent="-342900">
              <a:buFont typeface="Arial" panose="020B0604020202020204" pitchFamily="34" charset="0"/>
              <a:buChar char="•"/>
            </a:pPr>
            <a:endParaRPr lang="en-US" sz="2600" i="0" dirty="0">
              <a:effectLst/>
              <a:cs typeface="Calibri" panose="020F0502020204030204" pitchFamily="34" charset="0"/>
            </a:endParaRPr>
          </a:p>
          <a:p>
            <a:pPr marL="342900" indent="-342900">
              <a:buFont typeface="Arial" panose="020B0604020202020204" pitchFamily="34" charset="0"/>
              <a:buChar char="•"/>
            </a:pPr>
            <a:r>
              <a:rPr lang="en-US" sz="2600" b="1" dirty="0">
                <a:solidFill>
                  <a:srgbClr val="C00000"/>
                </a:solidFill>
                <a:cs typeface="Calibri" panose="020F0502020204030204" pitchFamily="34" charset="0"/>
              </a:rPr>
              <a:t>Food chains</a:t>
            </a:r>
            <a:r>
              <a:rPr lang="en-US" sz="2600" dirty="0">
                <a:cs typeface="Calibri" panose="020F0502020204030204" pitchFamily="34" charset="0"/>
              </a:rPr>
              <a:t> are organized with arrows pointing in the direction of energy flow.</a:t>
            </a:r>
          </a:p>
        </p:txBody>
      </p:sp>
      <p:pic>
        <p:nvPicPr>
          <p:cNvPr id="5" name="Picture 2" descr="Picture">
            <a:extLst>
              <a:ext uri="{FF2B5EF4-FFF2-40B4-BE49-F238E27FC236}">
                <a16:creationId xmlns:a16="http://schemas.microsoft.com/office/drawing/2014/main" id="{0FD24616-22D8-8330-2494-37B5146BD2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8"/>
          <a:stretch/>
        </p:blipFill>
        <p:spPr bwMode="auto">
          <a:xfrm>
            <a:off x="4931521" y="1291529"/>
            <a:ext cx="3716376" cy="5308600"/>
          </a:xfrm>
          <a:prstGeom prst="rect">
            <a:avLst/>
          </a:prstGeom>
          <a:noFill/>
          <a:extLst>
            <a:ext uri="{909E8E84-426E-40DD-AFC4-6F175D3DCCD1}">
              <a14:hiddenFill xmlns:a14="http://schemas.microsoft.com/office/drawing/2010/main">
                <a:solidFill>
                  <a:srgbClr val="FFFFFF"/>
                </a:solidFill>
              </a14:hiddenFill>
            </a:ext>
          </a:extLst>
        </p:spPr>
      </p:pic>
      <p:sp>
        <p:nvSpPr>
          <p:cNvPr id="6" name="Left Brace 5">
            <a:extLst>
              <a:ext uri="{FF2B5EF4-FFF2-40B4-BE49-F238E27FC236}">
                <a16:creationId xmlns:a16="http://schemas.microsoft.com/office/drawing/2014/main" id="{D3D58FFA-D5BA-BA06-2070-F6C3E6AE7D81}"/>
              </a:ext>
            </a:extLst>
          </p:cNvPr>
          <p:cNvSpPr/>
          <p:nvPr/>
        </p:nvSpPr>
        <p:spPr>
          <a:xfrm rot="10800000">
            <a:off x="8839200" y="5505450"/>
            <a:ext cx="267503" cy="1094679"/>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e 6">
            <a:extLst>
              <a:ext uri="{FF2B5EF4-FFF2-40B4-BE49-F238E27FC236}">
                <a16:creationId xmlns:a16="http://schemas.microsoft.com/office/drawing/2014/main" id="{42314956-AEB2-164B-36B6-CDE1D4C828F2}"/>
              </a:ext>
            </a:extLst>
          </p:cNvPr>
          <p:cNvSpPr/>
          <p:nvPr/>
        </p:nvSpPr>
        <p:spPr>
          <a:xfrm rot="10800000">
            <a:off x="8839200" y="1866899"/>
            <a:ext cx="267502" cy="2980629"/>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D3D88F92-864F-385B-FF32-B1FA04968BA0}"/>
              </a:ext>
            </a:extLst>
          </p:cNvPr>
          <p:cNvSpPr txBox="1">
            <a:spLocks/>
          </p:cNvSpPr>
          <p:nvPr/>
        </p:nvSpPr>
        <p:spPr>
          <a:xfrm>
            <a:off x="9298006" y="3251374"/>
            <a:ext cx="1941495" cy="35525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rgbClr val="C00000"/>
                </a:solidFill>
              </a:rPr>
              <a:t>heterotrophs</a:t>
            </a:r>
          </a:p>
        </p:txBody>
      </p:sp>
      <p:sp>
        <p:nvSpPr>
          <p:cNvPr id="9" name="Content Placeholder 2">
            <a:extLst>
              <a:ext uri="{FF2B5EF4-FFF2-40B4-BE49-F238E27FC236}">
                <a16:creationId xmlns:a16="http://schemas.microsoft.com/office/drawing/2014/main" id="{FA34ED7E-DD96-958E-691B-0C1AD4BB0F78}"/>
              </a:ext>
            </a:extLst>
          </p:cNvPr>
          <p:cNvSpPr txBox="1">
            <a:spLocks/>
          </p:cNvSpPr>
          <p:nvPr/>
        </p:nvSpPr>
        <p:spPr>
          <a:xfrm>
            <a:off x="10268753" y="4989685"/>
            <a:ext cx="1941495" cy="35525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mixotrophs</a:t>
            </a:r>
          </a:p>
        </p:txBody>
      </p:sp>
      <p:sp>
        <p:nvSpPr>
          <p:cNvPr id="10" name="Left Brace 9">
            <a:extLst>
              <a:ext uri="{FF2B5EF4-FFF2-40B4-BE49-F238E27FC236}">
                <a16:creationId xmlns:a16="http://schemas.microsoft.com/office/drawing/2014/main" id="{B25EF29E-38CE-687E-EC67-00CEB92869D9}"/>
              </a:ext>
            </a:extLst>
          </p:cNvPr>
          <p:cNvSpPr/>
          <p:nvPr/>
        </p:nvSpPr>
        <p:spPr>
          <a:xfrm rot="10800000">
            <a:off x="10039349" y="4619970"/>
            <a:ext cx="267503" cy="1094679"/>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69712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0B05B-BBBF-8FB2-BABF-898D2A66B12C}"/>
              </a:ext>
            </a:extLst>
          </p:cNvPr>
          <p:cNvSpPr>
            <a:spLocks noGrp="1"/>
          </p:cNvSpPr>
          <p:nvPr>
            <p:ph type="title"/>
          </p:nvPr>
        </p:nvSpPr>
        <p:spPr>
          <a:xfrm>
            <a:off x="1378568" y="204255"/>
            <a:ext cx="9434863" cy="1325563"/>
          </a:xfrm>
        </p:spPr>
        <p:txBody>
          <a:bodyPr>
            <a:normAutofit/>
          </a:bodyPr>
          <a:lstStyle/>
          <a:p>
            <a:pPr algn="ctr"/>
            <a:r>
              <a:rPr lang="en-US" sz="3000" b="1" dirty="0">
                <a:solidFill>
                  <a:srgbClr val="C00000"/>
                </a:solidFill>
                <a:latin typeface="Calibri" panose="020F0502020204030204" pitchFamily="34" charset="0"/>
                <a:cs typeface="Calibri" panose="020F0502020204030204" pitchFamily="34" charset="0"/>
              </a:rPr>
              <a:t>Food webs</a:t>
            </a:r>
            <a:r>
              <a:rPr lang="en-US" sz="3000" dirty="0">
                <a:latin typeface="Calibri" panose="020F0502020204030204" pitchFamily="34" charset="0"/>
                <a:cs typeface="Calibri" panose="020F0502020204030204" pitchFamily="34" charset="0"/>
              </a:rPr>
              <a:t> more accurately represent the complexity of ecological interactions that span multiple </a:t>
            </a:r>
            <a:r>
              <a:rPr lang="en-US" sz="3000" b="1" dirty="0">
                <a:solidFill>
                  <a:srgbClr val="C00000"/>
                </a:solidFill>
                <a:latin typeface="Calibri" panose="020F0502020204030204" pitchFamily="34" charset="0"/>
                <a:cs typeface="Calibri" panose="020F0502020204030204" pitchFamily="34" charset="0"/>
              </a:rPr>
              <a:t>trophic levels</a:t>
            </a:r>
          </a:p>
        </p:txBody>
      </p:sp>
      <p:pic>
        <p:nvPicPr>
          <p:cNvPr id="112644" name="Picture 4" descr="Food Webs | Mr Calaski">
            <a:extLst>
              <a:ext uri="{FF2B5EF4-FFF2-40B4-BE49-F238E27FC236}">
                <a16:creationId xmlns:a16="http://schemas.microsoft.com/office/drawing/2014/main" id="{85F437AD-FCB6-A167-4DE4-39A4482033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28" t="13206" r="6430" b="5686"/>
          <a:stretch/>
        </p:blipFill>
        <p:spPr bwMode="auto">
          <a:xfrm>
            <a:off x="5075610" y="1690688"/>
            <a:ext cx="6515100" cy="4511676"/>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192AABF2-E092-2DBD-E6BF-8004B24D004B}"/>
              </a:ext>
            </a:extLst>
          </p:cNvPr>
          <p:cNvSpPr>
            <a:spLocks noGrp="1"/>
          </p:cNvSpPr>
          <p:nvPr>
            <p:ph idx="1"/>
          </p:nvPr>
        </p:nvSpPr>
        <p:spPr>
          <a:xfrm>
            <a:off x="252087" y="1416491"/>
            <a:ext cx="4412734" cy="5441509"/>
          </a:xfrm>
        </p:spPr>
        <p:txBody>
          <a:bodyPr>
            <a:normAutofit fontScale="92500" lnSpcReduction="10000"/>
          </a:bodyPr>
          <a:lstStyle/>
          <a:p>
            <a:pPr marL="0" indent="0">
              <a:buNone/>
            </a:pPr>
            <a:r>
              <a:rPr lang="en-US" dirty="0">
                <a:effectLst/>
                <a:latin typeface="Calibri" panose="020F0502020204030204" pitchFamily="34" charset="0"/>
                <a:cs typeface="Calibri" panose="020F0502020204030204" pitchFamily="34" charset="0"/>
              </a:rPr>
              <a:t>“It is interesting to contemplate a tangled bank, clothed with many plants of many kinds,</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with birds singing on the bushes, with various insects flitting about, and with worms crawling</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through the damp earth, and to reflect that these elaborately constructed forms, so different</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from each other, and dependent upon each other in so complex a manner, have </a:t>
            </a:r>
            <a:r>
              <a:rPr lang="en-US" b="1" dirty="0">
                <a:solidFill>
                  <a:srgbClr val="C00000"/>
                </a:solidFill>
                <a:effectLst/>
                <a:latin typeface="Calibri" panose="020F0502020204030204" pitchFamily="34" charset="0"/>
                <a:cs typeface="Calibri" panose="020F0502020204030204" pitchFamily="34" charset="0"/>
              </a:rPr>
              <a:t>all been</a:t>
            </a:r>
            <a:r>
              <a:rPr lang="en-US" b="1" dirty="0">
                <a:solidFill>
                  <a:srgbClr val="C00000"/>
                </a:solidFill>
                <a:latin typeface="Calibri" panose="020F0502020204030204" pitchFamily="34" charset="0"/>
                <a:cs typeface="Calibri" panose="020F0502020204030204" pitchFamily="34" charset="0"/>
              </a:rPr>
              <a:t> </a:t>
            </a:r>
            <a:r>
              <a:rPr lang="en-US" b="1" dirty="0">
                <a:solidFill>
                  <a:srgbClr val="C00000"/>
                </a:solidFill>
                <a:effectLst/>
                <a:latin typeface="Calibri" panose="020F0502020204030204" pitchFamily="34" charset="0"/>
                <a:cs typeface="Calibri" panose="020F0502020204030204" pitchFamily="34" charset="0"/>
              </a:rPr>
              <a:t>produced by laws acting around us</a:t>
            </a:r>
            <a:r>
              <a:rPr lang="en-US" dirty="0">
                <a:effectLst/>
                <a:latin typeface="Calibri" panose="020F0502020204030204" pitchFamily="34" charset="0"/>
                <a:cs typeface="Calibri" panose="020F0502020204030204" pitchFamily="34" charset="0"/>
              </a:rPr>
              <a:t>.”</a:t>
            </a:r>
          </a:p>
          <a:p>
            <a:pPr marL="0" indent="0">
              <a:buNone/>
            </a:pPr>
            <a:endParaRPr lang="en-US" sz="300" dirty="0">
              <a:effectLst/>
              <a:latin typeface="Calibri" panose="020F0502020204030204" pitchFamily="34" charset="0"/>
              <a:cs typeface="Calibri" panose="020F0502020204030204" pitchFamily="34" charset="0"/>
            </a:endParaRPr>
          </a:p>
          <a:p>
            <a:pPr marL="0" indent="0">
              <a:buNone/>
            </a:pPr>
            <a:r>
              <a:rPr lang="en-US" sz="1700" i="1" dirty="0">
                <a:effectLst/>
                <a:latin typeface="Calibri" panose="020F0502020204030204" pitchFamily="34" charset="0"/>
                <a:cs typeface="Calibri" panose="020F0502020204030204" pitchFamily="34" charset="0"/>
              </a:rPr>
              <a:t>- On the Origin of Species (1859)</a:t>
            </a:r>
            <a:r>
              <a:rPr lang="en-US" sz="1700" dirty="0">
                <a:effectLst/>
                <a:latin typeface="Calibri" panose="020F0502020204030204" pitchFamily="34" charset="0"/>
                <a:cs typeface="Calibri" panose="020F0502020204030204" pitchFamily="34" charset="0"/>
              </a:rPr>
              <a:t> by Charles Darwin</a:t>
            </a:r>
          </a:p>
          <a:p>
            <a:endParaRPr lang="en-US" dirty="0"/>
          </a:p>
        </p:txBody>
      </p:sp>
      <p:sp>
        <p:nvSpPr>
          <p:cNvPr id="13" name="Rectangle 12">
            <a:extLst>
              <a:ext uri="{FF2B5EF4-FFF2-40B4-BE49-F238E27FC236}">
                <a16:creationId xmlns:a16="http://schemas.microsoft.com/office/drawing/2014/main" id="{F73C5402-F273-6052-12F8-F1B984FE4AD8}"/>
              </a:ext>
            </a:extLst>
          </p:cNvPr>
          <p:cNvSpPr/>
          <p:nvPr/>
        </p:nvSpPr>
        <p:spPr>
          <a:xfrm>
            <a:off x="2275688" y="1738231"/>
            <a:ext cx="1891862" cy="331076"/>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01726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0B05B-BBBF-8FB2-BABF-898D2A66B12C}"/>
              </a:ext>
            </a:extLst>
          </p:cNvPr>
          <p:cNvSpPr>
            <a:spLocks noGrp="1"/>
          </p:cNvSpPr>
          <p:nvPr>
            <p:ph type="title"/>
          </p:nvPr>
        </p:nvSpPr>
        <p:spPr>
          <a:xfrm>
            <a:off x="1378568" y="204255"/>
            <a:ext cx="9434863" cy="1325563"/>
          </a:xfrm>
        </p:spPr>
        <p:txBody>
          <a:bodyPr>
            <a:normAutofit/>
          </a:bodyPr>
          <a:lstStyle/>
          <a:p>
            <a:pPr algn="ctr"/>
            <a:r>
              <a:rPr lang="en-US" sz="3000" b="1" dirty="0">
                <a:solidFill>
                  <a:srgbClr val="C00000"/>
                </a:solidFill>
                <a:latin typeface="Calibri" panose="020F0502020204030204" pitchFamily="34" charset="0"/>
                <a:cs typeface="Calibri" panose="020F0502020204030204" pitchFamily="34" charset="0"/>
              </a:rPr>
              <a:t>Food webs</a:t>
            </a:r>
            <a:r>
              <a:rPr lang="en-US" sz="3000" dirty="0">
                <a:latin typeface="Calibri" panose="020F0502020204030204" pitchFamily="34" charset="0"/>
                <a:cs typeface="Calibri" panose="020F0502020204030204" pitchFamily="34" charset="0"/>
              </a:rPr>
              <a:t> more accurately represent the complexity of ecological interactions that span multiple </a:t>
            </a:r>
            <a:r>
              <a:rPr lang="en-US" sz="3000" b="1" dirty="0">
                <a:solidFill>
                  <a:srgbClr val="C00000"/>
                </a:solidFill>
                <a:latin typeface="Calibri" panose="020F0502020204030204" pitchFamily="34" charset="0"/>
                <a:cs typeface="Calibri" panose="020F0502020204030204" pitchFamily="34" charset="0"/>
              </a:rPr>
              <a:t>trophic levels</a:t>
            </a:r>
          </a:p>
        </p:txBody>
      </p:sp>
      <p:pic>
        <p:nvPicPr>
          <p:cNvPr id="112644" name="Picture 4" descr="Food Webs | Mr Calaski">
            <a:extLst>
              <a:ext uri="{FF2B5EF4-FFF2-40B4-BE49-F238E27FC236}">
                <a16:creationId xmlns:a16="http://schemas.microsoft.com/office/drawing/2014/main" id="{85F437AD-FCB6-A167-4DE4-39A4482033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28" t="13206" r="6430" b="5686"/>
          <a:stretch/>
        </p:blipFill>
        <p:spPr bwMode="auto">
          <a:xfrm>
            <a:off x="5075610" y="1690688"/>
            <a:ext cx="6515100" cy="4511676"/>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192AABF2-E092-2DBD-E6BF-8004B24D004B}"/>
              </a:ext>
            </a:extLst>
          </p:cNvPr>
          <p:cNvSpPr>
            <a:spLocks noGrp="1"/>
          </p:cNvSpPr>
          <p:nvPr>
            <p:ph idx="1"/>
          </p:nvPr>
        </p:nvSpPr>
        <p:spPr>
          <a:xfrm>
            <a:off x="252087" y="1416491"/>
            <a:ext cx="4412734" cy="5441509"/>
          </a:xfrm>
        </p:spPr>
        <p:txBody>
          <a:bodyPr>
            <a:normAutofit fontScale="92500" lnSpcReduction="10000"/>
          </a:bodyPr>
          <a:lstStyle/>
          <a:p>
            <a:pPr marL="0" indent="0">
              <a:buNone/>
            </a:pPr>
            <a:r>
              <a:rPr lang="en-US" dirty="0">
                <a:effectLst/>
                <a:latin typeface="Calibri" panose="020F0502020204030204" pitchFamily="34" charset="0"/>
                <a:cs typeface="Calibri" panose="020F0502020204030204" pitchFamily="34" charset="0"/>
              </a:rPr>
              <a:t>“It is interesting to contemplate a tangled bank, clothed with many plants of many kinds,</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with birds singing on the bushes, with various insects flitting about, and with worms crawling</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through the damp earth, and to reflect that these elaborately constructed forms, so different</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from each other, and dependent upon each other in so complex a manner, have </a:t>
            </a:r>
            <a:r>
              <a:rPr lang="en-US" b="1" dirty="0">
                <a:solidFill>
                  <a:srgbClr val="C00000"/>
                </a:solidFill>
                <a:effectLst/>
                <a:latin typeface="Calibri" panose="020F0502020204030204" pitchFamily="34" charset="0"/>
                <a:cs typeface="Calibri" panose="020F0502020204030204" pitchFamily="34" charset="0"/>
              </a:rPr>
              <a:t>all been</a:t>
            </a:r>
            <a:r>
              <a:rPr lang="en-US" b="1" dirty="0">
                <a:solidFill>
                  <a:srgbClr val="C00000"/>
                </a:solidFill>
                <a:latin typeface="Calibri" panose="020F0502020204030204" pitchFamily="34" charset="0"/>
                <a:cs typeface="Calibri" panose="020F0502020204030204" pitchFamily="34" charset="0"/>
              </a:rPr>
              <a:t> </a:t>
            </a:r>
            <a:r>
              <a:rPr lang="en-US" b="1" dirty="0">
                <a:solidFill>
                  <a:srgbClr val="C00000"/>
                </a:solidFill>
                <a:effectLst/>
                <a:latin typeface="Calibri" panose="020F0502020204030204" pitchFamily="34" charset="0"/>
                <a:cs typeface="Calibri" panose="020F0502020204030204" pitchFamily="34" charset="0"/>
              </a:rPr>
              <a:t>produced by laws acting around us</a:t>
            </a:r>
            <a:r>
              <a:rPr lang="en-US" dirty="0">
                <a:effectLst/>
                <a:latin typeface="Calibri" panose="020F0502020204030204" pitchFamily="34" charset="0"/>
                <a:cs typeface="Calibri" panose="020F0502020204030204" pitchFamily="34" charset="0"/>
              </a:rPr>
              <a:t>.”</a:t>
            </a:r>
          </a:p>
          <a:p>
            <a:pPr marL="0" indent="0">
              <a:buNone/>
            </a:pPr>
            <a:endParaRPr lang="en-US" sz="300" dirty="0">
              <a:effectLst/>
              <a:latin typeface="Calibri" panose="020F0502020204030204" pitchFamily="34" charset="0"/>
              <a:cs typeface="Calibri" panose="020F0502020204030204" pitchFamily="34" charset="0"/>
            </a:endParaRPr>
          </a:p>
          <a:p>
            <a:pPr marL="0" indent="0">
              <a:buNone/>
            </a:pPr>
            <a:r>
              <a:rPr lang="en-US" sz="1700" i="1" dirty="0">
                <a:effectLst/>
                <a:latin typeface="Calibri" panose="020F0502020204030204" pitchFamily="34" charset="0"/>
                <a:cs typeface="Calibri" panose="020F0502020204030204" pitchFamily="34" charset="0"/>
              </a:rPr>
              <a:t>- On the Origin of Species (1859)</a:t>
            </a:r>
            <a:r>
              <a:rPr lang="en-US" sz="1700" dirty="0">
                <a:effectLst/>
                <a:latin typeface="Calibri" panose="020F0502020204030204" pitchFamily="34" charset="0"/>
                <a:cs typeface="Calibri" panose="020F0502020204030204" pitchFamily="34" charset="0"/>
              </a:rPr>
              <a:t> by Charles Darwin</a:t>
            </a:r>
          </a:p>
          <a:p>
            <a:endParaRPr lang="en-US" dirty="0"/>
          </a:p>
        </p:txBody>
      </p:sp>
      <p:sp>
        <p:nvSpPr>
          <p:cNvPr id="13" name="Rectangle 12">
            <a:extLst>
              <a:ext uri="{FF2B5EF4-FFF2-40B4-BE49-F238E27FC236}">
                <a16:creationId xmlns:a16="http://schemas.microsoft.com/office/drawing/2014/main" id="{F73C5402-F273-6052-12F8-F1B984FE4AD8}"/>
              </a:ext>
            </a:extLst>
          </p:cNvPr>
          <p:cNvSpPr/>
          <p:nvPr/>
        </p:nvSpPr>
        <p:spPr>
          <a:xfrm>
            <a:off x="2275688" y="1738231"/>
            <a:ext cx="1891862" cy="331076"/>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013EA7B-954B-976A-7D27-4D6A3B6AA39A}"/>
              </a:ext>
            </a:extLst>
          </p:cNvPr>
          <p:cNvSpPr txBox="1">
            <a:spLocks/>
          </p:cNvSpPr>
          <p:nvPr/>
        </p:nvSpPr>
        <p:spPr>
          <a:xfrm>
            <a:off x="5418510" y="2914650"/>
            <a:ext cx="5829300" cy="1028700"/>
          </a:xfrm>
          <a:prstGeom prst="rect">
            <a:avLst/>
          </a:prstGeom>
          <a:solidFill>
            <a:schemeClr val="bg1">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Calibri" panose="020F0502020204030204" pitchFamily="34" charset="0"/>
                <a:cs typeface="Calibri" panose="020F0502020204030204" pitchFamily="34" charset="0"/>
              </a:rPr>
              <a:t>Mechanistic understanding often necessitates </a:t>
            </a:r>
            <a:r>
              <a:rPr lang="en-US" sz="2800" b="1" dirty="0">
                <a:solidFill>
                  <a:srgbClr val="C00000"/>
                </a:solidFill>
                <a:latin typeface="Calibri" panose="020F0502020204030204" pitchFamily="34" charset="0"/>
                <a:cs typeface="Calibri" panose="020F0502020204030204" pitchFamily="34" charset="0"/>
              </a:rPr>
              <a:t>simplification</a:t>
            </a:r>
            <a:r>
              <a:rPr lang="en-US" sz="2800" dirty="0">
                <a:latin typeface="Calibri" panose="020F0502020204030204" pitchFamily="34" charset="0"/>
                <a:cs typeface="Calibri" panose="020F0502020204030204" pitchFamily="34" charset="0"/>
              </a:rPr>
              <a:t>.</a:t>
            </a:r>
            <a:endParaRPr lang="en-US" sz="2800" b="1" dirty="0">
              <a:solidFill>
                <a:srgbClr val="C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004891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0B05B-BBBF-8FB2-BABF-898D2A66B12C}"/>
              </a:ext>
            </a:extLst>
          </p:cNvPr>
          <p:cNvSpPr>
            <a:spLocks noGrp="1"/>
          </p:cNvSpPr>
          <p:nvPr>
            <p:ph type="title"/>
          </p:nvPr>
        </p:nvSpPr>
        <p:spPr>
          <a:xfrm>
            <a:off x="1378568" y="204255"/>
            <a:ext cx="9434863" cy="1325563"/>
          </a:xfrm>
        </p:spPr>
        <p:txBody>
          <a:bodyPr>
            <a:normAutofit/>
          </a:bodyPr>
          <a:lstStyle/>
          <a:p>
            <a:pPr algn="ctr"/>
            <a:r>
              <a:rPr lang="en-US" sz="3000" b="1" dirty="0">
                <a:solidFill>
                  <a:srgbClr val="C00000"/>
                </a:solidFill>
                <a:latin typeface="Calibri" panose="020F0502020204030204" pitchFamily="34" charset="0"/>
                <a:cs typeface="Calibri" panose="020F0502020204030204" pitchFamily="34" charset="0"/>
              </a:rPr>
              <a:t>Food webs</a:t>
            </a:r>
            <a:r>
              <a:rPr lang="en-US" sz="3000" dirty="0">
                <a:latin typeface="Calibri" panose="020F0502020204030204" pitchFamily="34" charset="0"/>
                <a:cs typeface="Calibri" panose="020F0502020204030204" pitchFamily="34" charset="0"/>
              </a:rPr>
              <a:t> more accurately represent the complexity of ecological interactions that span multiple </a:t>
            </a:r>
            <a:r>
              <a:rPr lang="en-US" sz="3000" b="1" dirty="0">
                <a:solidFill>
                  <a:srgbClr val="C00000"/>
                </a:solidFill>
                <a:latin typeface="Calibri" panose="020F0502020204030204" pitchFamily="34" charset="0"/>
                <a:cs typeface="Calibri" panose="020F0502020204030204" pitchFamily="34" charset="0"/>
              </a:rPr>
              <a:t>trophic levels</a:t>
            </a:r>
          </a:p>
        </p:txBody>
      </p:sp>
      <p:pic>
        <p:nvPicPr>
          <p:cNvPr id="112644" name="Picture 4" descr="Food Webs | Mr Calaski">
            <a:extLst>
              <a:ext uri="{FF2B5EF4-FFF2-40B4-BE49-F238E27FC236}">
                <a16:creationId xmlns:a16="http://schemas.microsoft.com/office/drawing/2014/main" id="{85F437AD-FCB6-A167-4DE4-39A4482033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28" t="13206" r="6430" b="5686"/>
          <a:stretch/>
        </p:blipFill>
        <p:spPr bwMode="auto">
          <a:xfrm>
            <a:off x="5075610" y="1690688"/>
            <a:ext cx="6515100" cy="4511676"/>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192AABF2-E092-2DBD-E6BF-8004B24D004B}"/>
              </a:ext>
            </a:extLst>
          </p:cNvPr>
          <p:cNvSpPr>
            <a:spLocks noGrp="1"/>
          </p:cNvSpPr>
          <p:nvPr>
            <p:ph idx="1"/>
          </p:nvPr>
        </p:nvSpPr>
        <p:spPr>
          <a:xfrm>
            <a:off x="252087" y="1416491"/>
            <a:ext cx="4412734" cy="5441509"/>
          </a:xfrm>
        </p:spPr>
        <p:txBody>
          <a:bodyPr>
            <a:normAutofit fontScale="92500" lnSpcReduction="10000"/>
          </a:bodyPr>
          <a:lstStyle/>
          <a:p>
            <a:pPr marL="0" indent="0">
              <a:buNone/>
            </a:pPr>
            <a:r>
              <a:rPr lang="en-US" dirty="0">
                <a:effectLst/>
                <a:latin typeface="Calibri" panose="020F0502020204030204" pitchFamily="34" charset="0"/>
                <a:cs typeface="Calibri" panose="020F0502020204030204" pitchFamily="34" charset="0"/>
              </a:rPr>
              <a:t>“It is interesting to contemplate a tangled bank, clothed with many plants of many kinds,</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with birds singing on the bushes, with various insects flitting about, and with worms crawling</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through the damp earth, and to reflect that these elaborately constructed forms, so different</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from each other, and dependent upon each other in so complex a manner, have </a:t>
            </a:r>
            <a:r>
              <a:rPr lang="en-US" b="1" dirty="0">
                <a:solidFill>
                  <a:srgbClr val="C00000"/>
                </a:solidFill>
                <a:effectLst/>
                <a:latin typeface="Calibri" panose="020F0502020204030204" pitchFamily="34" charset="0"/>
                <a:cs typeface="Calibri" panose="020F0502020204030204" pitchFamily="34" charset="0"/>
              </a:rPr>
              <a:t>all been</a:t>
            </a:r>
            <a:r>
              <a:rPr lang="en-US" b="1" dirty="0">
                <a:solidFill>
                  <a:srgbClr val="C00000"/>
                </a:solidFill>
                <a:latin typeface="Calibri" panose="020F0502020204030204" pitchFamily="34" charset="0"/>
                <a:cs typeface="Calibri" panose="020F0502020204030204" pitchFamily="34" charset="0"/>
              </a:rPr>
              <a:t> </a:t>
            </a:r>
            <a:r>
              <a:rPr lang="en-US" b="1" dirty="0">
                <a:solidFill>
                  <a:srgbClr val="C00000"/>
                </a:solidFill>
                <a:effectLst/>
                <a:latin typeface="Calibri" panose="020F0502020204030204" pitchFamily="34" charset="0"/>
                <a:cs typeface="Calibri" panose="020F0502020204030204" pitchFamily="34" charset="0"/>
              </a:rPr>
              <a:t>produced by laws acting around us</a:t>
            </a:r>
            <a:r>
              <a:rPr lang="en-US" dirty="0">
                <a:effectLst/>
                <a:latin typeface="Calibri" panose="020F0502020204030204" pitchFamily="34" charset="0"/>
                <a:cs typeface="Calibri" panose="020F0502020204030204" pitchFamily="34" charset="0"/>
              </a:rPr>
              <a:t>.”</a:t>
            </a:r>
          </a:p>
          <a:p>
            <a:pPr marL="0" indent="0">
              <a:buNone/>
            </a:pPr>
            <a:endParaRPr lang="en-US" sz="300" dirty="0">
              <a:effectLst/>
              <a:latin typeface="Calibri" panose="020F0502020204030204" pitchFamily="34" charset="0"/>
              <a:cs typeface="Calibri" panose="020F0502020204030204" pitchFamily="34" charset="0"/>
            </a:endParaRPr>
          </a:p>
          <a:p>
            <a:pPr marL="0" indent="0">
              <a:buNone/>
            </a:pPr>
            <a:r>
              <a:rPr lang="en-US" sz="1700" i="1" dirty="0">
                <a:effectLst/>
                <a:latin typeface="Calibri" panose="020F0502020204030204" pitchFamily="34" charset="0"/>
                <a:cs typeface="Calibri" panose="020F0502020204030204" pitchFamily="34" charset="0"/>
              </a:rPr>
              <a:t>- On the Origin of Species (1859)</a:t>
            </a:r>
            <a:r>
              <a:rPr lang="en-US" sz="1700" dirty="0">
                <a:effectLst/>
                <a:latin typeface="Calibri" panose="020F0502020204030204" pitchFamily="34" charset="0"/>
                <a:cs typeface="Calibri" panose="020F0502020204030204" pitchFamily="34" charset="0"/>
              </a:rPr>
              <a:t> by Charles Darwin</a:t>
            </a:r>
          </a:p>
          <a:p>
            <a:endParaRPr lang="en-US" dirty="0"/>
          </a:p>
        </p:txBody>
      </p:sp>
      <p:sp>
        <p:nvSpPr>
          <p:cNvPr id="13" name="Rectangle 12">
            <a:extLst>
              <a:ext uri="{FF2B5EF4-FFF2-40B4-BE49-F238E27FC236}">
                <a16:creationId xmlns:a16="http://schemas.microsoft.com/office/drawing/2014/main" id="{F73C5402-F273-6052-12F8-F1B984FE4AD8}"/>
              </a:ext>
            </a:extLst>
          </p:cNvPr>
          <p:cNvSpPr/>
          <p:nvPr/>
        </p:nvSpPr>
        <p:spPr>
          <a:xfrm>
            <a:off x="2275688" y="1738231"/>
            <a:ext cx="1891862" cy="331076"/>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013EA7B-954B-976A-7D27-4D6A3B6AA39A}"/>
              </a:ext>
            </a:extLst>
          </p:cNvPr>
          <p:cNvSpPr txBox="1">
            <a:spLocks/>
          </p:cNvSpPr>
          <p:nvPr/>
        </p:nvSpPr>
        <p:spPr>
          <a:xfrm>
            <a:off x="5418510" y="2914650"/>
            <a:ext cx="5829300" cy="1028700"/>
          </a:xfrm>
          <a:prstGeom prst="rect">
            <a:avLst/>
          </a:prstGeom>
          <a:solidFill>
            <a:schemeClr val="bg1">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Calibri" panose="020F0502020204030204" pitchFamily="34" charset="0"/>
                <a:cs typeface="Calibri" panose="020F0502020204030204" pitchFamily="34" charset="0"/>
              </a:rPr>
              <a:t>Mechanistic understanding often necessitates </a:t>
            </a:r>
            <a:r>
              <a:rPr lang="en-US" sz="2800" b="1" dirty="0">
                <a:solidFill>
                  <a:srgbClr val="C00000"/>
                </a:solidFill>
                <a:latin typeface="Calibri" panose="020F0502020204030204" pitchFamily="34" charset="0"/>
                <a:cs typeface="Calibri" panose="020F0502020204030204" pitchFamily="34" charset="0"/>
              </a:rPr>
              <a:t>simplification</a:t>
            </a:r>
            <a:r>
              <a:rPr lang="en-US" sz="2800" dirty="0">
                <a:latin typeface="Calibri" panose="020F0502020204030204" pitchFamily="34" charset="0"/>
                <a:cs typeface="Calibri" panose="020F0502020204030204" pitchFamily="34" charset="0"/>
              </a:rPr>
              <a:t>.</a:t>
            </a:r>
            <a:endParaRPr lang="en-US" sz="2800" b="1" dirty="0">
              <a:solidFill>
                <a:srgbClr val="C00000"/>
              </a:solidFill>
              <a:latin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28E4310B-1F54-EB95-E043-B2A265E2B917}"/>
              </a:ext>
            </a:extLst>
          </p:cNvPr>
          <p:cNvSpPr txBox="1">
            <a:spLocks/>
          </p:cNvSpPr>
          <p:nvPr/>
        </p:nvSpPr>
        <p:spPr>
          <a:xfrm>
            <a:off x="5075610" y="4419600"/>
            <a:ext cx="6515100" cy="1028700"/>
          </a:xfrm>
          <a:prstGeom prst="rect">
            <a:avLst/>
          </a:prstGeom>
          <a:solidFill>
            <a:schemeClr val="bg1">
              <a:lumMod val="7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Calibri" panose="020F0502020204030204" pitchFamily="34" charset="0"/>
                <a:cs typeface="Calibri" panose="020F0502020204030204" pitchFamily="34" charset="0"/>
              </a:rPr>
              <a:t>The simplest interaction models consider only two trophic levels: </a:t>
            </a:r>
            <a:r>
              <a:rPr lang="en-US" sz="2800" b="1" dirty="0">
                <a:solidFill>
                  <a:srgbClr val="FF0000"/>
                </a:solidFill>
                <a:latin typeface="Calibri" panose="020F0502020204030204" pitchFamily="34" charset="0"/>
                <a:cs typeface="Calibri" panose="020F0502020204030204" pitchFamily="34" charset="0"/>
              </a:rPr>
              <a:t>predator</a:t>
            </a:r>
            <a:r>
              <a:rPr lang="en-US" sz="2800" dirty="0">
                <a:latin typeface="Calibri" panose="020F0502020204030204" pitchFamily="34" charset="0"/>
                <a:cs typeface="Calibri" panose="020F0502020204030204" pitchFamily="34" charset="0"/>
              </a:rPr>
              <a:t> and </a:t>
            </a:r>
            <a:r>
              <a:rPr lang="en-US" sz="2800" b="1" dirty="0">
                <a:solidFill>
                  <a:srgbClr val="0070C0"/>
                </a:solidFill>
                <a:latin typeface="Calibri" panose="020F0502020204030204" pitchFamily="34" charset="0"/>
                <a:cs typeface="Calibri" panose="020F0502020204030204" pitchFamily="34" charset="0"/>
              </a:rPr>
              <a:t>prey</a:t>
            </a:r>
            <a:r>
              <a:rPr lang="en-US" sz="2800" dirty="0">
                <a:latin typeface="Calibri" panose="020F0502020204030204" pitchFamily="34" charset="0"/>
                <a:cs typeface="Calibri" panose="020F0502020204030204" pitchFamily="34" charset="0"/>
              </a:rPr>
              <a:t>.</a:t>
            </a:r>
            <a:endParaRPr lang="en-US" sz="28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586420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7C602-042B-2A4B-0E52-AB0AE9EBEF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64284C-08C8-B8E5-70C8-E64C9B61DBAC}"/>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8489B093-0752-E7FF-3D59-E5CE2C8301C7}"/>
              </a:ext>
            </a:extLst>
          </p:cNvPr>
          <p:cNvSpPr>
            <a:spLocks noGrp="1"/>
          </p:cNvSpPr>
          <p:nvPr>
            <p:ph type="subTitle" idx="1"/>
          </p:nvPr>
        </p:nvSpPr>
        <p:spPr/>
        <p:txBody>
          <a:bodyPr/>
          <a:lstStyle/>
          <a:p>
            <a:endParaRPr lang="en-US"/>
          </a:p>
        </p:txBody>
      </p:sp>
      <p:pic>
        <p:nvPicPr>
          <p:cNvPr id="5" name="slide.url=https://www.polleverywhere.com/multiple_choice_polls/k9Ve1GnMF6TvI1CSBcoyg?display_state=instructions&amp;activity_state=opened&amp;state=opened&amp;flow=Instructor&amp;onscreen=persist">
            <a:extLst>
              <a:ext uri="{FF2B5EF4-FFF2-40B4-BE49-F238E27FC236}">
                <a16:creationId xmlns:a16="http://schemas.microsoft.com/office/drawing/2014/main" id="{A62201D9-C943-A4BD-FCC5-6F9B8614DF66}"/>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27464459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7F31A-A860-0E17-F3C5-7B30D41C0B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FADE3A-1765-8EFB-670F-D0F6881F185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806563E-2B4D-C923-AA6C-E012AE855246}"/>
              </a:ext>
            </a:extLst>
          </p:cNvPr>
          <p:cNvSpPr>
            <a:spLocks noGrp="1"/>
          </p:cNvSpPr>
          <p:nvPr>
            <p:ph type="subTitle" idx="1"/>
          </p:nvPr>
        </p:nvSpPr>
        <p:spPr/>
        <p:txBody>
          <a:bodyPr/>
          <a:lstStyle/>
          <a:p>
            <a:endParaRPr lang="en-US"/>
          </a:p>
        </p:txBody>
      </p:sp>
      <p:pic>
        <p:nvPicPr>
          <p:cNvPr id="5" name="slide.url=https://www.polleverywhere.com/multiple_choice_polls/k9Ve1GnMF6TvI1CSBcoyg?display_state=chart&amp;activity_state=closed&amp;state=closed&amp;flow=Instructor&amp;onscreen=persist">
            <a:extLst>
              <a:ext uri="{FF2B5EF4-FFF2-40B4-BE49-F238E27FC236}">
                <a16:creationId xmlns:a16="http://schemas.microsoft.com/office/drawing/2014/main" id="{C7736860-A186-3FA9-623E-8B76139C062A}"/>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1724826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Harvesting</a:t>
            </a:r>
            <a:endParaRPr lang="en-US" b="1" u="sng" dirty="0"/>
          </a:p>
          <a:p>
            <a:r>
              <a:rPr lang="en-US" dirty="0"/>
              <a:t>Humans have attempted to leverage the </a:t>
            </a:r>
            <a:r>
              <a:rPr lang="en-US" u="sng" dirty="0"/>
              <a:t>density-dependent growth rate</a:t>
            </a:r>
            <a:r>
              <a:rPr lang="en-US" dirty="0"/>
              <a:t> of the logistic growth equation to sustainable harvest populations, especially fisheries.</a:t>
            </a:r>
          </a:p>
          <a:p>
            <a:r>
              <a:rPr lang="en-US" dirty="0"/>
              <a:t>The </a:t>
            </a:r>
            <a:r>
              <a:rPr lang="en-US" u="sng" dirty="0"/>
              <a:t>maximum sustainable yield (MSY)</a:t>
            </a:r>
            <a:r>
              <a:rPr lang="en-US" dirty="0"/>
              <a:t> is the highest theoretical harvest that can be extracted sustainably, when the population is growing maximally at half carrying capacity. H_MSY = </a:t>
            </a:r>
            <a:r>
              <a:rPr lang="en-US" dirty="0" err="1"/>
              <a:t>rK</a:t>
            </a:r>
            <a:r>
              <a:rPr lang="en-US" dirty="0"/>
              <a:t>/4</a:t>
            </a:r>
          </a:p>
          <a:p>
            <a:r>
              <a:rPr lang="en-US" dirty="0"/>
              <a:t>There are many problems with MSY – can you name a few?</a:t>
            </a:r>
          </a:p>
          <a:p>
            <a:pPr lvl="1"/>
            <a:r>
              <a:rPr lang="en-US" dirty="0"/>
              <a:t>Single species, no pop structure, constant harvesting</a:t>
            </a:r>
          </a:p>
          <a:p>
            <a:pPr lvl="1"/>
            <a:r>
              <a:rPr lang="en-US" dirty="0"/>
              <a:t> Stochastic (as opposed to deterministic) processes and a semi-stable equilibrium</a:t>
            </a:r>
          </a:p>
          <a:p>
            <a:r>
              <a:rPr lang="en-US" dirty="0"/>
              <a:t>Overfishing is one form of an ecological ‘Tragedy of the Commons’, depletion of a common-pool resource. Managers attempt to mitigate this with strategies like TAC, IFQs, and ITQs.</a:t>
            </a:r>
          </a:p>
          <a:p>
            <a:endParaRPr lang="en-US" dirty="0"/>
          </a:p>
          <a:p>
            <a:endParaRPr lang="en-US" dirty="0"/>
          </a:p>
        </p:txBody>
      </p:sp>
      <p:sp>
        <p:nvSpPr>
          <p:cNvPr id="5" name="Rectangle 4">
            <a:extLst>
              <a:ext uri="{FF2B5EF4-FFF2-40B4-BE49-F238E27FC236}">
                <a16:creationId xmlns:a16="http://schemas.microsoft.com/office/drawing/2014/main" id="{6B123C24-2CFE-3799-F9EC-86E573E81C8D}"/>
              </a:ext>
            </a:extLst>
          </p:cNvPr>
          <p:cNvSpPr/>
          <p:nvPr/>
        </p:nvSpPr>
        <p:spPr>
          <a:xfrm>
            <a:off x="444230" y="5486400"/>
            <a:ext cx="11303540" cy="13132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74748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86856-0990-3834-7DF7-9E58D591B3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F82582-0404-3768-4F82-8BB95DFCAEC8}"/>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04B1741-93A0-CA69-1228-40048A8E580B}"/>
              </a:ext>
            </a:extLst>
          </p:cNvPr>
          <p:cNvSpPr>
            <a:spLocks noGrp="1"/>
          </p:cNvSpPr>
          <p:nvPr>
            <p:ph type="subTitle" idx="1"/>
          </p:nvPr>
        </p:nvSpPr>
        <p:spPr/>
        <p:txBody>
          <a:bodyPr/>
          <a:lstStyle/>
          <a:p>
            <a:endParaRPr lang="en-US"/>
          </a:p>
        </p:txBody>
      </p:sp>
      <p:pic>
        <p:nvPicPr>
          <p:cNvPr id="5" name="slide.url=https://www.polleverywhere.com/multiple_choice_polls/k9Ve1GnMF6TvI1CSBcoyg?display_state=chart&amp;activity_state=closed&amp;display=correctness&amp;state=closed&amp;flow=Instructor&amp;onscreen=persist">
            <a:extLst>
              <a:ext uri="{FF2B5EF4-FFF2-40B4-BE49-F238E27FC236}">
                <a16:creationId xmlns:a16="http://schemas.microsoft.com/office/drawing/2014/main" id="{9815F62D-531D-92F0-8F48-B385ABFC76A3}"/>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6869730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397077" y="1917888"/>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0070C0"/>
                              </a:solidFill>
                              <a:latin typeface="Cambria Math" panose="02040503050406030204" pitchFamily="18" charset="0"/>
                            </a:rPr>
                          </m:ctrlPr>
                        </m:fPr>
                        <m:num>
                          <m:r>
                            <a:rPr lang="en-US" sz="3000" b="0" i="1" smtClean="0">
                              <a:solidFill>
                                <a:srgbClr val="0070C0"/>
                              </a:solidFill>
                              <a:latin typeface="Cambria Math" panose="02040503050406030204" pitchFamily="18" charset="0"/>
                            </a:rPr>
                            <m:t>𝑑𝑥</m:t>
                          </m:r>
                        </m:num>
                        <m:den>
                          <m:r>
                            <a:rPr lang="en-US" sz="3000" b="0" i="1" smtClean="0">
                              <a:solidFill>
                                <a:srgbClr val="0070C0"/>
                              </a:solidFill>
                              <a:latin typeface="Cambria Math" panose="02040503050406030204" pitchFamily="18" charset="0"/>
                            </a:rPr>
                            <m:t>𝑑𝑡</m:t>
                          </m:r>
                        </m:den>
                      </m:f>
                      <m:r>
                        <a:rPr lang="en-US" sz="3000" b="0" i="1" smtClean="0">
                          <a:solidFill>
                            <a:srgbClr val="0070C0"/>
                          </a:solidFill>
                          <a:latin typeface="Cambria Math" panose="02040503050406030204" pitchFamily="18" charset="0"/>
                        </a:rPr>
                        <m:t>=</m:t>
                      </m:r>
                      <m:r>
                        <a:rPr lang="en-US" sz="3000" b="0" i="1" smtClean="0">
                          <a:solidFill>
                            <a:srgbClr val="0070C0"/>
                          </a:solidFill>
                          <a:latin typeface="Cambria Math" panose="02040503050406030204" pitchFamily="18" charset="0"/>
                          <a:ea typeface="Cambria Math" panose="02040503050406030204" pitchFamily="18" charset="0"/>
                        </a:rPr>
                        <m:t>𝛼</m:t>
                      </m:r>
                      <m:r>
                        <a:rPr lang="en-US" sz="3000" b="0" i="1" smtClean="0">
                          <a:solidFill>
                            <a:srgbClr val="0070C0"/>
                          </a:solidFill>
                          <a:latin typeface="Cambria Math" panose="02040503050406030204" pitchFamily="18" charset="0"/>
                          <a:ea typeface="Cambria Math" panose="02040503050406030204" pitchFamily="18" charset="0"/>
                        </a:rPr>
                        <m:t>𝑥</m:t>
                      </m:r>
                      <m:r>
                        <a:rPr lang="en-US" sz="3000" b="0" i="1" smtClean="0">
                          <a:solidFill>
                            <a:srgbClr val="0070C0"/>
                          </a:solidFill>
                          <a:latin typeface="Cambria Math" panose="02040503050406030204" pitchFamily="18" charset="0"/>
                          <a:ea typeface="Cambria Math" panose="02040503050406030204" pitchFamily="18" charset="0"/>
                        </a:rPr>
                        <m:t> −</m:t>
                      </m:r>
                      <m:r>
                        <a:rPr lang="en-US" sz="3000" b="0" i="1" smtClean="0">
                          <a:solidFill>
                            <a:srgbClr val="0070C0"/>
                          </a:solidFill>
                          <a:latin typeface="Cambria Math" panose="02040503050406030204" pitchFamily="18" charset="0"/>
                          <a:ea typeface="Cambria Math" panose="02040503050406030204" pitchFamily="18" charset="0"/>
                        </a:rPr>
                        <m:t>𝛽</m:t>
                      </m:r>
                      <m:r>
                        <a:rPr lang="en-US" sz="30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3000" dirty="0">
                  <a:solidFill>
                    <a:srgbClr val="0070C0"/>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397077" y="1917888"/>
                <a:ext cx="4001311" cy="876522"/>
              </a:xfrm>
              <a:prstGeom prst="rect">
                <a:avLst/>
              </a:prstGeom>
              <a:blipFill>
                <a:blip r:embed="rId2"/>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339894" y="297629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339894" y="2976297"/>
                <a:ext cx="4001311" cy="876522"/>
              </a:xfrm>
              <a:prstGeom prst="rect">
                <a:avLst/>
              </a:prstGeom>
              <a:blipFill>
                <a:blip r:embed="rId3"/>
                <a:stretch>
                  <a:fillRect t="-4286" b="-1285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BDC3F1AD-CF44-B6D9-E0EC-593B61CF7278}"/>
              </a:ext>
            </a:extLst>
          </p:cNvPr>
          <p:cNvSpPr txBox="1"/>
          <p:nvPr/>
        </p:nvSpPr>
        <p:spPr>
          <a:xfrm>
            <a:off x="7239560" y="960800"/>
            <a:ext cx="4607010" cy="5847755"/>
          </a:xfrm>
          <a:prstGeom prst="rect">
            <a:avLst/>
          </a:prstGeom>
          <a:noFill/>
        </p:spPr>
        <p:txBody>
          <a:bodyPr wrap="square">
            <a:spAutoFit/>
          </a:bodyPr>
          <a:lstStyle/>
          <a:p>
            <a:pPr marL="285750" indent="-285750">
              <a:buFont typeface="Arial" panose="020B0604020202020204" pitchFamily="34" charset="0"/>
              <a:buChar char="•"/>
            </a:pPr>
            <a:r>
              <a:rPr lang="en-US" sz="2200" b="0" i="0" dirty="0">
                <a:solidFill>
                  <a:srgbClr val="202122"/>
                </a:solidFill>
                <a:effectLst/>
              </a:rPr>
              <a:t>First proposed by Polish-born American mathematician &amp; chemist, Alfred J. </a:t>
            </a:r>
            <a:r>
              <a:rPr lang="en-US" sz="2200" b="0" i="0" dirty="0" err="1">
                <a:solidFill>
                  <a:srgbClr val="202122"/>
                </a:solidFill>
                <a:effectLst/>
              </a:rPr>
              <a:t>Lotka</a:t>
            </a:r>
            <a:r>
              <a:rPr lang="en-US" sz="2200" b="0" i="0" dirty="0">
                <a:solidFill>
                  <a:srgbClr val="202122"/>
                </a:solidFill>
                <a:effectLst/>
              </a:rPr>
              <a:t>, in 1920 to explain autocatalytic chemical reactions.</a:t>
            </a:r>
          </a:p>
          <a:p>
            <a:pPr marL="285750" indent="-285750">
              <a:buFont typeface="Arial" panose="020B0604020202020204" pitchFamily="34" charset="0"/>
              <a:buChar char="•"/>
            </a:pPr>
            <a:r>
              <a:rPr lang="en-US" sz="2200" dirty="0" err="1">
                <a:solidFill>
                  <a:srgbClr val="202122"/>
                </a:solidFill>
              </a:rPr>
              <a:t>Lotka</a:t>
            </a:r>
            <a:r>
              <a:rPr lang="en-US" sz="2200" dirty="0">
                <a:solidFill>
                  <a:srgbClr val="202122"/>
                </a:solidFill>
              </a:rPr>
              <a:t> worked with Soviet mathematician</a:t>
            </a:r>
            <a:r>
              <a:rPr lang="en-US" sz="2200" b="0" i="0" dirty="0">
                <a:solidFill>
                  <a:srgbClr val="202122"/>
                </a:solidFill>
                <a:effectLst/>
              </a:rPr>
              <a:t> Andrey Kolmogorov to</a:t>
            </a:r>
            <a:r>
              <a:rPr lang="en-US" sz="2200" dirty="0">
                <a:solidFill>
                  <a:srgbClr val="202122"/>
                </a:solidFill>
              </a:rPr>
              <a:t> </a:t>
            </a:r>
            <a:r>
              <a:rPr lang="en-US" sz="2200" b="0" i="0" dirty="0">
                <a:solidFill>
                  <a:srgbClr val="202122"/>
                </a:solidFill>
                <a:effectLst/>
              </a:rPr>
              <a:t>extend the model to “organic systems”, originally studying plant-herbivore interactions.</a:t>
            </a:r>
          </a:p>
          <a:p>
            <a:pPr marL="285750" indent="-285750">
              <a:buFont typeface="Arial" panose="020B0604020202020204" pitchFamily="34" charset="0"/>
              <a:buChar char="•"/>
            </a:pPr>
            <a:r>
              <a:rPr lang="en-US" sz="2200" dirty="0">
                <a:solidFill>
                  <a:srgbClr val="202122"/>
                </a:solidFill>
              </a:rPr>
              <a:t>In 1926, </a:t>
            </a:r>
            <a:r>
              <a:rPr lang="en-US" sz="2200" b="0" i="0" dirty="0">
                <a:solidFill>
                  <a:srgbClr val="202122"/>
                </a:solidFill>
                <a:effectLst/>
              </a:rPr>
              <a:t>Italian mathematician Vito Volterra independently developed the same model to explain the dynamics of fish catches in WWI which increased despite a reduction in fish populations.</a:t>
            </a:r>
          </a:p>
          <a:p>
            <a:pPr marL="285750" indent="-285750">
              <a:buFont typeface="Arial" panose="020B0604020202020204" pitchFamily="34" charset="0"/>
              <a:buChar char="•"/>
            </a:pPr>
            <a:r>
              <a:rPr lang="en-US" sz="2200" dirty="0">
                <a:solidFill>
                  <a:srgbClr val="202122"/>
                </a:solidFill>
              </a:rPr>
              <a:t>Idea that </a:t>
            </a:r>
            <a:r>
              <a:rPr lang="en-US" sz="2200" b="1" i="0" dirty="0">
                <a:solidFill>
                  <a:srgbClr val="C00000"/>
                </a:solidFill>
                <a:effectLst/>
              </a:rPr>
              <a:t>interspecies interactions </a:t>
            </a:r>
            <a:r>
              <a:rPr lang="en-US" sz="2200" b="0" i="0" dirty="0">
                <a:solidFill>
                  <a:srgbClr val="202122"/>
                </a:solidFill>
                <a:effectLst/>
              </a:rPr>
              <a:t>regulate populations</a:t>
            </a:r>
            <a:endParaRPr lang="en-US" sz="2200" dirty="0"/>
          </a:p>
        </p:txBody>
      </p:sp>
      <p:sp>
        <p:nvSpPr>
          <p:cNvPr id="22" name="Rectangle 21">
            <a:extLst>
              <a:ext uri="{FF2B5EF4-FFF2-40B4-BE49-F238E27FC236}">
                <a16:creationId xmlns:a16="http://schemas.microsoft.com/office/drawing/2014/main" id="{C58FAAF3-3BE7-BE00-45A6-B3AEC631F051}"/>
              </a:ext>
            </a:extLst>
          </p:cNvPr>
          <p:cNvSpPr/>
          <p:nvPr/>
        </p:nvSpPr>
        <p:spPr>
          <a:xfrm>
            <a:off x="7239560" y="2383435"/>
            <a:ext cx="4607010" cy="44251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D207CD4E-8DB9-7056-DD27-6AA2142E7925}"/>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
        <p:nvSpPr>
          <p:cNvPr id="24" name="Content Placeholder 2">
            <a:extLst>
              <a:ext uri="{FF2B5EF4-FFF2-40B4-BE49-F238E27FC236}">
                <a16:creationId xmlns:a16="http://schemas.microsoft.com/office/drawing/2014/main" id="{3760D923-F95F-BABF-4D5C-24006226D288}"/>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Tree>
    <p:extLst>
      <p:ext uri="{BB962C8B-B14F-4D97-AF65-F5344CB8AC3E}">
        <p14:creationId xmlns:p14="http://schemas.microsoft.com/office/powerpoint/2010/main" val="36820626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C28B57-3BEE-3CCC-2F10-76D656B7CB5A}"/>
              </a:ext>
            </a:extLst>
          </p:cNvPr>
          <p:cNvSpPr txBox="1"/>
          <p:nvPr/>
        </p:nvSpPr>
        <p:spPr>
          <a:xfrm>
            <a:off x="7239560" y="960800"/>
            <a:ext cx="4607010" cy="5847755"/>
          </a:xfrm>
          <a:prstGeom prst="rect">
            <a:avLst/>
          </a:prstGeom>
          <a:noFill/>
        </p:spPr>
        <p:txBody>
          <a:bodyPr wrap="square">
            <a:spAutoFit/>
          </a:bodyPr>
          <a:lstStyle/>
          <a:p>
            <a:pPr marL="285750" indent="-285750">
              <a:buFont typeface="Arial" panose="020B0604020202020204" pitchFamily="34" charset="0"/>
              <a:buChar char="•"/>
            </a:pPr>
            <a:r>
              <a:rPr lang="en-US" sz="2200" b="0" i="0" dirty="0">
                <a:solidFill>
                  <a:srgbClr val="202122"/>
                </a:solidFill>
                <a:effectLst/>
              </a:rPr>
              <a:t>First proposed by Polish-born American mathematician &amp; chemist, Alfred J. </a:t>
            </a:r>
            <a:r>
              <a:rPr lang="en-US" sz="2200" b="0" i="0" dirty="0" err="1">
                <a:solidFill>
                  <a:srgbClr val="202122"/>
                </a:solidFill>
                <a:effectLst/>
              </a:rPr>
              <a:t>Lotka</a:t>
            </a:r>
            <a:r>
              <a:rPr lang="en-US" sz="2200" b="0" i="0" dirty="0">
                <a:solidFill>
                  <a:srgbClr val="202122"/>
                </a:solidFill>
                <a:effectLst/>
              </a:rPr>
              <a:t>, in 1920 to explain autocatalytic chemical reactions.</a:t>
            </a:r>
          </a:p>
          <a:p>
            <a:pPr marL="285750" indent="-285750">
              <a:buFont typeface="Arial" panose="020B0604020202020204" pitchFamily="34" charset="0"/>
              <a:buChar char="•"/>
            </a:pPr>
            <a:r>
              <a:rPr lang="en-US" sz="2200" dirty="0" err="1">
                <a:solidFill>
                  <a:srgbClr val="202122"/>
                </a:solidFill>
              </a:rPr>
              <a:t>Lotka</a:t>
            </a:r>
            <a:r>
              <a:rPr lang="en-US" sz="2200" dirty="0">
                <a:solidFill>
                  <a:srgbClr val="202122"/>
                </a:solidFill>
              </a:rPr>
              <a:t> worked with Soviet mathematician</a:t>
            </a:r>
            <a:r>
              <a:rPr lang="en-US" sz="2200" b="0" i="0" dirty="0">
                <a:solidFill>
                  <a:srgbClr val="202122"/>
                </a:solidFill>
                <a:effectLst/>
              </a:rPr>
              <a:t> Andrey Kolmogorov to</a:t>
            </a:r>
            <a:r>
              <a:rPr lang="en-US" sz="2200" dirty="0">
                <a:solidFill>
                  <a:srgbClr val="202122"/>
                </a:solidFill>
              </a:rPr>
              <a:t> </a:t>
            </a:r>
            <a:r>
              <a:rPr lang="en-US" sz="2200" b="0" i="0" dirty="0">
                <a:solidFill>
                  <a:srgbClr val="202122"/>
                </a:solidFill>
                <a:effectLst/>
              </a:rPr>
              <a:t>extend the model to “organic systems”, originally studying plant-herbivore interactions.</a:t>
            </a:r>
          </a:p>
          <a:p>
            <a:pPr marL="285750" indent="-285750">
              <a:buFont typeface="Arial" panose="020B0604020202020204" pitchFamily="34" charset="0"/>
              <a:buChar char="•"/>
            </a:pPr>
            <a:r>
              <a:rPr lang="en-US" sz="2200" dirty="0">
                <a:solidFill>
                  <a:srgbClr val="202122"/>
                </a:solidFill>
              </a:rPr>
              <a:t>In 1926, </a:t>
            </a:r>
            <a:r>
              <a:rPr lang="en-US" sz="2200" b="0" i="0" dirty="0">
                <a:solidFill>
                  <a:srgbClr val="202122"/>
                </a:solidFill>
                <a:effectLst/>
              </a:rPr>
              <a:t>Italian mathematician Vito Volterra independently developed the same model to explain the dynamics of fish catches in WWI which increased despite a reduction in fish populations.</a:t>
            </a:r>
          </a:p>
          <a:p>
            <a:pPr marL="285750" indent="-285750">
              <a:buFont typeface="Arial" panose="020B0604020202020204" pitchFamily="34" charset="0"/>
              <a:buChar char="•"/>
            </a:pPr>
            <a:r>
              <a:rPr lang="en-US" sz="2200" dirty="0">
                <a:solidFill>
                  <a:srgbClr val="202122"/>
                </a:solidFill>
              </a:rPr>
              <a:t>Idea that </a:t>
            </a:r>
            <a:r>
              <a:rPr lang="en-US" sz="2200" b="1" i="0" dirty="0">
                <a:solidFill>
                  <a:srgbClr val="C00000"/>
                </a:solidFill>
                <a:effectLst/>
              </a:rPr>
              <a:t>interspecies interactions </a:t>
            </a:r>
            <a:r>
              <a:rPr lang="en-US" sz="2200" b="0" i="0" dirty="0">
                <a:solidFill>
                  <a:srgbClr val="202122"/>
                </a:solidFill>
                <a:effectLst/>
              </a:rPr>
              <a:t>regulate populations</a:t>
            </a:r>
            <a:endParaRPr lang="en-US" sz="22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397077" y="1917888"/>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0070C0"/>
                              </a:solidFill>
                              <a:latin typeface="Cambria Math" panose="02040503050406030204" pitchFamily="18" charset="0"/>
                            </a:rPr>
                          </m:ctrlPr>
                        </m:fPr>
                        <m:num>
                          <m:r>
                            <a:rPr lang="en-US" sz="3000" b="0" i="1" smtClean="0">
                              <a:solidFill>
                                <a:srgbClr val="0070C0"/>
                              </a:solidFill>
                              <a:latin typeface="Cambria Math" panose="02040503050406030204" pitchFamily="18" charset="0"/>
                            </a:rPr>
                            <m:t>𝑑𝑥</m:t>
                          </m:r>
                        </m:num>
                        <m:den>
                          <m:r>
                            <a:rPr lang="en-US" sz="3000" b="0" i="1" smtClean="0">
                              <a:solidFill>
                                <a:srgbClr val="0070C0"/>
                              </a:solidFill>
                              <a:latin typeface="Cambria Math" panose="02040503050406030204" pitchFamily="18" charset="0"/>
                            </a:rPr>
                            <m:t>𝑑𝑡</m:t>
                          </m:r>
                        </m:den>
                      </m:f>
                      <m:r>
                        <a:rPr lang="en-US" sz="3000" b="0" i="1" smtClean="0">
                          <a:solidFill>
                            <a:srgbClr val="0070C0"/>
                          </a:solidFill>
                          <a:latin typeface="Cambria Math" panose="02040503050406030204" pitchFamily="18" charset="0"/>
                        </a:rPr>
                        <m:t>=</m:t>
                      </m:r>
                      <m:r>
                        <a:rPr lang="en-US" sz="3000" b="0" i="1" smtClean="0">
                          <a:solidFill>
                            <a:srgbClr val="0070C0"/>
                          </a:solidFill>
                          <a:latin typeface="Cambria Math" panose="02040503050406030204" pitchFamily="18" charset="0"/>
                          <a:ea typeface="Cambria Math" panose="02040503050406030204" pitchFamily="18" charset="0"/>
                        </a:rPr>
                        <m:t>𝛼</m:t>
                      </m:r>
                      <m:r>
                        <a:rPr lang="en-US" sz="3000" b="0" i="1" smtClean="0">
                          <a:solidFill>
                            <a:srgbClr val="0070C0"/>
                          </a:solidFill>
                          <a:latin typeface="Cambria Math" panose="02040503050406030204" pitchFamily="18" charset="0"/>
                          <a:ea typeface="Cambria Math" panose="02040503050406030204" pitchFamily="18" charset="0"/>
                        </a:rPr>
                        <m:t>𝑥</m:t>
                      </m:r>
                      <m:r>
                        <a:rPr lang="en-US" sz="3000" b="0" i="1" smtClean="0">
                          <a:solidFill>
                            <a:srgbClr val="0070C0"/>
                          </a:solidFill>
                          <a:latin typeface="Cambria Math" panose="02040503050406030204" pitchFamily="18" charset="0"/>
                          <a:ea typeface="Cambria Math" panose="02040503050406030204" pitchFamily="18" charset="0"/>
                        </a:rPr>
                        <m:t> −</m:t>
                      </m:r>
                      <m:r>
                        <a:rPr lang="en-US" sz="3000" b="0" i="1" smtClean="0">
                          <a:solidFill>
                            <a:srgbClr val="0070C0"/>
                          </a:solidFill>
                          <a:latin typeface="Cambria Math" panose="02040503050406030204" pitchFamily="18" charset="0"/>
                          <a:ea typeface="Cambria Math" panose="02040503050406030204" pitchFamily="18" charset="0"/>
                        </a:rPr>
                        <m:t>𝛽</m:t>
                      </m:r>
                      <m:r>
                        <a:rPr lang="en-US" sz="30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3000" dirty="0">
                  <a:solidFill>
                    <a:srgbClr val="0070C0"/>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397077" y="1917888"/>
                <a:ext cx="4001311" cy="876522"/>
              </a:xfrm>
              <a:prstGeom prst="rect">
                <a:avLst/>
              </a:prstGeom>
              <a:blipFill>
                <a:blip r:embed="rId2"/>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339894" y="297629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339894" y="2976297"/>
                <a:ext cx="4001311" cy="876522"/>
              </a:xfrm>
              <a:prstGeom prst="rect">
                <a:avLst/>
              </a:prstGeom>
              <a:blipFill>
                <a:blip r:embed="rId3"/>
                <a:stretch>
                  <a:fillRect t="-4286" b="-1285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E056F289-9B10-2A5A-B32E-2796E1808031}"/>
              </a:ext>
            </a:extLst>
          </p:cNvPr>
          <p:cNvSpPr/>
          <p:nvPr/>
        </p:nvSpPr>
        <p:spPr>
          <a:xfrm>
            <a:off x="7239560" y="4034705"/>
            <a:ext cx="4607010" cy="2773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2">
            <a:extLst>
              <a:ext uri="{FF2B5EF4-FFF2-40B4-BE49-F238E27FC236}">
                <a16:creationId xmlns:a16="http://schemas.microsoft.com/office/drawing/2014/main" id="{F7B9EE38-5FF4-3CC7-5AE9-E1DEC0B929C9}"/>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23" name="TextBox 22">
            <a:extLst>
              <a:ext uri="{FF2B5EF4-FFF2-40B4-BE49-F238E27FC236}">
                <a16:creationId xmlns:a16="http://schemas.microsoft.com/office/drawing/2014/main" id="{5BC3747C-5A67-3CE7-8C50-38FA2F0BEBC1}"/>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679976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63937B-7A99-ABB7-4DB0-43276CC86598}"/>
              </a:ext>
            </a:extLst>
          </p:cNvPr>
          <p:cNvSpPr txBox="1"/>
          <p:nvPr/>
        </p:nvSpPr>
        <p:spPr>
          <a:xfrm>
            <a:off x="7239560" y="960800"/>
            <a:ext cx="4607010" cy="5847755"/>
          </a:xfrm>
          <a:prstGeom prst="rect">
            <a:avLst/>
          </a:prstGeom>
          <a:noFill/>
        </p:spPr>
        <p:txBody>
          <a:bodyPr wrap="square">
            <a:spAutoFit/>
          </a:bodyPr>
          <a:lstStyle/>
          <a:p>
            <a:pPr marL="285750" indent="-285750">
              <a:buFont typeface="Arial" panose="020B0604020202020204" pitchFamily="34" charset="0"/>
              <a:buChar char="•"/>
            </a:pPr>
            <a:r>
              <a:rPr lang="en-US" sz="2200" b="0" i="0" dirty="0">
                <a:solidFill>
                  <a:srgbClr val="202122"/>
                </a:solidFill>
                <a:effectLst/>
              </a:rPr>
              <a:t>First proposed by Polish-born American mathematician &amp; chemist, Alfred J. </a:t>
            </a:r>
            <a:r>
              <a:rPr lang="en-US" sz="2200" b="0" i="0" dirty="0" err="1">
                <a:solidFill>
                  <a:srgbClr val="202122"/>
                </a:solidFill>
                <a:effectLst/>
              </a:rPr>
              <a:t>Lotka</a:t>
            </a:r>
            <a:r>
              <a:rPr lang="en-US" sz="2200" b="0" i="0" dirty="0">
                <a:solidFill>
                  <a:srgbClr val="202122"/>
                </a:solidFill>
                <a:effectLst/>
              </a:rPr>
              <a:t>, in 1920 to explain autocatalytic chemical reactions.</a:t>
            </a:r>
          </a:p>
          <a:p>
            <a:pPr marL="285750" indent="-285750">
              <a:buFont typeface="Arial" panose="020B0604020202020204" pitchFamily="34" charset="0"/>
              <a:buChar char="•"/>
            </a:pPr>
            <a:r>
              <a:rPr lang="en-US" sz="2200" dirty="0" err="1">
                <a:solidFill>
                  <a:srgbClr val="202122"/>
                </a:solidFill>
              </a:rPr>
              <a:t>Lotka</a:t>
            </a:r>
            <a:r>
              <a:rPr lang="en-US" sz="2200" dirty="0">
                <a:solidFill>
                  <a:srgbClr val="202122"/>
                </a:solidFill>
              </a:rPr>
              <a:t> worked with Soviet mathematician</a:t>
            </a:r>
            <a:r>
              <a:rPr lang="en-US" sz="2200" b="0" i="0" dirty="0">
                <a:solidFill>
                  <a:srgbClr val="202122"/>
                </a:solidFill>
                <a:effectLst/>
              </a:rPr>
              <a:t> Andrey Kolmogorov to</a:t>
            </a:r>
            <a:r>
              <a:rPr lang="en-US" sz="2200" dirty="0">
                <a:solidFill>
                  <a:srgbClr val="202122"/>
                </a:solidFill>
              </a:rPr>
              <a:t> </a:t>
            </a:r>
            <a:r>
              <a:rPr lang="en-US" sz="2200" b="0" i="0" dirty="0">
                <a:solidFill>
                  <a:srgbClr val="202122"/>
                </a:solidFill>
                <a:effectLst/>
              </a:rPr>
              <a:t>extend the model to “organic systems”, originally studying plant-herbivore interactions.</a:t>
            </a:r>
          </a:p>
          <a:p>
            <a:pPr marL="285750" indent="-285750">
              <a:buFont typeface="Arial" panose="020B0604020202020204" pitchFamily="34" charset="0"/>
              <a:buChar char="•"/>
            </a:pPr>
            <a:r>
              <a:rPr lang="en-US" sz="2200" dirty="0">
                <a:solidFill>
                  <a:srgbClr val="202122"/>
                </a:solidFill>
              </a:rPr>
              <a:t>In 1926, </a:t>
            </a:r>
            <a:r>
              <a:rPr lang="en-US" sz="2200" b="0" i="0" dirty="0">
                <a:solidFill>
                  <a:srgbClr val="202122"/>
                </a:solidFill>
                <a:effectLst/>
              </a:rPr>
              <a:t>Italian mathematician Vito Volterra independently developed the same model to explain the dynamics of fish catches which increased immediately following WWI after years of low fishing. </a:t>
            </a:r>
            <a:r>
              <a:rPr lang="en-US" sz="2200" b="1" i="0" dirty="0">
                <a:solidFill>
                  <a:srgbClr val="C00000"/>
                </a:solidFill>
                <a:effectLst/>
              </a:rPr>
              <a:t>interspecies interactions </a:t>
            </a:r>
            <a:r>
              <a:rPr lang="en-US" sz="2200" b="0" i="0" dirty="0">
                <a:solidFill>
                  <a:srgbClr val="202122"/>
                </a:solidFill>
                <a:effectLst/>
              </a:rPr>
              <a:t>regulate populations</a:t>
            </a:r>
            <a:endParaRPr lang="en-US" sz="22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397077" y="1917888"/>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0070C0"/>
                              </a:solidFill>
                              <a:latin typeface="Cambria Math" panose="02040503050406030204" pitchFamily="18" charset="0"/>
                            </a:rPr>
                          </m:ctrlPr>
                        </m:fPr>
                        <m:num>
                          <m:r>
                            <a:rPr lang="en-US" sz="3000" b="0" i="1" smtClean="0">
                              <a:solidFill>
                                <a:srgbClr val="0070C0"/>
                              </a:solidFill>
                              <a:latin typeface="Cambria Math" panose="02040503050406030204" pitchFamily="18" charset="0"/>
                            </a:rPr>
                            <m:t>𝑑𝑥</m:t>
                          </m:r>
                        </m:num>
                        <m:den>
                          <m:r>
                            <a:rPr lang="en-US" sz="3000" b="0" i="1" smtClean="0">
                              <a:solidFill>
                                <a:srgbClr val="0070C0"/>
                              </a:solidFill>
                              <a:latin typeface="Cambria Math" panose="02040503050406030204" pitchFamily="18" charset="0"/>
                            </a:rPr>
                            <m:t>𝑑𝑡</m:t>
                          </m:r>
                        </m:den>
                      </m:f>
                      <m:r>
                        <a:rPr lang="en-US" sz="3000" b="0" i="1" smtClean="0">
                          <a:solidFill>
                            <a:srgbClr val="0070C0"/>
                          </a:solidFill>
                          <a:latin typeface="Cambria Math" panose="02040503050406030204" pitchFamily="18" charset="0"/>
                        </a:rPr>
                        <m:t>=</m:t>
                      </m:r>
                      <m:r>
                        <a:rPr lang="en-US" sz="3000" b="0" i="1" smtClean="0">
                          <a:solidFill>
                            <a:srgbClr val="0070C0"/>
                          </a:solidFill>
                          <a:latin typeface="Cambria Math" panose="02040503050406030204" pitchFamily="18" charset="0"/>
                          <a:ea typeface="Cambria Math" panose="02040503050406030204" pitchFamily="18" charset="0"/>
                        </a:rPr>
                        <m:t>𝛼</m:t>
                      </m:r>
                      <m:r>
                        <a:rPr lang="en-US" sz="3000" b="0" i="1" smtClean="0">
                          <a:solidFill>
                            <a:srgbClr val="0070C0"/>
                          </a:solidFill>
                          <a:latin typeface="Cambria Math" panose="02040503050406030204" pitchFamily="18" charset="0"/>
                          <a:ea typeface="Cambria Math" panose="02040503050406030204" pitchFamily="18" charset="0"/>
                        </a:rPr>
                        <m:t>𝑥</m:t>
                      </m:r>
                      <m:r>
                        <a:rPr lang="en-US" sz="3000" b="0" i="1" smtClean="0">
                          <a:solidFill>
                            <a:srgbClr val="0070C0"/>
                          </a:solidFill>
                          <a:latin typeface="Cambria Math" panose="02040503050406030204" pitchFamily="18" charset="0"/>
                          <a:ea typeface="Cambria Math" panose="02040503050406030204" pitchFamily="18" charset="0"/>
                        </a:rPr>
                        <m:t> −</m:t>
                      </m:r>
                      <m:r>
                        <a:rPr lang="en-US" sz="3000" b="0" i="1" smtClean="0">
                          <a:solidFill>
                            <a:srgbClr val="0070C0"/>
                          </a:solidFill>
                          <a:latin typeface="Cambria Math" panose="02040503050406030204" pitchFamily="18" charset="0"/>
                          <a:ea typeface="Cambria Math" panose="02040503050406030204" pitchFamily="18" charset="0"/>
                        </a:rPr>
                        <m:t>𝛽</m:t>
                      </m:r>
                      <m:r>
                        <a:rPr lang="en-US" sz="30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3000" dirty="0">
                  <a:solidFill>
                    <a:srgbClr val="0070C0"/>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397077" y="1917888"/>
                <a:ext cx="4001311" cy="876522"/>
              </a:xfrm>
              <a:prstGeom prst="rect">
                <a:avLst/>
              </a:prstGeom>
              <a:blipFill>
                <a:blip r:embed="rId2"/>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339894" y="297629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339894" y="2976297"/>
                <a:ext cx="4001311" cy="876522"/>
              </a:xfrm>
              <a:prstGeom prst="rect">
                <a:avLst/>
              </a:prstGeom>
              <a:blipFill>
                <a:blip r:embed="rId3"/>
                <a:stretch>
                  <a:fillRect t="-4286" b="-1285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18E3E0BB-0870-8E61-5361-F4F9F7B2DDC6}"/>
              </a:ext>
            </a:extLst>
          </p:cNvPr>
          <p:cNvSpPr/>
          <p:nvPr/>
        </p:nvSpPr>
        <p:spPr>
          <a:xfrm>
            <a:off x="7239560" y="6065403"/>
            <a:ext cx="4607010" cy="743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2">
            <a:extLst>
              <a:ext uri="{FF2B5EF4-FFF2-40B4-BE49-F238E27FC236}">
                <a16:creationId xmlns:a16="http://schemas.microsoft.com/office/drawing/2014/main" id="{59FD673E-DA9F-90AB-E112-D5593290E7D4}"/>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23" name="TextBox 22">
            <a:extLst>
              <a:ext uri="{FF2B5EF4-FFF2-40B4-BE49-F238E27FC236}">
                <a16:creationId xmlns:a16="http://schemas.microsoft.com/office/drawing/2014/main" id="{2CEC48FF-2E5A-B63A-F72E-35100D203277}"/>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717464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397077" y="1917888"/>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0070C0"/>
                              </a:solidFill>
                              <a:latin typeface="Cambria Math" panose="02040503050406030204" pitchFamily="18" charset="0"/>
                            </a:rPr>
                          </m:ctrlPr>
                        </m:fPr>
                        <m:num>
                          <m:r>
                            <a:rPr lang="en-US" sz="3000" b="0" i="1" smtClean="0">
                              <a:solidFill>
                                <a:srgbClr val="0070C0"/>
                              </a:solidFill>
                              <a:latin typeface="Cambria Math" panose="02040503050406030204" pitchFamily="18" charset="0"/>
                            </a:rPr>
                            <m:t>𝑑𝑥</m:t>
                          </m:r>
                        </m:num>
                        <m:den>
                          <m:r>
                            <a:rPr lang="en-US" sz="3000" b="0" i="1" smtClean="0">
                              <a:solidFill>
                                <a:srgbClr val="0070C0"/>
                              </a:solidFill>
                              <a:latin typeface="Cambria Math" panose="02040503050406030204" pitchFamily="18" charset="0"/>
                            </a:rPr>
                            <m:t>𝑑𝑡</m:t>
                          </m:r>
                        </m:den>
                      </m:f>
                      <m:r>
                        <a:rPr lang="en-US" sz="3000" b="0" i="1" smtClean="0">
                          <a:solidFill>
                            <a:srgbClr val="0070C0"/>
                          </a:solidFill>
                          <a:latin typeface="Cambria Math" panose="02040503050406030204" pitchFamily="18" charset="0"/>
                        </a:rPr>
                        <m:t>=</m:t>
                      </m:r>
                      <m:r>
                        <a:rPr lang="en-US" sz="3000" b="0" i="1" smtClean="0">
                          <a:solidFill>
                            <a:srgbClr val="0070C0"/>
                          </a:solidFill>
                          <a:latin typeface="Cambria Math" panose="02040503050406030204" pitchFamily="18" charset="0"/>
                          <a:ea typeface="Cambria Math" panose="02040503050406030204" pitchFamily="18" charset="0"/>
                        </a:rPr>
                        <m:t>𝛼</m:t>
                      </m:r>
                      <m:r>
                        <a:rPr lang="en-US" sz="3000" b="0" i="1" smtClean="0">
                          <a:solidFill>
                            <a:srgbClr val="0070C0"/>
                          </a:solidFill>
                          <a:latin typeface="Cambria Math" panose="02040503050406030204" pitchFamily="18" charset="0"/>
                          <a:ea typeface="Cambria Math" panose="02040503050406030204" pitchFamily="18" charset="0"/>
                        </a:rPr>
                        <m:t>𝑥</m:t>
                      </m:r>
                      <m:r>
                        <a:rPr lang="en-US" sz="3000" b="0" i="1" smtClean="0">
                          <a:solidFill>
                            <a:srgbClr val="0070C0"/>
                          </a:solidFill>
                          <a:latin typeface="Cambria Math" panose="02040503050406030204" pitchFamily="18" charset="0"/>
                          <a:ea typeface="Cambria Math" panose="02040503050406030204" pitchFamily="18" charset="0"/>
                        </a:rPr>
                        <m:t> −</m:t>
                      </m:r>
                      <m:r>
                        <a:rPr lang="en-US" sz="3000" b="0" i="1" smtClean="0">
                          <a:solidFill>
                            <a:srgbClr val="0070C0"/>
                          </a:solidFill>
                          <a:latin typeface="Cambria Math" panose="02040503050406030204" pitchFamily="18" charset="0"/>
                          <a:ea typeface="Cambria Math" panose="02040503050406030204" pitchFamily="18" charset="0"/>
                        </a:rPr>
                        <m:t>𝛽</m:t>
                      </m:r>
                      <m:r>
                        <a:rPr lang="en-US" sz="30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3000" dirty="0">
                  <a:solidFill>
                    <a:srgbClr val="0070C0"/>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397077" y="1917888"/>
                <a:ext cx="4001311" cy="876522"/>
              </a:xfrm>
              <a:prstGeom prst="rect">
                <a:avLst/>
              </a:prstGeom>
              <a:blipFill>
                <a:blip r:embed="rId2"/>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339894" y="297629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339894" y="2976297"/>
                <a:ext cx="4001311" cy="876522"/>
              </a:xfrm>
              <a:prstGeom prst="rect">
                <a:avLst/>
              </a:prstGeom>
              <a:blipFill>
                <a:blip r:embed="rId3"/>
                <a:stretch>
                  <a:fillRect t="-4286" b="-1285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FD0F942E-4A46-D20C-2E96-5983D31A0036}"/>
              </a:ext>
            </a:extLst>
          </p:cNvPr>
          <p:cNvSpPr txBox="1"/>
          <p:nvPr/>
        </p:nvSpPr>
        <p:spPr>
          <a:xfrm>
            <a:off x="7239560" y="960800"/>
            <a:ext cx="4607010" cy="5847755"/>
          </a:xfrm>
          <a:prstGeom prst="rect">
            <a:avLst/>
          </a:prstGeom>
          <a:noFill/>
        </p:spPr>
        <p:txBody>
          <a:bodyPr wrap="square">
            <a:spAutoFit/>
          </a:bodyPr>
          <a:lstStyle/>
          <a:p>
            <a:pPr marL="285750" indent="-285750">
              <a:buFont typeface="Arial" panose="020B0604020202020204" pitchFamily="34" charset="0"/>
              <a:buChar char="•"/>
            </a:pPr>
            <a:r>
              <a:rPr lang="en-US" sz="2200" b="0" i="0" dirty="0">
                <a:solidFill>
                  <a:srgbClr val="202122"/>
                </a:solidFill>
                <a:effectLst/>
              </a:rPr>
              <a:t>First proposed by Polish-born American mathematician &amp; chemist, Alfred J. </a:t>
            </a:r>
            <a:r>
              <a:rPr lang="en-US" sz="2200" b="0" i="0" dirty="0" err="1">
                <a:solidFill>
                  <a:srgbClr val="202122"/>
                </a:solidFill>
                <a:effectLst/>
              </a:rPr>
              <a:t>Lotka</a:t>
            </a:r>
            <a:r>
              <a:rPr lang="en-US" sz="2200" b="0" i="0" dirty="0">
                <a:solidFill>
                  <a:srgbClr val="202122"/>
                </a:solidFill>
                <a:effectLst/>
              </a:rPr>
              <a:t>, in 1920 to explain autocatalytic chemical reactions.</a:t>
            </a:r>
          </a:p>
          <a:p>
            <a:pPr marL="285750" indent="-285750">
              <a:buFont typeface="Arial" panose="020B0604020202020204" pitchFamily="34" charset="0"/>
              <a:buChar char="•"/>
            </a:pPr>
            <a:r>
              <a:rPr lang="en-US" sz="2200" dirty="0" err="1">
                <a:solidFill>
                  <a:srgbClr val="202122"/>
                </a:solidFill>
              </a:rPr>
              <a:t>Lotka</a:t>
            </a:r>
            <a:r>
              <a:rPr lang="en-US" sz="2200" dirty="0">
                <a:solidFill>
                  <a:srgbClr val="202122"/>
                </a:solidFill>
              </a:rPr>
              <a:t> worked with Soviet mathematician</a:t>
            </a:r>
            <a:r>
              <a:rPr lang="en-US" sz="2200" b="0" i="0" dirty="0">
                <a:solidFill>
                  <a:srgbClr val="202122"/>
                </a:solidFill>
                <a:effectLst/>
              </a:rPr>
              <a:t> Andrey Kolmogorov to</a:t>
            </a:r>
            <a:r>
              <a:rPr lang="en-US" sz="2200" dirty="0">
                <a:solidFill>
                  <a:srgbClr val="202122"/>
                </a:solidFill>
              </a:rPr>
              <a:t> </a:t>
            </a:r>
            <a:r>
              <a:rPr lang="en-US" sz="2200" b="0" i="0" dirty="0">
                <a:solidFill>
                  <a:srgbClr val="202122"/>
                </a:solidFill>
                <a:effectLst/>
              </a:rPr>
              <a:t>extend the model to “organic systems”, originally studying plant-herbivore interactions.</a:t>
            </a:r>
          </a:p>
          <a:p>
            <a:pPr marL="285750" indent="-285750">
              <a:buFont typeface="Arial" panose="020B0604020202020204" pitchFamily="34" charset="0"/>
              <a:buChar char="•"/>
            </a:pPr>
            <a:r>
              <a:rPr lang="en-US" sz="2200" dirty="0">
                <a:solidFill>
                  <a:srgbClr val="202122"/>
                </a:solidFill>
              </a:rPr>
              <a:t>In 1926, </a:t>
            </a:r>
            <a:r>
              <a:rPr lang="en-US" sz="2200" b="0" i="0" dirty="0">
                <a:solidFill>
                  <a:srgbClr val="202122"/>
                </a:solidFill>
                <a:effectLst/>
              </a:rPr>
              <a:t>Italian mathematician Vito Volterra independently developed the same model to explain the dynamics of fish catches which increased immediately following WWI after years of low fishing.</a:t>
            </a:r>
          </a:p>
          <a:p>
            <a:pPr marL="285750" indent="-285750">
              <a:buFont typeface="Arial" panose="020B0604020202020204" pitchFamily="34" charset="0"/>
              <a:buChar char="•"/>
            </a:pPr>
            <a:r>
              <a:rPr lang="en-US" sz="2200" dirty="0">
                <a:solidFill>
                  <a:srgbClr val="202122"/>
                </a:solidFill>
              </a:rPr>
              <a:t>Idea that </a:t>
            </a:r>
            <a:r>
              <a:rPr lang="en-US" sz="2200" b="1" i="0" dirty="0">
                <a:solidFill>
                  <a:srgbClr val="C00000"/>
                </a:solidFill>
                <a:effectLst/>
              </a:rPr>
              <a:t>interspecies interactions </a:t>
            </a:r>
            <a:r>
              <a:rPr lang="en-US" sz="2200" b="0" i="0" dirty="0">
                <a:solidFill>
                  <a:srgbClr val="202122"/>
                </a:solidFill>
                <a:effectLst/>
              </a:rPr>
              <a:t>regulate populations</a:t>
            </a:r>
            <a:endParaRPr lang="en-US" sz="2200" dirty="0"/>
          </a:p>
        </p:txBody>
      </p:sp>
      <p:sp>
        <p:nvSpPr>
          <p:cNvPr id="3" name="Content Placeholder 2">
            <a:extLst>
              <a:ext uri="{FF2B5EF4-FFF2-40B4-BE49-F238E27FC236}">
                <a16:creationId xmlns:a16="http://schemas.microsoft.com/office/drawing/2014/main" id="{C167EFEF-B145-38B5-2361-CCCFDABC70E5}"/>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22" name="TextBox 21">
            <a:extLst>
              <a:ext uri="{FF2B5EF4-FFF2-40B4-BE49-F238E27FC236}">
                <a16:creationId xmlns:a16="http://schemas.microsoft.com/office/drawing/2014/main" id="{C685EB20-DE20-D404-0CA3-9976C23EF1C5}"/>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505807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397077" y="1917888"/>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chemeClr val="accent1"/>
                              </a:solidFill>
                              <a:latin typeface="Cambria Math" panose="02040503050406030204" pitchFamily="18" charset="0"/>
                            </a:rPr>
                          </m:ctrlPr>
                        </m:fPr>
                        <m:num>
                          <m:r>
                            <a:rPr lang="en-US" sz="3000" b="0" i="1" smtClean="0">
                              <a:solidFill>
                                <a:schemeClr val="accent1"/>
                              </a:solidFill>
                              <a:latin typeface="Cambria Math" panose="02040503050406030204" pitchFamily="18" charset="0"/>
                            </a:rPr>
                            <m:t>𝑑𝑥</m:t>
                          </m:r>
                        </m:num>
                        <m:den>
                          <m:r>
                            <a:rPr lang="en-US" sz="3000" b="0" i="1" smtClean="0">
                              <a:solidFill>
                                <a:schemeClr val="accent1"/>
                              </a:solidFill>
                              <a:latin typeface="Cambria Math" panose="02040503050406030204" pitchFamily="18" charset="0"/>
                            </a:rPr>
                            <m:t>𝑑𝑡</m:t>
                          </m:r>
                        </m:den>
                      </m:f>
                      <m:r>
                        <a:rPr lang="en-US" sz="3000" b="0" i="1" smtClean="0">
                          <a:solidFill>
                            <a:schemeClr val="accent1"/>
                          </a:solidFill>
                          <a:latin typeface="Cambria Math" panose="02040503050406030204" pitchFamily="18" charset="0"/>
                        </a:rPr>
                        <m:t>=</m:t>
                      </m:r>
                      <m:r>
                        <a:rPr lang="en-US" sz="3000" b="0" i="1" smtClean="0">
                          <a:solidFill>
                            <a:schemeClr val="accent1"/>
                          </a:solidFill>
                          <a:latin typeface="Cambria Math" panose="02040503050406030204" pitchFamily="18" charset="0"/>
                          <a:ea typeface="Cambria Math" panose="02040503050406030204" pitchFamily="18" charset="0"/>
                        </a:rPr>
                        <m:t>𝛼</m:t>
                      </m:r>
                      <m:r>
                        <a:rPr lang="en-US" sz="3000" b="0" i="1" smtClean="0">
                          <a:solidFill>
                            <a:schemeClr val="accent1"/>
                          </a:solidFill>
                          <a:latin typeface="Cambria Math" panose="02040503050406030204" pitchFamily="18" charset="0"/>
                          <a:ea typeface="Cambria Math" panose="02040503050406030204" pitchFamily="18" charset="0"/>
                        </a:rPr>
                        <m:t>𝑥</m:t>
                      </m:r>
                      <m:r>
                        <a:rPr lang="en-US" sz="3000" b="0" i="1" smtClean="0">
                          <a:solidFill>
                            <a:schemeClr val="accent1"/>
                          </a:solidFill>
                          <a:latin typeface="Cambria Math" panose="02040503050406030204" pitchFamily="18" charset="0"/>
                          <a:ea typeface="Cambria Math" panose="02040503050406030204" pitchFamily="18" charset="0"/>
                        </a:rPr>
                        <m:t> −</m:t>
                      </m:r>
                      <m:r>
                        <a:rPr lang="en-US" sz="3000" b="0" i="1" smtClean="0">
                          <a:solidFill>
                            <a:schemeClr val="accent1"/>
                          </a:solidFill>
                          <a:latin typeface="Cambria Math" panose="02040503050406030204" pitchFamily="18" charset="0"/>
                          <a:ea typeface="Cambria Math" panose="02040503050406030204" pitchFamily="18" charset="0"/>
                        </a:rPr>
                        <m:t>𝛽</m:t>
                      </m:r>
                      <m:r>
                        <a:rPr lang="en-US" sz="3000" b="0" i="1" smtClean="0">
                          <a:solidFill>
                            <a:schemeClr val="accent1"/>
                          </a:solidFill>
                          <a:latin typeface="Cambria Math" panose="02040503050406030204" pitchFamily="18" charset="0"/>
                          <a:ea typeface="Cambria Math" panose="02040503050406030204" pitchFamily="18" charset="0"/>
                        </a:rPr>
                        <m:t>𝑥𝑦</m:t>
                      </m:r>
                    </m:oMath>
                  </m:oMathPara>
                </a14:m>
                <a:endParaRPr lang="en-US" sz="3000" dirty="0">
                  <a:solidFill>
                    <a:schemeClr val="accent1"/>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397077" y="1917888"/>
                <a:ext cx="4001311" cy="876522"/>
              </a:xfrm>
              <a:prstGeom prst="rect">
                <a:avLst/>
              </a:prstGeom>
              <a:blipFill>
                <a:blip r:embed="rId2"/>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339894" y="297629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339894" y="2976297"/>
                <a:ext cx="4001311" cy="876522"/>
              </a:xfrm>
              <a:prstGeom prst="rect">
                <a:avLst/>
              </a:prstGeom>
              <a:blipFill>
                <a:blip r:embed="rId3"/>
                <a:stretch>
                  <a:fillRect t="-4286" b="-1285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5BEF3E1E-6037-A9FB-47A6-26DC1C6CDF7B}"/>
              </a:ext>
            </a:extLst>
          </p:cNvPr>
          <p:cNvSpPr txBox="1"/>
          <p:nvPr/>
        </p:nvSpPr>
        <p:spPr>
          <a:xfrm>
            <a:off x="4100778" y="867554"/>
            <a:ext cx="3495259" cy="769441"/>
          </a:xfrm>
          <a:prstGeom prst="rect">
            <a:avLst/>
          </a:prstGeom>
          <a:noFill/>
        </p:spPr>
        <p:txBody>
          <a:bodyPr wrap="square">
            <a:spAutoFit/>
          </a:bodyPr>
          <a:lstStyle/>
          <a:p>
            <a:r>
              <a:rPr lang="en-US" sz="2200" dirty="0">
                <a:latin typeface="Helvetica" pitchFamily="2" charset="0"/>
              </a:rPr>
              <a:t>growth rate of prey, independent of predator</a:t>
            </a:r>
            <a:endParaRPr lang="en-US" dirty="0">
              <a:effectLst/>
              <a:latin typeface="Helvetica" pitchFamily="2" charset="0"/>
            </a:endParaRPr>
          </a:p>
        </p:txBody>
      </p:sp>
      <p:sp>
        <p:nvSpPr>
          <p:cNvPr id="23" name="Right Brace 22">
            <a:extLst>
              <a:ext uri="{FF2B5EF4-FFF2-40B4-BE49-F238E27FC236}">
                <a16:creationId xmlns:a16="http://schemas.microsoft.com/office/drawing/2014/main" id="{56DFFCA6-43B6-CBBD-170F-9792C63B3DFF}"/>
              </a:ext>
            </a:extLst>
          </p:cNvPr>
          <p:cNvSpPr/>
          <p:nvPr/>
        </p:nvSpPr>
        <p:spPr>
          <a:xfrm rot="16200000">
            <a:off x="5108952" y="1439183"/>
            <a:ext cx="327255" cy="810845"/>
          </a:xfrm>
          <a:prstGeom prst="rightBrace">
            <a:avLst>
              <a:gd name="adj1" fmla="val 11860"/>
              <a:gd name="adj2" fmla="val 4812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8102E269-3CE6-DF19-27DD-E437871125CB}"/>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3" name="TextBox 2">
            <a:extLst>
              <a:ext uri="{FF2B5EF4-FFF2-40B4-BE49-F238E27FC236}">
                <a16:creationId xmlns:a16="http://schemas.microsoft.com/office/drawing/2014/main" id="{FA86CCC6-2A31-F16F-AE23-2EB1E2DE47D3}"/>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56928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397077" y="1917888"/>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chemeClr val="accent1"/>
                              </a:solidFill>
                              <a:latin typeface="Cambria Math" panose="02040503050406030204" pitchFamily="18" charset="0"/>
                            </a:rPr>
                          </m:ctrlPr>
                        </m:fPr>
                        <m:num>
                          <m:r>
                            <a:rPr lang="en-US" sz="3000" b="0" i="1" smtClean="0">
                              <a:solidFill>
                                <a:schemeClr val="accent1"/>
                              </a:solidFill>
                              <a:latin typeface="Cambria Math" panose="02040503050406030204" pitchFamily="18" charset="0"/>
                            </a:rPr>
                            <m:t>𝑑𝑥</m:t>
                          </m:r>
                        </m:num>
                        <m:den>
                          <m:r>
                            <a:rPr lang="en-US" sz="3000" b="0" i="1" smtClean="0">
                              <a:solidFill>
                                <a:schemeClr val="accent1"/>
                              </a:solidFill>
                              <a:latin typeface="Cambria Math" panose="02040503050406030204" pitchFamily="18" charset="0"/>
                            </a:rPr>
                            <m:t>𝑑𝑡</m:t>
                          </m:r>
                        </m:den>
                      </m:f>
                      <m:r>
                        <a:rPr lang="en-US" sz="3000" b="0" i="1" smtClean="0">
                          <a:solidFill>
                            <a:schemeClr val="accent1"/>
                          </a:solidFill>
                          <a:latin typeface="Cambria Math" panose="02040503050406030204" pitchFamily="18" charset="0"/>
                        </a:rPr>
                        <m:t>=</m:t>
                      </m:r>
                      <m:r>
                        <a:rPr lang="en-US" sz="3000" b="0" i="1" smtClean="0">
                          <a:solidFill>
                            <a:schemeClr val="accent1"/>
                          </a:solidFill>
                          <a:latin typeface="Cambria Math" panose="02040503050406030204" pitchFamily="18" charset="0"/>
                          <a:ea typeface="Cambria Math" panose="02040503050406030204" pitchFamily="18" charset="0"/>
                        </a:rPr>
                        <m:t>𝛼</m:t>
                      </m:r>
                      <m:r>
                        <a:rPr lang="en-US" sz="3000" b="0" i="1" smtClean="0">
                          <a:solidFill>
                            <a:schemeClr val="accent1"/>
                          </a:solidFill>
                          <a:latin typeface="Cambria Math" panose="02040503050406030204" pitchFamily="18" charset="0"/>
                          <a:ea typeface="Cambria Math" panose="02040503050406030204" pitchFamily="18" charset="0"/>
                        </a:rPr>
                        <m:t>𝑥</m:t>
                      </m:r>
                      <m:r>
                        <a:rPr lang="en-US" sz="3000" b="0" i="1" smtClean="0">
                          <a:solidFill>
                            <a:schemeClr val="accent1"/>
                          </a:solidFill>
                          <a:latin typeface="Cambria Math" panose="02040503050406030204" pitchFamily="18" charset="0"/>
                          <a:ea typeface="Cambria Math" panose="02040503050406030204" pitchFamily="18" charset="0"/>
                        </a:rPr>
                        <m:t> −</m:t>
                      </m:r>
                      <m:r>
                        <a:rPr lang="en-US" sz="3000" b="0" i="1" smtClean="0">
                          <a:solidFill>
                            <a:schemeClr val="accent1"/>
                          </a:solidFill>
                          <a:latin typeface="Cambria Math" panose="02040503050406030204" pitchFamily="18" charset="0"/>
                          <a:ea typeface="Cambria Math" panose="02040503050406030204" pitchFamily="18" charset="0"/>
                        </a:rPr>
                        <m:t>𝛽</m:t>
                      </m:r>
                      <m:r>
                        <a:rPr lang="en-US" sz="3000" b="0" i="1" smtClean="0">
                          <a:solidFill>
                            <a:schemeClr val="accent1"/>
                          </a:solidFill>
                          <a:latin typeface="Cambria Math" panose="02040503050406030204" pitchFamily="18" charset="0"/>
                          <a:ea typeface="Cambria Math" panose="02040503050406030204" pitchFamily="18" charset="0"/>
                        </a:rPr>
                        <m:t>𝑥𝑦</m:t>
                      </m:r>
                    </m:oMath>
                  </m:oMathPara>
                </a14:m>
                <a:endParaRPr lang="en-US" sz="3000" dirty="0">
                  <a:solidFill>
                    <a:schemeClr val="accent1"/>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397077" y="1917888"/>
                <a:ext cx="4001311" cy="876522"/>
              </a:xfrm>
              <a:prstGeom prst="rect">
                <a:avLst/>
              </a:prstGeom>
              <a:blipFill>
                <a:blip r:embed="rId2"/>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339894" y="297629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339894" y="2976297"/>
                <a:ext cx="4001311" cy="876522"/>
              </a:xfrm>
              <a:prstGeom prst="rect">
                <a:avLst/>
              </a:prstGeom>
              <a:blipFill>
                <a:blip r:embed="rId3"/>
                <a:stretch>
                  <a:fillRect t="-4286" b="-1285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5BEF3E1E-6037-A9FB-47A6-26DC1C6CDF7B}"/>
              </a:ext>
            </a:extLst>
          </p:cNvPr>
          <p:cNvSpPr txBox="1"/>
          <p:nvPr/>
        </p:nvSpPr>
        <p:spPr>
          <a:xfrm>
            <a:off x="4100778" y="867554"/>
            <a:ext cx="3495259" cy="769441"/>
          </a:xfrm>
          <a:prstGeom prst="rect">
            <a:avLst/>
          </a:prstGeom>
          <a:noFill/>
        </p:spPr>
        <p:txBody>
          <a:bodyPr wrap="square">
            <a:spAutoFit/>
          </a:bodyPr>
          <a:lstStyle/>
          <a:p>
            <a:r>
              <a:rPr lang="en-US" sz="2200" dirty="0">
                <a:solidFill>
                  <a:schemeClr val="bg1">
                    <a:lumMod val="65000"/>
                  </a:schemeClr>
                </a:solidFill>
                <a:latin typeface="Helvetica" pitchFamily="2" charset="0"/>
              </a:rPr>
              <a:t>growth rate of prey, independent of predator</a:t>
            </a:r>
            <a:endParaRPr lang="en-US" dirty="0">
              <a:solidFill>
                <a:schemeClr val="bg1">
                  <a:lumMod val="65000"/>
                </a:schemeClr>
              </a:solidFill>
              <a:effectLst/>
              <a:latin typeface="Helvetica" pitchFamily="2" charset="0"/>
            </a:endParaRPr>
          </a:p>
        </p:txBody>
      </p:sp>
      <p:sp>
        <p:nvSpPr>
          <p:cNvPr id="23" name="Right Brace 22">
            <a:extLst>
              <a:ext uri="{FF2B5EF4-FFF2-40B4-BE49-F238E27FC236}">
                <a16:creationId xmlns:a16="http://schemas.microsoft.com/office/drawing/2014/main" id="{56DFFCA6-43B6-CBBD-170F-9792C63B3DFF}"/>
              </a:ext>
            </a:extLst>
          </p:cNvPr>
          <p:cNvSpPr/>
          <p:nvPr/>
        </p:nvSpPr>
        <p:spPr>
          <a:xfrm rot="16200000">
            <a:off x="5108952" y="1439183"/>
            <a:ext cx="327255" cy="810845"/>
          </a:xfrm>
          <a:prstGeom prst="rightBrace">
            <a:avLst>
              <a:gd name="adj1" fmla="val 11860"/>
              <a:gd name="adj2" fmla="val 48122"/>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ight Brace 23">
            <a:extLst>
              <a:ext uri="{FF2B5EF4-FFF2-40B4-BE49-F238E27FC236}">
                <a16:creationId xmlns:a16="http://schemas.microsoft.com/office/drawing/2014/main" id="{B4DB42F9-2007-3642-B42B-90FE4CD101DA}"/>
              </a:ext>
            </a:extLst>
          </p:cNvPr>
          <p:cNvSpPr/>
          <p:nvPr/>
        </p:nvSpPr>
        <p:spPr>
          <a:xfrm>
            <a:off x="6795172" y="2008233"/>
            <a:ext cx="327255" cy="810845"/>
          </a:xfrm>
          <a:prstGeom prst="rightBrace">
            <a:avLst>
              <a:gd name="adj1" fmla="val 11860"/>
              <a:gd name="adj2" fmla="val 4812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94BC5CB1-DFD3-1DF3-30AA-3FF8DCA0DB1A}"/>
              </a:ext>
            </a:extLst>
          </p:cNvPr>
          <p:cNvSpPr txBox="1"/>
          <p:nvPr/>
        </p:nvSpPr>
        <p:spPr>
          <a:xfrm>
            <a:off x="7293605" y="1794214"/>
            <a:ext cx="2705963" cy="1446550"/>
          </a:xfrm>
          <a:prstGeom prst="rect">
            <a:avLst/>
          </a:prstGeom>
          <a:noFill/>
        </p:spPr>
        <p:txBody>
          <a:bodyPr wrap="square">
            <a:spAutoFit/>
          </a:bodyPr>
          <a:lstStyle/>
          <a:p>
            <a:r>
              <a:rPr lang="en-US" sz="2200" dirty="0">
                <a:latin typeface="Helvetica" pitchFamily="2" charset="0"/>
              </a:rPr>
              <a:t>death rate of prey, depends on abundance of predator</a:t>
            </a:r>
            <a:endParaRPr lang="en-US" dirty="0">
              <a:effectLst/>
              <a:latin typeface="Helvetica" pitchFamily="2" charset="0"/>
            </a:endParaRPr>
          </a:p>
        </p:txBody>
      </p:sp>
      <p:sp>
        <p:nvSpPr>
          <p:cNvPr id="2" name="Content Placeholder 2">
            <a:extLst>
              <a:ext uri="{FF2B5EF4-FFF2-40B4-BE49-F238E27FC236}">
                <a16:creationId xmlns:a16="http://schemas.microsoft.com/office/drawing/2014/main" id="{8102E269-3CE6-DF19-27DD-E437871125CB}"/>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3" name="TextBox 2">
            <a:extLst>
              <a:ext uri="{FF2B5EF4-FFF2-40B4-BE49-F238E27FC236}">
                <a16:creationId xmlns:a16="http://schemas.microsoft.com/office/drawing/2014/main" id="{FA86CCC6-2A31-F16F-AE23-2EB1E2DE47D3}"/>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179826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397077" y="1917888"/>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chemeClr val="accent1"/>
                              </a:solidFill>
                              <a:latin typeface="Cambria Math" panose="02040503050406030204" pitchFamily="18" charset="0"/>
                            </a:rPr>
                          </m:ctrlPr>
                        </m:fPr>
                        <m:num>
                          <m:r>
                            <a:rPr lang="en-US" sz="3000" b="0" i="1" smtClean="0">
                              <a:solidFill>
                                <a:schemeClr val="accent1"/>
                              </a:solidFill>
                              <a:latin typeface="Cambria Math" panose="02040503050406030204" pitchFamily="18" charset="0"/>
                            </a:rPr>
                            <m:t>𝑑𝑥</m:t>
                          </m:r>
                        </m:num>
                        <m:den>
                          <m:r>
                            <a:rPr lang="en-US" sz="3000" b="0" i="1" smtClean="0">
                              <a:solidFill>
                                <a:schemeClr val="accent1"/>
                              </a:solidFill>
                              <a:latin typeface="Cambria Math" panose="02040503050406030204" pitchFamily="18" charset="0"/>
                            </a:rPr>
                            <m:t>𝑑𝑡</m:t>
                          </m:r>
                        </m:den>
                      </m:f>
                      <m:r>
                        <a:rPr lang="en-US" sz="3000" b="0" i="1" smtClean="0">
                          <a:solidFill>
                            <a:schemeClr val="accent1"/>
                          </a:solidFill>
                          <a:latin typeface="Cambria Math" panose="02040503050406030204" pitchFamily="18" charset="0"/>
                        </a:rPr>
                        <m:t>=</m:t>
                      </m:r>
                      <m:r>
                        <a:rPr lang="en-US" sz="3000" b="0" i="1" smtClean="0">
                          <a:solidFill>
                            <a:schemeClr val="accent1"/>
                          </a:solidFill>
                          <a:latin typeface="Cambria Math" panose="02040503050406030204" pitchFamily="18" charset="0"/>
                          <a:ea typeface="Cambria Math" panose="02040503050406030204" pitchFamily="18" charset="0"/>
                        </a:rPr>
                        <m:t>𝛼</m:t>
                      </m:r>
                      <m:r>
                        <a:rPr lang="en-US" sz="3000" b="0" i="1" smtClean="0">
                          <a:solidFill>
                            <a:schemeClr val="accent1"/>
                          </a:solidFill>
                          <a:latin typeface="Cambria Math" panose="02040503050406030204" pitchFamily="18" charset="0"/>
                          <a:ea typeface="Cambria Math" panose="02040503050406030204" pitchFamily="18" charset="0"/>
                        </a:rPr>
                        <m:t>𝑥</m:t>
                      </m:r>
                      <m:r>
                        <a:rPr lang="en-US" sz="3000" b="0" i="1" smtClean="0">
                          <a:solidFill>
                            <a:schemeClr val="accent1"/>
                          </a:solidFill>
                          <a:latin typeface="Cambria Math" panose="02040503050406030204" pitchFamily="18" charset="0"/>
                          <a:ea typeface="Cambria Math" panose="02040503050406030204" pitchFamily="18" charset="0"/>
                        </a:rPr>
                        <m:t> −</m:t>
                      </m:r>
                      <m:r>
                        <a:rPr lang="en-US" sz="3000" b="0" i="1" smtClean="0">
                          <a:solidFill>
                            <a:schemeClr val="accent1"/>
                          </a:solidFill>
                          <a:latin typeface="Cambria Math" panose="02040503050406030204" pitchFamily="18" charset="0"/>
                          <a:ea typeface="Cambria Math" panose="02040503050406030204" pitchFamily="18" charset="0"/>
                        </a:rPr>
                        <m:t>𝛽</m:t>
                      </m:r>
                      <m:r>
                        <a:rPr lang="en-US" sz="3000" b="0" i="1" smtClean="0">
                          <a:solidFill>
                            <a:schemeClr val="accent1"/>
                          </a:solidFill>
                          <a:latin typeface="Cambria Math" panose="02040503050406030204" pitchFamily="18" charset="0"/>
                          <a:ea typeface="Cambria Math" panose="02040503050406030204" pitchFamily="18" charset="0"/>
                        </a:rPr>
                        <m:t>𝑥𝑦</m:t>
                      </m:r>
                    </m:oMath>
                  </m:oMathPara>
                </a14:m>
                <a:endParaRPr lang="en-US" sz="3000" dirty="0">
                  <a:solidFill>
                    <a:schemeClr val="accent1"/>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397077" y="1917888"/>
                <a:ext cx="4001311" cy="876522"/>
              </a:xfrm>
              <a:prstGeom prst="rect">
                <a:avLst/>
              </a:prstGeom>
              <a:blipFill>
                <a:blip r:embed="rId2"/>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339894" y="297629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339894" y="2976297"/>
                <a:ext cx="4001311" cy="876522"/>
              </a:xfrm>
              <a:prstGeom prst="rect">
                <a:avLst/>
              </a:prstGeom>
              <a:blipFill>
                <a:blip r:embed="rId3"/>
                <a:stretch>
                  <a:fillRect t="-4286" b="-1285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5BEF3E1E-6037-A9FB-47A6-26DC1C6CDF7B}"/>
              </a:ext>
            </a:extLst>
          </p:cNvPr>
          <p:cNvSpPr txBox="1"/>
          <p:nvPr/>
        </p:nvSpPr>
        <p:spPr>
          <a:xfrm>
            <a:off x="4100778" y="867554"/>
            <a:ext cx="3495259" cy="769441"/>
          </a:xfrm>
          <a:prstGeom prst="rect">
            <a:avLst/>
          </a:prstGeom>
          <a:noFill/>
        </p:spPr>
        <p:txBody>
          <a:bodyPr wrap="square">
            <a:spAutoFit/>
          </a:bodyPr>
          <a:lstStyle/>
          <a:p>
            <a:r>
              <a:rPr lang="en-US" sz="2200" dirty="0">
                <a:solidFill>
                  <a:schemeClr val="bg1">
                    <a:lumMod val="65000"/>
                  </a:schemeClr>
                </a:solidFill>
                <a:latin typeface="Helvetica" pitchFamily="2" charset="0"/>
              </a:rPr>
              <a:t>growth rate of prey, independent of predator</a:t>
            </a:r>
            <a:endParaRPr lang="en-US" dirty="0">
              <a:solidFill>
                <a:schemeClr val="bg1">
                  <a:lumMod val="65000"/>
                </a:schemeClr>
              </a:solidFill>
              <a:effectLst/>
              <a:latin typeface="Helvetica" pitchFamily="2" charset="0"/>
            </a:endParaRPr>
          </a:p>
        </p:txBody>
      </p:sp>
      <p:sp>
        <p:nvSpPr>
          <p:cNvPr id="23" name="Right Brace 22">
            <a:extLst>
              <a:ext uri="{FF2B5EF4-FFF2-40B4-BE49-F238E27FC236}">
                <a16:creationId xmlns:a16="http://schemas.microsoft.com/office/drawing/2014/main" id="{56DFFCA6-43B6-CBBD-170F-9792C63B3DFF}"/>
              </a:ext>
            </a:extLst>
          </p:cNvPr>
          <p:cNvSpPr/>
          <p:nvPr/>
        </p:nvSpPr>
        <p:spPr>
          <a:xfrm rot="16200000">
            <a:off x="5108952" y="1439183"/>
            <a:ext cx="327255" cy="810845"/>
          </a:xfrm>
          <a:prstGeom prst="rightBrace">
            <a:avLst>
              <a:gd name="adj1" fmla="val 11860"/>
              <a:gd name="adj2" fmla="val 48122"/>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ight Brace 23">
            <a:extLst>
              <a:ext uri="{FF2B5EF4-FFF2-40B4-BE49-F238E27FC236}">
                <a16:creationId xmlns:a16="http://schemas.microsoft.com/office/drawing/2014/main" id="{B4DB42F9-2007-3642-B42B-90FE4CD101DA}"/>
              </a:ext>
            </a:extLst>
          </p:cNvPr>
          <p:cNvSpPr/>
          <p:nvPr/>
        </p:nvSpPr>
        <p:spPr>
          <a:xfrm>
            <a:off x="6795172" y="2008233"/>
            <a:ext cx="327255" cy="810845"/>
          </a:xfrm>
          <a:prstGeom prst="rightBrace">
            <a:avLst>
              <a:gd name="adj1" fmla="val 11860"/>
              <a:gd name="adj2" fmla="val 48122"/>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94BC5CB1-DFD3-1DF3-30AA-3FF8DCA0DB1A}"/>
              </a:ext>
            </a:extLst>
          </p:cNvPr>
          <p:cNvSpPr txBox="1"/>
          <p:nvPr/>
        </p:nvSpPr>
        <p:spPr>
          <a:xfrm>
            <a:off x="7293605" y="1794214"/>
            <a:ext cx="2705963" cy="1446550"/>
          </a:xfrm>
          <a:prstGeom prst="rect">
            <a:avLst/>
          </a:prstGeom>
          <a:noFill/>
        </p:spPr>
        <p:txBody>
          <a:bodyPr wrap="square">
            <a:spAutoFit/>
          </a:bodyPr>
          <a:lstStyle/>
          <a:p>
            <a:r>
              <a:rPr lang="en-US" sz="2200" dirty="0">
                <a:solidFill>
                  <a:schemeClr val="bg1">
                    <a:lumMod val="65000"/>
                  </a:schemeClr>
                </a:solidFill>
                <a:latin typeface="Helvetica" pitchFamily="2" charset="0"/>
              </a:rPr>
              <a:t>death rate of prey, depends on abundance of predator</a:t>
            </a:r>
            <a:endParaRPr lang="en-US" dirty="0">
              <a:solidFill>
                <a:schemeClr val="bg1">
                  <a:lumMod val="65000"/>
                </a:schemeClr>
              </a:solidFill>
              <a:effectLst/>
              <a:latin typeface="Helvetica" pitchFamily="2" charset="0"/>
            </a:endParaRPr>
          </a:p>
        </p:txBody>
      </p:sp>
      <p:sp>
        <p:nvSpPr>
          <p:cNvPr id="26" name="Right Brace 25">
            <a:extLst>
              <a:ext uri="{FF2B5EF4-FFF2-40B4-BE49-F238E27FC236}">
                <a16:creationId xmlns:a16="http://schemas.microsoft.com/office/drawing/2014/main" id="{E10C3CCB-2585-94AC-31EB-15B0107255C3}"/>
              </a:ext>
            </a:extLst>
          </p:cNvPr>
          <p:cNvSpPr/>
          <p:nvPr/>
        </p:nvSpPr>
        <p:spPr>
          <a:xfrm rot="5400000">
            <a:off x="5176921" y="3652481"/>
            <a:ext cx="327255" cy="810845"/>
          </a:xfrm>
          <a:prstGeom prst="rightBrace">
            <a:avLst>
              <a:gd name="adj1" fmla="val 11860"/>
              <a:gd name="adj2" fmla="val 4812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B9084201-8E1F-9F30-653A-F51340627D0C}"/>
              </a:ext>
            </a:extLst>
          </p:cNvPr>
          <p:cNvSpPr txBox="1"/>
          <p:nvPr/>
        </p:nvSpPr>
        <p:spPr>
          <a:xfrm>
            <a:off x="4182582" y="4284470"/>
            <a:ext cx="2978264" cy="1785104"/>
          </a:xfrm>
          <a:prstGeom prst="rect">
            <a:avLst/>
          </a:prstGeom>
          <a:noFill/>
        </p:spPr>
        <p:txBody>
          <a:bodyPr wrap="square">
            <a:spAutoFit/>
          </a:bodyPr>
          <a:lstStyle/>
          <a:p>
            <a:r>
              <a:rPr lang="en-US" sz="2200" dirty="0">
                <a:latin typeface="Helvetica" pitchFamily="2" charset="0"/>
              </a:rPr>
              <a:t>growth rate of predator, depends on abundance of prey (and efficiency of consumption)</a:t>
            </a:r>
            <a:endParaRPr lang="en-US" dirty="0">
              <a:effectLst/>
              <a:latin typeface="Helvetica" pitchFamily="2" charset="0"/>
            </a:endParaRPr>
          </a:p>
        </p:txBody>
      </p:sp>
      <p:sp>
        <p:nvSpPr>
          <p:cNvPr id="2" name="Content Placeholder 2">
            <a:extLst>
              <a:ext uri="{FF2B5EF4-FFF2-40B4-BE49-F238E27FC236}">
                <a16:creationId xmlns:a16="http://schemas.microsoft.com/office/drawing/2014/main" id="{87E34B4B-BC11-06AB-A597-038FD128EB12}"/>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3" name="TextBox 2">
            <a:extLst>
              <a:ext uri="{FF2B5EF4-FFF2-40B4-BE49-F238E27FC236}">
                <a16:creationId xmlns:a16="http://schemas.microsoft.com/office/drawing/2014/main" id="{3FE2E67F-9432-934F-5CFA-3A373E129C1A}"/>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2054616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397077" y="1917888"/>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chemeClr val="accent1"/>
                              </a:solidFill>
                              <a:latin typeface="Cambria Math" panose="02040503050406030204" pitchFamily="18" charset="0"/>
                            </a:rPr>
                          </m:ctrlPr>
                        </m:fPr>
                        <m:num>
                          <m:r>
                            <a:rPr lang="en-US" sz="3000" b="0" i="1" smtClean="0">
                              <a:solidFill>
                                <a:schemeClr val="accent1"/>
                              </a:solidFill>
                              <a:latin typeface="Cambria Math" panose="02040503050406030204" pitchFamily="18" charset="0"/>
                            </a:rPr>
                            <m:t>𝑑𝑥</m:t>
                          </m:r>
                        </m:num>
                        <m:den>
                          <m:r>
                            <a:rPr lang="en-US" sz="3000" b="0" i="1" smtClean="0">
                              <a:solidFill>
                                <a:schemeClr val="accent1"/>
                              </a:solidFill>
                              <a:latin typeface="Cambria Math" panose="02040503050406030204" pitchFamily="18" charset="0"/>
                            </a:rPr>
                            <m:t>𝑑𝑡</m:t>
                          </m:r>
                        </m:den>
                      </m:f>
                      <m:r>
                        <a:rPr lang="en-US" sz="3000" b="0" i="1" smtClean="0">
                          <a:solidFill>
                            <a:schemeClr val="accent1"/>
                          </a:solidFill>
                          <a:latin typeface="Cambria Math" panose="02040503050406030204" pitchFamily="18" charset="0"/>
                        </a:rPr>
                        <m:t>=</m:t>
                      </m:r>
                      <m:r>
                        <a:rPr lang="en-US" sz="3000" b="0" i="1" smtClean="0">
                          <a:solidFill>
                            <a:schemeClr val="accent1"/>
                          </a:solidFill>
                          <a:latin typeface="Cambria Math" panose="02040503050406030204" pitchFamily="18" charset="0"/>
                          <a:ea typeface="Cambria Math" panose="02040503050406030204" pitchFamily="18" charset="0"/>
                        </a:rPr>
                        <m:t>𝛼</m:t>
                      </m:r>
                      <m:r>
                        <a:rPr lang="en-US" sz="3000" b="0" i="1" smtClean="0">
                          <a:solidFill>
                            <a:schemeClr val="accent1"/>
                          </a:solidFill>
                          <a:latin typeface="Cambria Math" panose="02040503050406030204" pitchFamily="18" charset="0"/>
                          <a:ea typeface="Cambria Math" panose="02040503050406030204" pitchFamily="18" charset="0"/>
                        </a:rPr>
                        <m:t>𝑥</m:t>
                      </m:r>
                      <m:r>
                        <a:rPr lang="en-US" sz="3000" b="0" i="1" smtClean="0">
                          <a:solidFill>
                            <a:schemeClr val="accent1"/>
                          </a:solidFill>
                          <a:latin typeface="Cambria Math" panose="02040503050406030204" pitchFamily="18" charset="0"/>
                          <a:ea typeface="Cambria Math" panose="02040503050406030204" pitchFamily="18" charset="0"/>
                        </a:rPr>
                        <m:t> −</m:t>
                      </m:r>
                      <m:r>
                        <a:rPr lang="en-US" sz="3000" b="0" i="1" smtClean="0">
                          <a:solidFill>
                            <a:schemeClr val="accent1"/>
                          </a:solidFill>
                          <a:latin typeface="Cambria Math" panose="02040503050406030204" pitchFamily="18" charset="0"/>
                          <a:ea typeface="Cambria Math" panose="02040503050406030204" pitchFamily="18" charset="0"/>
                        </a:rPr>
                        <m:t>𝛽</m:t>
                      </m:r>
                      <m:r>
                        <a:rPr lang="en-US" sz="3000" b="0" i="1" smtClean="0">
                          <a:solidFill>
                            <a:schemeClr val="accent1"/>
                          </a:solidFill>
                          <a:latin typeface="Cambria Math" panose="02040503050406030204" pitchFamily="18" charset="0"/>
                          <a:ea typeface="Cambria Math" panose="02040503050406030204" pitchFamily="18" charset="0"/>
                        </a:rPr>
                        <m:t>𝑥𝑦</m:t>
                      </m:r>
                    </m:oMath>
                  </m:oMathPara>
                </a14:m>
                <a:endParaRPr lang="en-US" sz="3000" dirty="0">
                  <a:solidFill>
                    <a:schemeClr val="accent1"/>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397077" y="1917888"/>
                <a:ext cx="4001311" cy="876522"/>
              </a:xfrm>
              <a:prstGeom prst="rect">
                <a:avLst/>
              </a:prstGeom>
              <a:blipFill>
                <a:blip r:embed="rId2"/>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339894" y="297629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339894" y="2976297"/>
                <a:ext cx="4001311" cy="876522"/>
              </a:xfrm>
              <a:prstGeom prst="rect">
                <a:avLst/>
              </a:prstGeom>
              <a:blipFill>
                <a:blip r:embed="rId3"/>
                <a:stretch>
                  <a:fillRect t="-4286" b="-1285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5BEF3E1E-6037-A9FB-47A6-26DC1C6CDF7B}"/>
              </a:ext>
            </a:extLst>
          </p:cNvPr>
          <p:cNvSpPr txBox="1"/>
          <p:nvPr/>
        </p:nvSpPr>
        <p:spPr>
          <a:xfrm>
            <a:off x="4100778" y="867554"/>
            <a:ext cx="3495259" cy="769441"/>
          </a:xfrm>
          <a:prstGeom prst="rect">
            <a:avLst/>
          </a:prstGeom>
          <a:noFill/>
        </p:spPr>
        <p:txBody>
          <a:bodyPr wrap="square">
            <a:spAutoFit/>
          </a:bodyPr>
          <a:lstStyle/>
          <a:p>
            <a:r>
              <a:rPr lang="en-US" sz="2200" dirty="0">
                <a:solidFill>
                  <a:schemeClr val="bg1">
                    <a:lumMod val="65000"/>
                  </a:schemeClr>
                </a:solidFill>
                <a:latin typeface="Helvetica" pitchFamily="2" charset="0"/>
              </a:rPr>
              <a:t>growth rate of prey, independent of predator</a:t>
            </a:r>
            <a:endParaRPr lang="en-US" dirty="0">
              <a:solidFill>
                <a:schemeClr val="bg1">
                  <a:lumMod val="65000"/>
                </a:schemeClr>
              </a:solidFill>
              <a:effectLst/>
              <a:latin typeface="Helvetica" pitchFamily="2" charset="0"/>
            </a:endParaRPr>
          </a:p>
        </p:txBody>
      </p:sp>
      <p:sp>
        <p:nvSpPr>
          <p:cNvPr id="23" name="Right Brace 22">
            <a:extLst>
              <a:ext uri="{FF2B5EF4-FFF2-40B4-BE49-F238E27FC236}">
                <a16:creationId xmlns:a16="http://schemas.microsoft.com/office/drawing/2014/main" id="{56DFFCA6-43B6-CBBD-170F-9792C63B3DFF}"/>
              </a:ext>
            </a:extLst>
          </p:cNvPr>
          <p:cNvSpPr/>
          <p:nvPr/>
        </p:nvSpPr>
        <p:spPr>
          <a:xfrm rot="16200000">
            <a:off x="5108952" y="1439183"/>
            <a:ext cx="327255" cy="810845"/>
          </a:xfrm>
          <a:prstGeom prst="rightBrace">
            <a:avLst>
              <a:gd name="adj1" fmla="val 11860"/>
              <a:gd name="adj2" fmla="val 48122"/>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24" name="Right Brace 23">
            <a:extLst>
              <a:ext uri="{FF2B5EF4-FFF2-40B4-BE49-F238E27FC236}">
                <a16:creationId xmlns:a16="http://schemas.microsoft.com/office/drawing/2014/main" id="{B4DB42F9-2007-3642-B42B-90FE4CD101DA}"/>
              </a:ext>
            </a:extLst>
          </p:cNvPr>
          <p:cNvSpPr/>
          <p:nvPr/>
        </p:nvSpPr>
        <p:spPr>
          <a:xfrm>
            <a:off x="6795172" y="2008233"/>
            <a:ext cx="327255" cy="810845"/>
          </a:xfrm>
          <a:prstGeom prst="rightBrace">
            <a:avLst>
              <a:gd name="adj1" fmla="val 11860"/>
              <a:gd name="adj2" fmla="val 48122"/>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25" name="TextBox 24">
            <a:extLst>
              <a:ext uri="{FF2B5EF4-FFF2-40B4-BE49-F238E27FC236}">
                <a16:creationId xmlns:a16="http://schemas.microsoft.com/office/drawing/2014/main" id="{94BC5CB1-DFD3-1DF3-30AA-3FF8DCA0DB1A}"/>
              </a:ext>
            </a:extLst>
          </p:cNvPr>
          <p:cNvSpPr txBox="1"/>
          <p:nvPr/>
        </p:nvSpPr>
        <p:spPr>
          <a:xfrm>
            <a:off x="7293605" y="1794214"/>
            <a:ext cx="2705963" cy="1446550"/>
          </a:xfrm>
          <a:prstGeom prst="rect">
            <a:avLst/>
          </a:prstGeom>
          <a:noFill/>
        </p:spPr>
        <p:txBody>
          <a:bodyPr wrap="square">
            <a:spAutoFit/>
          </a:bodyPr>
          <a:lstStyle/>
          <a:p>
            <a:r>
              <a:rPr lang="en-US" sz="2200" dirty="0">
                <a:solidFill>
                  <a:schemeClr val="bg1">
                    <a:lumMod val="65000"/>
                  </a:schemeClr>
                </a:solidFill>
                <a:latin typeface="Helvetica" pitchFamily="2" charset="0"/>
              </a:rPr>
              <a:t>death rate of prey, depends on abundance of predator</a:t>
            </a:r>
            <a:endParaRPr lang="en-US" dirty="0">
              <a:solidFill>
                <a:schemeClr val="bg1">
                  <a:lumMod val="65000"/>
                </a:schemeClr>
              </a:solidFill>
              <a:effectLst/>
              <a:latin typeface="Helvetica" pitchFamily="2" charset="0"/>
            </a:endParaRPr>
          </a:p>
        </p:txBody>
      </p:sp>
      <p:sp>
        <p:nvSpPr>
          <p:cNvPr id="26" name="Right Brace 25">
            <a:extLst>
              <a:ext uri="{FF2B5EF4-FFF2-40B4-BE49-F238E27FC236}">
                <a16:creationId xmlns:a16="http://schemas.microsoft.com/office/drawing/2014/main" id="{E10C3CCB-2585-94AC-31EB-15B0107255C3}"/>
              </a:ext>
            </a:extLst>
          </p:cNvPr>
          <p:cNvSpPr/>
          <p:nvPr/>
        </p:nvSpPr>
        <p:spPr>
          <a:xfrm rot="5400000">
            <a:off x="5176921" y="3652481"/>
            <a:ext cx="327255" cy="810845"/>
          </a:xfrm>
          <a:prstGeom prst="rightBrace">
            <a:avLst>
              <a:gd name="adj1" fmla="val 11860"/>
              <a:gd name="adj2" fmla="val 48122"/>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27" name="TextBox 26">
            <a:extLst>
              <a:ext uri="{FF2B5EF4-FFF2-40B4-BE49-F238E27FC236}">
                <a16:creationId xmlns:a16="http://schemas.microsoft.com/office/drawing/2014/main" id="{B9084201-8E1F-9F30-653A-F51340627D0C}"/>
              </a:ext>
            </a:extLst>
          </p:cNvPr>
          <p:cNvSpPr txBox="1"/>
          <p:nvPr/>
        </p:nvSpPr>
        <p:spPr>
          <a:xfrm>
            <a:off x="4182582" y="4284470"/>
            <a:ext cx="2978264" cy="1785104"/>
          </a:xfrm>
          <a:prstGeom prst="rect">
            <a:avLst/>
          </a:prstGeom>
          <a:noFill/>
        </p:spPr>
        <p:txBody>
          <a:bodyPr wrap="square">
            <a:spAutoFit/>
          </a:bodyPr>
          <a:lstStyle/>
          <a:p>
            <a:r>
              <a:rPr lang="en-US" sz="2200" dirty="0">
                <a:solidFill>
                  <a:schemeClr val="bg1">
                    <a:lumMod val="65000"/>
                  </a:schemeClr>
                </a:solidFill>
                <a:latin typeface="Helvetica" pitchFamily="2" charset="0"/>
              </a:rPr>
              <a:t>growth rate of predator, depends on abundance of prey (and efficiency of consumption)</a:t>
            </a:r>
            <a:endParaRPr lang="en-US" dirty="0">
              <a:solidFill>
                <a:schemeClr val="bg1">
                  <a:lumMod val="65000"/>
                </a:schemeClr>
              </a:solidFill>
              <a:effectLst/>
              <a:latin typeface="Helvetica" pitchFamily="2" charset="0"/>
            </a:endParaRPr>
          </a:p>
        </p:txBody>
      </p:sp>
      <p:sp>
        <p:nvSpPr>
          <p:cNvPr id="28" name="Right Brace 27">
            <a:extLst>
              <a:ext uri="{FF2B5EF4-FFF2-40B4-BE49-F238E27FC236}">
                <a16:creationId xmlns:a16="http://schemas.microsoft.com/office/drawing/2014/main" id="{F9C117A0-EA17-B74C-F8DE-77DC7B0F0678}"/>
              </a:ext>
            </a:extLst>
          </p:cNvPr>
          <p:cNvSpPr/>
          <p:nvPr/>
        </p:nvSpPr>
        <p:spPr>
          <a:xfrm>
            <a:off x="6832474" y="3404463"/>
            <a:ext cx="327255" cy="810845"/>
          </a:xfrm>
          <a:prstGeom prst="rightBrace">
            <a:avLst>
              <a:gd name="adj1" fmla="val 11860"/>
              <a:gd name="adj2" fmla="val 4812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6310C023-6724-E0BA-61DF-61D4A6F231EF}"/>
              </a:ext>
            </a:extLst>
          </p:cNvPr>
          <p:cNvSpPr txBox="1"/>
          <p:nvPr/>
        </p:nvSpPr>
        <p:spPr>
          <a:xfrm>
            <a:off x="7208351" y="3492033"/>
            <a:ext cx="2193912" cy="1446550"/>
          </a:xfrm>
          <a:prstGeom prst="rect">
            <a:avLst/>
          </a:prstGeom>
          <a:noFill/>
        </p:spPr>
        <p:txBody>
          <a:bodyPr wrap="square">
            <a:spAutoFit/>
          </a:bodyPr>
          <a:lstStyle/>
          <a:p>
            <a:r>
              <a:rPr lang="en-US" sz="2200" dirty="0">
                <a:latin typeface="Helvetica" pitchFamily="2" charset="0"/>
              </a:rPr>
              <a:t>death rate of predator, independent of prey</a:t>
            </a:r>
            <a:endParaRPr lang="en-US" dirty="0">
              <a:effectLst/>
              <a:latin typeface="Helvetica" pitchFamily="2" charset="0"/>
            </a:endParaRPr>
          </a:p>
        </p:txBody>
      </p:sp>
      <p:sp>
        <p:nvSpPr>
          <p:cNvPr id="2" name="Content Placeholder 2">
            <a:extLst>
              <a:ext uri="{FF2B5EF4-FFF2-40B4-BE49-F238E27FC236}">
                <a16:creationId xmlns:a16="http://schemas.microsoft.com/office/drawing/2014/main" id="{6C2ABBF3-39AD-6A5B-9076-E3D3D5EC30AD}"/>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3" name="TextBox 2">
            <a:extLst>
              <a:ext uri="{FF2B5EF4-FFF2-40B4-BE49-F238E27FC236}">
                <a16:creationId xmlns:a16="http://schemas.microsoft.com/office/drawing/2014/main" id="{E171C139-DAE4-13F3-2EB0-DBBA34DE7136}"/>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773469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D8A1B8E-E9C1-4F85-55F9-4FF98BD2C99F}"/>
              </a:ext>
            </a:extLst>
          </p:cNvPr>
          <p:cNvSpPr/>
          <p:nvPr/>
        </p:nvSpPr>
        <p:spPr>
          <a:xfrm>
            <a:off x="5580993" y="1427342"/>
            <a:ext cx="515007" cy="44917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966374" y="112655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0070C0"/>
                              </a:solidFill>
                              <a:latin typeface="Cambria Math" panose="02040503050406030204" pitchFamily="18" charset="0"/>
                            </a:rPr>
                          </m:ctrlPr>
                        </m:fPr>
                        <m:num>
                          <m:r>
                            <a:rPr lang="en-US" sz="3000" b="0" i="1" smtClean="0">
                              <a:solidFill>
                                <a:srgbClr val="0070C0"/>
                              </a:solidFill>
                              <a:latin typeface="Cambria Math" panose="02040503050406030204" pitchFamily="18" charset="0"/>
                            </a:rPr>
                            <m:t>𝑑𝑥</m:t>
                          </m:r>
                        </m:num>
                        <m:den>
                          <m:r>
                            <a:rPr lang="en-US" sz="3000" b="0" i="1" smtClean="0">
                              <a:solidFill>
                                <a:srgbClr val="0070C0"/>
                              </a:solidFill>
                              <a:latin typeface="Cambria Math" panose="02040503050406030204" pitchFamily="18" charset="0"/>
                            </a:rPr>
                            <m:t>𝑑𝑡</m:t>
                          </m:r>
                        </m:den>
                      </m:f>
                      <m:r>
                        <a:rPr lang="en-US" sz="3000" b="0" i="1" smtClean="0">
                          <a:solidFill>
                            <a:srgbClr val="0070C0"/>
                          </a:solidFill>
                          <a:latin typeface="Cambria Math" panose="02040503050406030204" pitchFamily="18" charset="0"/>
                        </a:rPr>
                        <m:t>=</m:t>
                      </m:r>
                      <m:r>
                        <a:rPr lang="en-US" sz="3000" b="0" i="1" smtClean="0">
                          <a:solidFill>
                            <a:srgbClr val="0070C0"/>
                          </a:solidFill>
                          <a:latin typeface="Cambria Math" panose="02040503050406030204" pitchFamily="18" charset="0"/>
                          <a:ea typeface="Cambria Math" panose="02040503050406030204" pitchFamily="18" charset="0"/>
                        </a:rPr>
                        <m:t>𝛼</m:t>
                      </m:r>
                      <m:r>
                        <a:rPr lang="en-US" sz="3000" b="0" i="1" smtClean="0">
                          <a:solidFill>
                            <a:srgbClr val="0070C0"/>
                          </a:solidFill>
                          <a:latin typeface="Cambria Math" panose="02040503050406030204" pitchFamily="18" charset="0"/>
                          <a:ea typeface="Cambria Math" panose="02040503050406030204" pitchFamily="18" charset="0"/>
                        </a:rPr>
                        <m:t>𝑥</m:t>
                      </m:r>
                      <m:r>
                        <a:rPr lang="en-US" sz="3000" b="0" i="1" smtClean="0">
                          <a:solidFill>
                            <a:srgbClr val="0070C0"/>
                          </a:solidFill>
                          <a:latin typeface="Cambria Math" panose="02040503050406030204" pitchFamily="18" charset="0"/>
                          <a:ea typeface="Cambria Math" panose="02040503050406030204" pitchFamily="18" charset="0"/>
                        </a:rPr>
                        <m:t> −</m:t>
                      </m:r>
                      <m:r>
                        <a:rPr lang="en-US" sz="3000" b="0" i="1" smtClean="0">
                          <a:solidFill>
                            <a:srgbClr val="0070C0"/>
                          </a:solidFill>
                          <a:latin typeface="Cambria Math" panose="02040503050406030204" pitchFamily="18" charset="0"/>
                          <a:ea typeface="Cambria Math" panose="02040503050406030204" pitchFamily="18" charset="0"/>
                        </a:rPr>
                        <m:t>𝛽</m:t>
                      </m:r>
                      <m:r>
                        <a:rPr lang="en-US" sz="30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3000" dirty="0">
                  <a:solidFill>
                    <a:srgbClr val="0070C0"/>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966374" y="1126557"/>
                <a:ext cx="4001311" cy="876522"/>
              </a:xfrm>
              <a:prstGeom prst="rect">
                <a:avLst/>
              </a:prstGeom>
              <a:blipFill>
                <a:blip r:embed="rId2"/>
                <a:stretch>
                  <a:fillRect t="-1429"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909191" y="2184966"/>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909191" y="2184966"/>
                <a:ext cx="4001311" cy="876522"/>
              </a:xfrm>
              <a:prstGeom prst="rect">
                <a:avLst/>
              </a:prstGeom>
              <a:blipFill>
                <a:blip r:embed="rId3"/>
                <a:stretch>
                  <a:fillRect t="-2857" b="-15714"/>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25A9141F-61F7-B29B-5282-6B5C74588353}"/>
              </a:ext>
            </a:extLst>
          </p:cNvPr>
          <p:cNvSpPr txBox="1"/>
          <p:nvPr/>
        </p:nvSpPr>
        <p:spPr>
          <a:xfrm>
            <a:off x="3864261" y="3883998"/>
            <a:ext cx="4608209" cy="2462213"/>
          </a:xfrm>
          <a:prstGeom prst="rect">
            <a:avLst/>
          </a:prstGeom>
          <a:noFill/>
        </p:spPr>
        <p:txBody>
          <a:bodyPr wrap="square">
            <a:spAutoFit/>
          </a:bodyPr>
          <a:lstStyle/>
          <a:p>
            <a:pPr marL="0" indent="0" algn="ctr">
              <a:buNone/>
            </a:pPr>
            <a:r>
              <a:rPr lang="en-US" sz="2200" b="1" dirty="0">
                <a:solidFill>
                  <a:schemeClr val="accent1"/>
                </a:solidFill>
                <a:highlight>
                  <a:srgbClr val="FFFF00"/>
                </a:highlight>
                <a:cs typeface="Calibri" panose="020F0502020204030204" pitchFamily="34" charset="0"/>
              </a:rPr>
              <a:t>Bottom-up</a:t>
            </a:r>
            <a:r>
              <a:rPr lang="en-US" sz="2200" dirty="0">
                <a:cs typeface="Calibri" panose="020F0502020204030204" pitchFamily="34" charset="0"/>
              </a:rPr>
              <a:t> processes describe ecosystems regulated via production from lower trophic levels. </a:t>
            </a:r>
          </a:p>
          <a:p>
            <a:pPr marL="0" indent="0" algn="ctr">
              <a:buNone/>
            </a:pPr>
            <a:endParaRPr lang="en-US" sz="2200" dirty="0">
              <a:cs typeface="Calibri" panose="020F0502020204030204" pitchFamily="34" charset="0"/>
            </a:endParaRPr>
          </a:p>
          <a:p>
            <a:pPr marL="0" indent="0" algn="ctr">
              <a:buNone/>
            </a:pPr>
            <a:r>
              <a:rPr lang="en-US" sz="2200" b="1" dirty="0">
                <a:solidFill>
                  <a:srgbClr val="C00000"/>
                </a:solidFill>
                <a:cs typeface="Calibri" panose="020F0502020204030204" pitchFamily="34" charset="0"/>
              </a:rPr>
              <a:t>Top-down</a:t>
            </a:r>
            <a:r>
              <a:rPr lang="en-US" sz="2200" dirty="0">
                <a:cs typeface="Calibri" panose="020F0502020204030204" pitchFamily="34" charset="0"/>
              </a:rPr>
              <a:t> processes describe ecosystems regulated via consumption from higher trophic levels.</a:t>
            </a:r>
          </a:p>
        </p:txBody>
      </p:sp>
      <p:pic>
        <p:nvPicPr>
          <p:cNvPr id="21" name="Picture 2" descr="Picture">
            <a:extLst>
              <a:ext uri="{FF2B5EF4-FFF2-40B4-BE49-F238E27FC236}">
                <a16:creationId xmlns:a16="http://schemas.microsoft.com/office/drawing/2014/main" id="{5450C49E-61C7-9647-E805-0ECE50D7A0E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2458"/>
          <a:stretch/>
        </p:blipFill>
        <p:spPr bwMode="auto">
          <a:xfrm>
            <a:off x="8475624" y="1314532"/>
            <a:ext cx="3716376" cy="53086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22498D57-9F89-9D1D-86A5-E6DF1956B336}"/>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22" name="TextBox 21">
            <a:extLst>
              <a:ext uri="{FF2B5EF4-FFF2-40B4-BE49-F238E27FC236}">
                <a16:creationId xmlns:a16="http://schemas.microsoft.com/office/drawing/2014/main" id="{1B776E19-A990-A13F-309E-A2612D640CBF}"/>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336337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7661</TotalTime>
  <Words>11189</Words>
  <Application>Microsoft Macintosh PowerPoint</Application>
  <PresentationFormat>Widescreen</PresentationFormat>
  <Paragraphs>1158</Paragraphs>
  <Slides>113</Slides>
  <Notes>75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113</vt:i4>
      </vt:variant>
    </vt:vector>
  </HeadingPairs>
  <TitlesOfParts>
    <vt:vector size="122" baseType="lpstr">
      <vt:lpstr>Arial</vt:lpstr>
      <vt:lpstr>Calibri</vt:lpstr>
      <vt:lpstr>Calibri Light</vt:lpstr>
      <vt:lpstr>Cambria Math</vt:lpstr>
      <vt:lpstr>Franklin Gothic Medium</vt:lpstr>
      <vt:lpstr>Gill Sans</vt:lpstr>
      <vt:lpstr>Harding</vt:lpstr>
      <vt:lpstr>Helvetica</vt:lpstr>
      <vt:lpstr>Office Theme</vt:lpstr>
      <vt:lpstr>PowerPoint Presentation</vt:lpstr>
      <vt:lpstr>PowerPoint Presentation</vt:lpstr>
      <vt:lpstr>PowerPoint Presentation</vt:lpstr>
      <vt:lpstr>Fundamentals of Ecology</vt:lpstr>
      <vt:lpstr>Let’s recap a bit!</vt:lpstr>
      <vt:lpstr>Let’s recap a bit!</vt:lpstr>
      <vt:lpstr>Let’s recap a bit!</vt:lpstr>
      <vt:lpstr>Let’s recap a bit!</vt:lpstr>
      <vt:lpstr>Let’s recap a bit!</vt:lpstr>
      <vt:lpstr>Let’s recap a bit!</vt:lpstr>
      <vt:lpstr>Let’s recap a bit!</vt:lpstr>
      <vt:lpstr>Let’s recap a bit!</vt:lpstr>
      <vt:lpstr>Let’s recap a bit!</vt:lpstr>
      <vt:lpstr>Let’s recap a bit!</vt:lpstr>
      <vt:lpstr>Let’s recap a bit!</vt:lpstr>
      <vt:lpstr>PowerPoint Presentation</vt:lpstr>
      <vt:lpstr>PowerPoint Presentation</vt:lpstr>
      <vt:lpstr>PowerPoint Presentation</vt:lpstr>
      <vt:lpstr>PowerPoint Presentation</vt:lpstr>
      <vt:lpstr>Modeling metapopulation dynamics</vt:lpstr>
      <vt:lpstr>Modeling metapopulation dynamics</vt:lpstr>
      <vt:lpstr>Modeling metapopulation dynamics</vt:lpstr>
      <vt:lpstr>Modeling metapopulation dynamics</vt:lpstr>
      <vt:lpstr>Why do metapopulations matter?</vt:lpstr>
      <vt:lpstr>Why do metapopulations matter?</vt:lpstr>
      <vt:lpstr>Why do metapopulations matter?</vt:lpstr>
      <vt:lpstr>Structured population models and metapopulation models can be combined, depending on the data and question at hand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logistic growth equation offers an explanation for population self-regulation, an example of intraspecific competition.</vt:lpstr>
      <vt:lpstr>The logistic growth equation offers an explanation for population self-regulation, an example of intraspecific competition.</vt:lpstr>
      <vt:lpstr>PowerPoint Presentation</vt:lpstr>
      <vt:lpstr>Remember those Soay sheep…</vt:lpstr>
      <vt:lpstr>PowerPoint Presentation</vt:lpstr>
      <vt:lpstr>PowerPoint Presentation</vt:lpstr>
      <vt:lpstr>PowerPoint Presentation</vt:lpstr>
      <vt:lpstr>PowerPoint Presentation</vt:lpstr>
      <vt:lpstr>PowerPoint Presentation</vt:lpstr>
      <vt:lpstr>Species can interact in several distinct ways</vt:lpstr>
      <vt:lpstr>Species can interact in several distinct ways</vt:lpstr>
      <vt:lpstr>“Ecology has a synonym which is ALL.”</vt:lpstr>
      <vt:lpstr>Ecological communities can be organized by trophic level</vt:lpstr>
      <vt:lpstr>Ecological communities can be organized by trophic level</vt:lpstr>
      <vt:lpstr>Food webs more accurately represent the complexity of ecological interactions that span multiple trophic levels</vt:lpstr>
      <vt:lpstr>Food webs more accurately represent the complexity of ecological interactions that span multiple trophic levels</vt:lpstr>
      <vt:lpstr>Food webs more accurately represent the complexity of ecological interactions that span multiple trophic levels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Supplemental</vt:lpstr>
      <vt:lpstr>Derivation of the zero-growth isocline.</vt:lpstr>
      <vt:lpstr>We express juvenile survival in terms of adult survival to establish zero-growth isoclines from demographic parameters:</vt:lpstr>
      <vt:lpstr>We express juvenile survival in terms of adult survival to establish zero-growth isoclines from demographic parameters: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Cara Brook</dc:creator>
  <cp:lastModifiedBy>Cara Brook</cp:lastModifiedBy>
  <cp:revision>73</cp:revision>
  <dcterms:created xsi:type="dcterms:W3CDTF">2023-01-31T15:30:55Z</dcterms:created>
  <dcterms:modified xsi:type="dcterms:W3CDTF">2025-02-04T22:31:05Z</dcterms:modified>
</cp:coreProperties>
</file>